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0"/>
  </p:notesMasterIdLst>
  <p:sldIdLst>
    <p:sldId id="256" r:id="rId2"/>
    <p:sldId id="707" r:id="rId3"/>
    <p:sldId id="721" r:id="rId4"/>
    <p:sldId id="726" r:id="rId5"/>
    <p:sldId id="723" r:id="rId6"/>
    <p:sldId id="725" r:id="rId7"/>
    <p:sldId id="713" r:id="rId8"/>
    <p:sldId id="728" r:id="rId9"/>
    <p:sldId id="729" r:id="rId10"/>
    <p:sldId id="732" r:id="rId11"/>
    <p:sldId id="809" r:id="rId12"/>
    <p:sldId id="513" r:id="rId13"/>
    <p:sldId id="639" r:id="rId14"/>
    <p:sldId id="517" r:id="rId15"/>
    <p:sldId id="741" r:id="rId16"/>
    <p:sldId id="830" r:id="rId17"/>
    <p:sldId id="831" r:id="rId18"/>
    <p:sldId id="808" r:id="rId19"/>
    <p:sldId id="743" r:id="rId20"/>
    <p:sldId id="815" r:id="rId21"/>
    <p:sldId id="745" r:id="rId22"/>
    <p:sldId id="587" r:id="rId23"/>
    <p:sldId id="832" r:id="rId24"/>
    <p:sldId id="539" r:id="rId25"/>
    <p:sldId id="828" r:id="rId26"/>
    <p:sldId id="606" r:id="rId27"/>
    <p:sldId id="383" r:id="rId28"/>
    <p:sldId id="765" r:id="rId29"/>
    <p:sldId id="431" r:id="rId30"/>
    <p:sldId id="645" r:id="rId31"/>
    <p:sldId id="768" r:id="rId32"/>
    <p:sldId id="775" r:id="rId33"/>
    <p:sldId id="668" r:id="rId34"/>
    <p:sldId id="501" r:id="rId35"/>
    <p:sldId id="638" r:id="rId36"/>
    <p:sldId id="613" r:id="rId37"/>
    <p:sldId id="432" r:id="rId38"/>
    <p:sldId id="617" r:id="rId39"/>
    <p:sldId id="781" r:id="rId40"/>
    <p:sldId id="633" r:id="rId41"/>
    <p:sldId id="699" r:id="rId42"/>
    <p:sldId id="819" r:id="rId43"/>
    <p:sldId id="623" r:id="rId44"/>
    <p:sldId id="700" r:id="rId45"/>
    <p:sldId id="790" r:id="rId46"/>
    <p:sldId id="805" r:id="rId47"/>
    <p:sldId id="817" r:id="rId48"/>
    <p:sldId id="821"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userDrawn="1">
          <p15:clr>
            <a:srgbClr val="A4A3A4"/>
          </p15:clr>
        </p15:guide>
        <p15:guide id="2" pos="388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pul Madahar" initials="VM" lastIdx="4" clrIdx="0">
    <p:extLst>
      <p:ext uri="{19B8F6BF-5375-455C-9EA6-DF929625EA0E}">
        <p15:presenceInfo xmlns:p15="http://schemas.microsoft.com/office/powerpoint/2012/main" userId="6856094f0e54391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6E6E6"/>
    <a:srgbClr val="B889DB"/>
    <a:srgbClr val="D8F0F6"/>
    <a:srgbClr val="EEF4FB"/>
    <a:srgbClr val="FFFFFF"/>
    <a:srgbClr val="FF7171"/>
    <a:srgbClr val="FFE5E5"/>
    <a:srgbClr val="B3C3D1"/>
    <a:srgbClr val="CC0066"/>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2DAE28-4856-4D62-822B-3441A64D190E}" v="4" dt="2021-11-24T19:20:52.4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35" autoAdjust="0"/>
    <p:restoredTop sz="82963" autoAdjust="0"/>
  </p:normalViewPr>
  <p:slideViewPr>
    <p:cSldViewPr snapToGrid="0" showGuides="1">
      <p:cViewPr varScale="1">
        <p:scale>
          <a:sx n="87" d="100"/>
          <a:sy n="87" d="100"/>
        </p:scale>
        <p:origin x="1176" y="45"/>
      </p:cViewPr>
      <p:guideLst>
        <p:guide orient="horz"/>
        <p:guide pos="3888"/>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pul Madahar" userId="6856094f0e54391c" providerId="LiveId" clId="{B52DAE28-4856-4D62-822B-3441A64D190E}"/>
    <pc:docChg chg="undo custSel addSld delSld modSld sldOrd">
      <pc:chgData name="Vipul Madahar" userId="6856094f0e54391c" providerId="LiveId" clId="{B52DAE28-4856-4D62-822B-3441A64D190E}" dt="2021-11-24T20:25:54.012" v="222" actId="47"/>
      <pc:docMkLst>
        <pc:docMk/>
      </pc:docMkLst>
      <pc:sldChg chg="del ord">
        <pc:chgData name="Vipul Madahar" userId="6856094f0e54391c" providerId="LiveId" clId="{B52DAE28-4856-4D62-822B-3441A64D190E}" dt="2021-11-24T20:25:54.012" v="222" actId="47"/>
        <pc:sldMkLst>
          <pc:docMk/>
          <pc:sldMk cId="3151180688" sldId="293"/>
        </pc:sldMkLst>
      </pc:sldChg>
      <pc:sldChg chg="del ord">
        <pc:chgData name="Vipul Madahar" userId="6856094f0e54391c" providerId="LiveId" clId="{B52DAE28-4856-4D62-822B-3441A64D190E}" dt="2021-11-24T20:25:54.012" v="222" actId="47"/>
        <pc:sldMkLst>
          <pc:docMk/>
          <pc:sldMk cId="917598606" sldId="299"/>
        </pc:sldMkLst>
      </pc:sldChg>
      <pc:sldChg chg="modSp mod">
        <pc:chgData name="Vipul Madahar" userId="6856094f0e54391c" providerId="LiveId" clId="{B52DAE28-4856-4D62-822B-3441A64D190E}" dt="2021-11-23T05:47:40.203" v="73" actId="20577"/>
        <pc:sldMkLst>
          <pc:docMk/>
          <pc:sldMk cId="3289767206" sldId="431"/>
        </pc:sldMkLst>
        <pc:spChg chg="mod">
          <ac:chgData name="Vipul Madahar" userId="6856094f0e54391c" providerId="LiveId" clId="{B52DAE28-4856-4D62-822B-3441A64D190E}" dt="2021-11-23T05:47:40.203" v="73" actId="20577"/>
          <ac:spMkLst>
            <pc:docMk/>
            <pc:sldMk cId="3289767206" sldId="431"/>
            <ac:spMk id="98" creationId="{3AA563A9-93BC-4DF6-8FB0-F5EFFC520725}"/>
          </ac:spMkLst>
        </pc:spChg>
      </pc:sldChg>
      <pc:sldChg chg="del ord">
        <pc:chgData name="Vipul Madahar" userId="6856094f0e54391c" providerId="LiveId" clId="{B52DAE28-4856-4D62-822B-3441A64D190E}" dt="2021-11-24T20:25:54.012" v="222" actId="47"/>
        <pc:sldMkLst>
          <pc:docMk/>
          <pc:sldMk cId="3835796171" sldId="500"/>
        </pc:sldMkLst>
      </pc:sldChg>
      <pc:sldChg chg="addSp delSp modSp mod">
        <pc:chgData name="Vipul Madahar" userId="6856094f0e54391c" providerId="LiveId" clId="{B52DAE28-4856-4D62-822B-3441A64D190E}" dt="2021-11-23T05:55:39.079" v="171" actId="1076"/>
        <pc:sldMkLst>
          <pc:docMk/>
          <pc:sldMk cId="3070963742" sldId="501"/>
        </pc:sldMkLst>
        <pc:spChg chg="del">
          <ac:chgData name="Vipul Madahar" userId="6856094f0e54391c" providerId="LiveId" clId="{B52DAE28-4856-4D62-822B-3441A64D190E}" dt="2021-11-23T05:55:20.853" v="162" actId="478"/>
          <ac:spMkLst>
            <pc:docMk/>
            <pc:sldMk cId="3070963742" sldId="501"/>
            <ac:spMk id="9" creationId="{2EC6587E-D460-4E21-ABA5-E94C7A1A688E}"/>
          </ac:spMkLst>
        </pc:spChg>
        <pc:spChg chg="add mod">
          <ac:chgData name="Vipul Madahar" userId="6856094f0e54391c" providerId="LiveId" clId="{B52DAE28-4856-4D62-822B-3441A64D190E}" dt="2021-11-23T05:55:39.079" v="171" actId="1076"/>
          <ac:spMkLst>
            <pc:docMk/>
            <pc:sldMk cId="3070963742" sldId="501"/>
            <ac:spMk id="10" creationId="{66415D0A-BB09-40CF-BD53-1E44AC9AEE24}"/>
          </ac:spMkLst>
        </pc:spChg>
      </pc:sldChg>
      <pc:sldChg chg="del ord">
        <pc:chgData name="Vipul Madahar" userId="6856094f0e54391c" providerId="LiveId" clId="{B52DAE28-4856-4D62-822B-3441A64D190E}" dt="2021-11-24T20:25:54.012" v="222" actId="47"/>
        <pc:sldMkLst>
          <pc:docMk/>
          <pc:sldMk cId="4014343230" sldId="518"/>
        </pc:sldMkLst>
      </pc:sldChg>
      <pc:sldChg chg="add del">
        <pc:chgData name="Vipul Madahar" userId="6856094f0e54391c" providerId="LiveId" clId="{B52DAE28-4856-4D62-822B-3441A64D190E}" dt="2021-11-23T05:57:03" v="183" actId="2696"/>
        <pc:sldMkLst>
          <pc:docMk/>
          <pc:sldMk cId="1257198265" sldId="633"/>
        </pc:sldMkLst>
      </pc:sldChg>
      <pc:sldChg chg="addSp delSp modSp mod">
        <pc:chgData name="Vipul Madahar" userId="6856094f0e54391c" providerId="LiveId" clId="{B52DAE28-4856-4D62-822B-3441A64D190E}" dt="2021-11-23T05:56:03.520" v="181" actId="1076"/>
        <pc:sldMkLst>
          <pc:docMk/>
          <pc:sldMk cId="724115896" sldId="638"/>
        </pc:sldMkLst>
        <pc:spChg chg="del">
          <ac:chgData name="Vipul Madahar" userId="6856094f0e54391c" providerId="LiveId" clId="{B52DAE28-4856-4D62-822B-3441A64D190E}" dt="2021-11-23T05:55:44.380" v="172" actId="478"/>
          <ac:spMkLst>
            <pc:docMk/>
            <pc:sldMk cId="724115896" sldId="638"/>
            <ac:spMk id="7" creationId="{1C826C97-2F5E-4D2C-8858-4F74BE686FF7}"/>
          </ac:spMkLst>
        </pc:spChg>
        <pc:spChg chg="add mod">
          <ac:chgData name="Vipul Madahar" userId="6856094f0e54391c" providerId="LiveId" clId="{B52DAE28-4856-4D62-822B-3441A64D190E}" dt="2021-11-23T05:56:03.520" v="181" actId="1076"/>
          <ac:spMkLst>
            <pc:docMk/>
            <pc:sldMk cId="724115896" sldId="638"/>
            <ac:spMk id="8" creationId="{6AEF9857-F540-42E9-BFE5-552828524537}"/>
          </ac:spMkLst>
        </pc:spChg>
      </pc:sldChg>
      <pc:sldChg chg="addSp delSp modSp mod">
        <pc:chgData name="Vipul Madahar" userId="6856094f0e54391c" providerId="LiveId" clId="{B52DAE28-4856-4D62-822B-3441A64D190E}" dt="2021-11-23T05:52:45.480" v="92" actId="1076"/>
        <pc:sldMkLst>
          <pc:docMk/>
          <pc:sldMk cId="1977532759" sldId="645"/>
        </pc:sldMkLst>
        <pc:spChg chg="del">
          <ac:chgData name="Vipul Madahar" userId="6856094f0e54391c" providerId="LiveId" clId="{B52DAE28-4856-4D62-822B-3441A64D190E}" dt="2021-11-23T05:47:51.340" v="74" actId="478"/>
          <ac:spMkLst>
            <pc:docMk/>
            <pc:sldMk cId="1977532759" sldId="645"/>
            <ac:spMk id="25" creationId="{B7B335B6-BD7C-4CA0-911B-DD458403AABE}"/>
          </ac:spMkLst>
        </pc:spChg>
        <pc:spChg chg="add mod">
          <ac:chgData name="Vipul Madahar" userId="6856094f0e54391c" providerId="LiveId" clId="{B52DAE28-4856-4D62-822B-3441A64D190E}" dt="2021-11-23T05:52:45.480" v="92" actId="1076"/>
          <ac:spMkLst>
            <pc:docMk/>
            <pc:sldMk cId="1977532759" sldId="645"/>
            <ac:spMk id="26" creationId="{4424B702-D3DE-402B-B02A-DCC34D709EC0}"/>
          </ac:spMkLst>
        </pc:spChg>
      </pc:sldChg>
      <pc:sldChg chg="del ord">
        <pc:chgData name="Vipul Madahar" userId="6856094f0e54391c" providerId="LiveId" clId="{B52DAE28-4856-4D62-822B-3441A64D190E}" dt="2021-11-24T20:25:54.012" v="222" actId="47"/>
        <pc:sldMkLst>
          <pc:docMk/>
          <pc:sldMk cId="1176770822" sldId="654"/>
        </pc:sldMkLst>
      </pc:sldChg>
      <pc:sldChg chg="del ord">
        <pc:chgData name="Vipul Madahar" userId="6856094f0e54391c" providerId="LiveId" clId="{B52DAE28-4856-4D62-822B-3441A64D190E}" dt="2021-11-24T20:25:54.012" v="222" actId="47"/>
        <pc:sldMkLst>
          <pc:docMk/>
          <pc:sldMk cId="1781926766" sldId="656"/>
        </pc:sldMkLst>
      </pc:sldChg>
      <pc:sldChg chg="del ord">
        <pc:chgData name="Vipul Madahar" userId="6856094f0e54391c" providerId="LiveId" clId="{B52DAE28-4856-4D62-822B-3441A64D190E}" dt="2021-11-24T20:25:54.012" v="222" actId="47"/>
        <pc:sldMkLst>
          <pc:docMk/>
          <pc:sldMk cId="1108158997" sldId="671"/>
        </pc:sldMkLst>
      </pc:sldChg>
      <pc:sldChg chg="del ord">
        <pc:chgData name="Vipul Madahar" userId="6856094f0e54391c" providerId="LiveId" clId="{B52DAE28-4856-4D62-822B-3441A64D190E}" dt="2021-11-24T20:25:54.012" v="222" actId="47"/>
        <pc:sldMkLst>
          <pc:docMk/>
          <pc:sldMk cId="316544131" sldId="692"/>
        </pc:sldMkLst>
      </pc:sldChg>
      <pc:sldChg chg="del ord">
        <pc:chgData name="Vipul Madahar" userId="6856094f0e54391c" providerId="LiveId" clId="{B52DAE28-4856-4D62-822B-3441A64D190E}" dt="2021-11-24T20:25:54.012" v="222" actId="47"/>
        <pc:sldMkLst>
          <pc:docMk/>
          <pc:sldMk cId="1964605985" sldId="694"/>
        </pc:sldMkLst>
      </pc:sldChg>
      <pc:sldChg chg="addSp delSp modSp mod">
        <pc:chgData name="Vipul Madahar" userId="6856094f0e54391c" providerId="LiveId" clId="{B52DAE28-4856-4D62-822B-3441A64D190E}" dt="2021-11-23T05:57:13.758" v="187"/>
        <pc:sldMkLst>
          <pc:docMk/>
          <pc:sldMk cId="2291183011" sldId="699"/>
        </pc:sldMkLst>
        <pc:spChg chg="add del mod">
          <ac:chgData name="Vipul Madahar" userId="6856094f0e54391c" providerId="LiveId" clId="{B52DAE28-4856-4D62-822B-3441A64D190E}" dt="2021-11-23T05:57:13.758" v="187"/>
          <ac:spMkLst>
            <pc:docMk/>
            <pc:sldMk cId="2291183011" sldId="699"/>
            <ac:spMk id="9" creationId="{051C2A34-2ACB-4C10-BE41-3BD19A8B1FC4}"/>
          </ac:spMkLst>
        </pc:spChg>
        <pc:spChg chg="add del mod">
          <ac:chgData name="Vipul Madahar" userId="6856094f0e54391c" providerId="LiveId" clId="{B52DAE28-4856-4D62-822B-3441A64D190E}" dt="2021-11-23T05:57:13.758" v="187"/>
          <ac:spMkLst>
            <pc:docMk/>
            <pc:sldMk cId="2291183011" sldId="699"/>
            <ac:spMk id="10" creationId="{EFB1CC12-1725-4BBC-BDB6-5376EBDF0A57}"/>
          </ac:spMkLst>
        </pc:spChg>
      </pc:sldChg>
      <pc:sldChg chg="modAnim">
        <pc:chgData name="Vipul Madahar" userId="6856094f0e54391c" providerId="LiveId" clId="{B52DAE28-4856-4D62-822B-3441A64D190E}" dt="2021-11-23T05:58:40.205" v="188"/>
        <pc:sldMkLst>
          <pc:docMk/>
          <pc:sldMk cId="933661665" sldId="707"/>
        </pc:sldMkLst>
      </pc:sldChg>
      <pc:sldChg chg="del ord">
        <pc:chgData name="Vipul Madahar" userId="6856094f0e54391c" providerId="LiveId" clId="{B52DAE28-4856-4D62-822B-3441A64D190E}" dt="2021-11-24T20:25:54.012" v="222" actId="47"/>
        <pc:sldMkLst>
          <pc:docMk/>
          <pc:sldMk cId="3187081357" sldId="722"/>
        </pc:sldMkLst>
      </pc:sldChg>
      <pc:sldChg chg="del ord">
        <pc:chgData name="Vipul Madahar" userId="6856094f0e54391c" providerId="LiveId" clId="{B52DAE28-4856-4D62-822B-3441A64D190E}" dt="2021-11-24T20:25:54.012" v="222" actId="47"/>
        <pc:sldMkLst>
          <pc:docMk/>
          <pc:sldMk cId="2475299354" sldId="739"/>
        </pc:sldMkLst>
      </pc:sldChg>
      <pc:sldChg chg="del ord">
        <pc:chgData name="Vipul Madahar" userId="6856094f0e54391c" providerId="LiveId" clId="{B52DAE28-4856-4D62-822B-3441A64D190E}" dt="2021-11-24T20:25:54.012" v="222" actId="47"/>
        <pc:sldMkLst>
          <pc:docMk/>
          <pc:sldMk cId="3549833826" sldId="740"/>
        </pc:sldMkLst>
      </pc:sldChg>
      <pc:sldChg chg="del ord">
        <pc:chgData name="Vipul Madahar" userId="6856094f0e54391c" providerId="LiveId" clId="{B52DAE28-4856-4D62-822B-3441A64D190E}" dt="2021-11-24T20:25:54.012" v="222" actId="47"/>
        <pc:sldMkLst>
          <pc:docMk/>
          <pc:sldMk cId="231992150" sldId="755"/>
        </pc:sldMkLst>
      </pc:sldChg>
      <pc:sldChg chg="del ord">
        <pc:chgData name="Vipul Madahar" userId="6856094f0e54391c" providerId="LiveId" clId="{B52DAE28-4856-4D62-822B-3441A64D190E}" dt="2021-11-24T20:25:54.012" v="222" actId="47"/>
        <pc:sldMkLst>
          <pc:docMk/>
          <pc:sldMk cId="3744378067" sldId="762"/>
        </pc:sldMkLst>
      </pc:sldChg>
      <pc:sldChg chg="addSp delSp modSp mod">
        <pc:chgData name="Vipul Madahar" userId="6856094f0e54391c" providerId="LiveId" clId="{B52DAE28-4856-4D62-822B-3441A64D190E}" dt="2021-11-23T05:55:06.456" v="161" actId="20577"/>
        <pc:sldMkLst>
          <pc:docMk/>
          <pc:sldMk cId="3014839156" sldId="768"/>
        </pc:sldMkLst>
        <pc:spChg chg="del">
          <ac:chgData name="Vipul Madahar" userId="6856094f0e54391c" providerId="LiveId" clId="{B52DAE28-4856-4D62-822B-3441A64D190E}" dt="2021-11-23T05:48:16.427" v="83" actId="478"/>
          <ac:spMkLst>
            <pc:docMk/>
            <pc:sldMk cId="3014839156" sldId="768"/>
            <ac:spMk id="35" creationId="{0B15E429-A173-4115-9F3B-F054762C6C2B}"/>
          </ac:spMkLst>
        </pc:spChg>
        <pc:spChg chg="add mod">
          <ac:chgData name="Vipul Madahar" userId="6856094f0e54391c" providerId="LiveId" clId="{B52DAE28-4856-4D62-822B-3441A64D190E}" dt="2021-11-23T05:55:06.456" v="161" actId="20577"/>
          <ac:spMkLst>
            <pc:docMk/>
            <pc:sldMk cId="3014839156" sldId="768"/>
            <ac:spMk id="36" creationId="{3E58F357-86F7-4552-950E-4C9BC0DE9051}"/>
          </ac:spMkLst>
        </pc:spChg>
      </pc:sldChg>
      <pc:sldChg chg="del ord">
        <pc:chgData name="Vipul Madahar" userId="6856094f0e54391c" providerId="LiveId" clId="{B52DAE28-4856-4D62-822B-3441A64D190E}" dt="2021-11-24T20:25:54.012" v="222" actId="47"/>
        <pc:sldMkLst>
          <pc:docMk/>
          <pc:sldMk cId="602829155" sldId="794"/>
        </pc:sldMkLst>
      </pc:sldChg>
      <pc:sldChg chg="del ord">
        <pc:chgData name="Vipul Madahar" userId="6856094f0e54391c" providerId="LiveId" clId="{B52DAE28-4856-4D62-822B-3441A64D190E}" dt="2021-11-24T20:25:54.012" v="222" actId="47"/>
        <pc:sldMkLst>
          <pc:docMk/>
          <pc:sldMk cId="1898009954" sldId="795"/>
        </pc:sldMkLst>
      </pc:sldChg>
      <pc:sldChg chg="add">
        <pc:chgData name="Vipul Madahar" userId="6856094f0e54391c" providerId="LiveId" clId="{B52DAE28-4856-4D62-822B-3441A64D190E}" dt="2021-11-24T19:20:52.415" v="219"/>
        <pc:sldMkLst>
          <pc:docMk/>
          <pc:sldMk cId="3814240537" sldId="805"/>
        </pc:sldMkLst>
      </pc:sldChg>
      <pc:sldChg chg="del ord">
        <pc:chgData name="Vipul Madahar" userId="6856094f0e54391c" providerId="LiveId" clId="{B52DAE28-4856-4D62-822B-3441A64D190E}" dt="2021-11-24T20:25:54.012" v="222" actId="47"/>
        <pc:sldMkLst>
          <pc:docMk/>
          <pc:sldMk cId="2013584571" sldId="814"/>
        </pc:sldMkLst>
      </pc:sldChg>
      <pc:sldChg chg="del ord">
        <pc:chgData name="Vipul Madahar" userId="6856094f0e54391c" providerId="LiveId" clId="{B52DAE28-4856-4D62-822B-3441A64D190E}" dt="2021-11-24T20:25:54.012" v="222" actId="47"/>
        <pc:sldMkLst>
          <pc:docMk/>
          <pc:sldMk cId="3426122450" sldId="816"/>
        </pc:sldMkLst>
      </pc:sldChg>
      <pc:sldChg chg="modSp del mod">
        <pc:chgData name="Vipul Madahar" userId="6856094f0e54391c" providerId="LiveId" clId="{B52DAE28-4856-4D62-822B-3441A64D190E}" dt="2021-11-24T04:29:37.521" v="216" actId="47"/>
        <pc:sldMkLst>
          <pc:docMk/>
          <pc:sldMk cId="3252624625" sldId="822"/>
        </pc:sldMkLst>
        <pc:spChg chg="mod">
          <ac:chgData name="Vipul Madahar" userId="6856094f0e54391c" providerId="LiveId" clId="{B52DAE28-4856-4D62-822B-3441A64D190E}" dt="2021-11-23T06:03:03.260" v="215"/>
          <ac:spMkLst>
            <pc:docMk/>
            <pc:sldMk cId="3252624625" sldId="822"/>
            <ac:spMk id="3" creationId="{1693344E-AF4A-479B-8B0A-518CAB723C43}"/>
          </ac:spMkLst>
        </pc:spChg>
      </pc:sldChg>
      <pc:sldChg chg="modSp del mod">
        <pc:chgData name="Vipul Madahar" userId="6856094f0e54391c" providerId="LiveId" clId="{B52DAE28-4856-4D62-822B-3441A64D190E}" dt="2021-11-24T04:29:37.521" v="216" actId="47"/>
        <pc:sldMkLst>
          <pc:docMk/>
          <pc:sldMk cId="720515478" sldId="825"/>
        </pc:sldMkLst>
        <pc:spChg chg="mod">
          <ac:chgData name="Vipul Madahar" userId="6856094f0e54391c" providerId="LiveId" clId="{B52DAE28-4856-4D62-822B-3441A64D190E}" dt="2021-11-23T06:03:00.050" v="212"/>
          <ac:spMkLst>
            <pc:docMk/>
            <pc:sldMk cId="720515478" sldId="825"/>
            <ac:spMk id="3" creationId="{1693344E-AF4A-479B-8B0A-518CAB723C43}"/>
          </ac:spMkLst>
        </pc:spChg>
      </pc:sldChg>
      <pc:sldChg chg="modSp del mod">
        <pc:chgData name="Vipul Madahar" userId="6856094f0e54391c" providerId="LiveId" clId="{B52DAE28-4856-4D62-822B-3441A64D190E}" dt="2021-11-24T04:29:37.521" v="216" actId="47"/>
        <pc:sldMkLst>
          <pc:docMk/>
          <pc:sldMk cId="862907308" sldId="827"/>
        </pc:sldMkLst>
        <pc:spChg chg="mod">
          <ac:chgData name="Vipul Madahar" userId="6856094f0e54391c" providerId="LiveId" clId="{B52DAE28-4856-4D62-822B-3441A64D190E}" dt="2021-11-23T06:02:54.575" v="210" actId="20577"/>
          <ac:spMkLst>
            <pc:docMk/>
            <pc:sldMk cId="862907308" sldId="827"/>
            <ac:spMk id="3" creationId="{1693344E-AF4A-479B-8B0A-518CAB723C43}"/>
          </ac:spMkLst>
        </pc:spChg>
      </pc:sldChg>
      <pc:sldChg chg="del">
        <pc:chgData name="Vipul Madahar" userId="6856094f0e54391c" providerId="LiveId" clId="{B52DAE28-4856-4D62-822B-3441A64D190E}" dt="2021-11-24T04:29:40.916" v="217" actId="47"/>
        <pc:sldMkLst>
          <pc:docMk/>
          <pc:sldMk cId="13852877" sldId="833"/>
        </pc:sldMkLst>
      </pc:sldChg>
      <pc:sldChg chg="del">
        <pc:chgData name="Vipul Madahar" userId="6856094f0e54391c" providerId="LiveId" clId="{B52DAE28-4856-4D62-822B-3441A64D190E}" dt="2021-11-24T20:25:54.012" v="222" actId="47"/>
        <pc:sldMkLst>
          <pc:docMk/>
          <pc:sldMk cId="3999221950" sldId="834"/>
        </pc:sldMkLst>
      </pc:sldChg>
      <pc:sldChg chg="new del">
        <pc:chgData name="Vipul Madahar" userId="6856094f0e54391c" providerId="LiveId" clId="{B52DAE28-4856-4D62-822B-3441A64D190E}" dt="2021-11-24T19:20:58.553" v="220" actId="47"/>
        <pc:sldMkLst>
          <pc:docMk/>
          <pc:sldMk cId="520919125" sldId="83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6DC943-90E5-44D1-BF1B-48B0E3255117}" type="datetimeFigureOut">
              <a:rPr lang="en-US" smtClean="0"/>
              <a:t>11/24/2021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A65CD2-5FFA-421F-9951-FC9982AA7CFF}" type="slidenum">
              <a:rPr lang="en-US" smtClean="0"/>
              <a:t>‹#›</a:t>
            </a:fld>
            <a:endParaRPr lang="en-US"/>
          </a:p>
        </p:txBody>
      </p:sp>
    </p:spTree>
    <p:extLst>
      <p:ext uri="{BB962C8B-B14F-4D97-AF65-F5344CB8AC3E}">
        <p14:creationId xmlns:p14="http://schemas.microsoft.com/office/powerpoint/2010/main" val="3344425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swissmodel.expasy.org/"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65CD2-5FFA-421F-9951-FC9982AA7CFF}" type="slidenum">
              <a:rPr lang="en-US" smtClean="0"/>
              <a:t>1</a:t>
            </a:fld>
            <a:endParaRPr lang="en-US" dirty="0"/>
          </a:p>
        </p:txBody>
      </p:sp>
    </p:spTree>
    <p:extLst>
      <p:ext uri="{BB962C8B-B14F-4D97-AF65-F5344CB8AC3E}">
        <p14:creationId xmlns:p14="http://schemas.microsoft.com/office/powerpoint/2010/main" val="4082478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65CD2-5FFA-421F-9951-FC9982AA7CFF}" type="slidenum">
              <a:rPr lang="en-US" smtClean="0"/>
              <a:t>11</a:t>
            </a:fld>
            <a:endParaRPr lang="en-US"/>
          </a:p>
        </p:txBody>
      </p:sp>
    </p:spTree>
    <p:extLst>
      <p:ext uri="{BB962C8B-B14F-4D97-AF65-F5344CB8AC3E}">
        <p14:creationId xmlns:p14="http://schemas.microsoft.com/office/powerpoint/2010/main" val="4046687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Figure 1: The interaction of PD1 with PDL1 or 2 exhausts the T-Cell response and allows the cancer cells to survive. The T cell surface receptor contacts the major histocompatibility complex I surface protein. The PD1 also interacts with the PDL1 protein, and the downstream signaling by TCR is inhibited by the recruitment of SHP-2. In contrast to when PD1 does not interact with PDL1 or 2 the SHP-2 is not recruited and does not inhibit the TCR response. B.) The anti-PD1 or anti-PDL mAbs block PD1 and PDL from interacting. PD1 can no longer recruit SHP-2 and the T-Cell activates to destroy the cancer cell. </a:t>
            </a:r>
          </a:p>
          <a:p>
            <a:endParaRPr lang="en-US" sz="1400" dirty="0"/>
          </a:p>
          <a:p>
            <a:r>
              <a:rPr lang="en-US" sz="3200" dirty="0"/>
              <a:t>Programmed Death 1 (PD1) is a membrane protein that is expressed on immune cells such as T cells</a:t>
            </a:r>
          </a:p>
          <a:p>
            <a:endParaRPr lang="en-US" sz="3200" dirty="0"/>
          </a:p>
          <a:p>
            <a:r>
              <a:rPr lang="en-US" sz="1400" dirty="0"/>
              <a:t>T cell interaction with antigen presenting cells (APC) will initiate an immune response </a:t>
            </a:r>
          </a:p>
          <a:p>
            <a:pPr marL="0" indent="0">
              <a:buNone/>
            </a:pPr>
            <a:endParaRPr lang="en-US" sz="1400" dirty="0"/>
          </a:p>
          <a:p>
            <a:r>
              <a:rPr lang="en-US" sz="3200" dirty="0"/>
              <a:t>Programmed Death Ligand 1 (PDL1) is expressed on APC to exhaust the immune response </a:t>
            </a:r>
          </a:p>
          <a:p>
            <a:endParaRPr lang="en-US" sz="3200" dirty="0"/>
          </a:p>
          <a:p>
            <a:r>
              <a:rPr lang="en-US" sz="3200" dirty="0"/>
              <a:t>The interaction of PD1 with PDL1 completes the “immune checkpoint” and inhibits the immune response</a:t>
            </a:r>
          </a:p>
          <a:p>
            <a:endParaRPr lang="en-US" sz="1400" dirty="0"/>
          </a:p>
        </p:txBody>
      </p:sp>
      <p:sp>
        <p:nvSpPr>
          <p:cNvPr id="4" name="Slide Number Placeholder 3"/>
          <p:cNvSpPr>
            <a:spLocks noGrp="1"/>
          </p:cNvSpPr>
          <p:nvPr>
            <p:ph type="sldNum" sz="quarter" idx="5"/>
          </p:nvPr>
        </p:nvSpPr>
        <p:spPr/>
        <p:txBody>
          <a:bodyPr/>
          <a:lstStyle/>
          <a:p>
            <a:fld id="{572282E1-9BF5-4C9E-9084-E4F8791EC495}" type="slidenum">
              <a:rPr lang="en-US" smtClean="0"/>
              <a:t>13</a:t>
            </a:fld>
            <a:endParaRPr lang="en-US" dirty="0"/>
          </a:p>
        </p:txBody>
      </p:sp>
    </p:spTree>
    <p:extLst>
      <p:ext uri="{BB962C8B-B14F-4D97-AF65-F5344CB8AC3E}">
        <p14:creationId xmlns:p14="http://schemas.microsoft.com/office/powerpoint/2010/main" val="4099484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Introduced here</a:t>
            </a:r>
          </a:p>
        </p:txBody>
      </p:sp>
      <p:sp>
        <p:nvSpPr>
          <p:cNvPr id="4" name="Slide Number Placeholder 3"/>
          <p:cNvSpPr>
            <a:spLocks noGrp="1"/>
          </p:cNvSpPr>
          <p:nvPr>
            <p:ph type="sldNum" sz="quarter" idx="5"/>
          </p:nvPr>
        </p:nvSpPr>
        <p:spPr/>
        <p:txBody>
          <a:bodyPr/>
          <a:lstStyle/>
          <a:p>
            <a:fld id="{9AA65CD2-5FFA-421F-9951-FC9982AA7CFF}" type="slidenum">
              <a:rPr lang="en-US" smtClean="0"/>
              <a:t>14</a:t>
            </a:fld>
            <a:endParaRPr lang="en-US"/>
          </a:p>
        </p:txBody>
      </p:sp>
    </p:spTree>
    <p:extLst>
      <p:ext uri="{BB962C8B-B14F-4D97-AF65-F5344CB8AC3E}">
        <p14:creationId xmlns:p14="http://schemas.microsoft.com/office/powerpoint/2010/main" val="16669749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65CD2-5FFA-421F-9951-FC9982AA7CFF}" type="slidenum">
              <a:rPr lang="en-US" smtClean="0"/>
              <a:t>15</a:t>
            </a:fld>
            <a:endParaRPr lang="en-US"/>
          </a:p>
        </p:txBody>
      </p:sp>
    </p:spTree>
    <p:extLst>
      <p:ext uri="{BB962C8B-B14F-4D97-AF65-F5344CB8AC3E}">
        <p14:creationId xmlns:p14="http://schemas.microsoft.com/office/powerpoint/2010/main" val="16633601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ctr">
              <a:spcBef>
                <a:spcPts val="0"/>
              </a:spcBef>
              <a:spcAft>
                <a:spcPts val="1000"/>
              </a:spcAft>
            </a:pPr>
            <a:r>
              <a:rPr lang="en-US" sz="1800" i="1" dirty="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Figure 3:Kd measurement was done with CyPet-OptPD1 held constant at 0.2 µM and titration of the YPet-OptPDL1 from 0 – 3.0 µM. The extracted EmFRET was plotted against the titration of total YPet-OptPDL1. The derived relationship of EmFRET to the total receptor concentration, total ligand concentration, and the Kd from equation 16 is used for non-linear regression and the estimation of a Kd value is shown. GraphPad Prism 5</a:t>
            </a:r>
            <a:r>
              <a:rPr lang="en-US" sz="1800" i="1" baseline="30000" dirty="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TM </a:t>
            </a:r>
            <a:r>
              <a:rPr lang="en-US" sz="1800" i="1" dirty="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is used for the non-linear regression curve fit solution.</a:t>
            </a:r>
          </a:p>
          <a:p>
            <a:pPr marL="0" marR="0" algn="ctr">
              <a:spcBef>
                <a:spcPts val="0"/>
              </a:spcBef>
              <a:spcAft>
                <a:spcPts val="1000"/>
              </a:spcAft>
            </a:pPr>
            <a:endParaRPr lang="en-US" sz="1800" i="1" dirty="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EC8F57E-6596-446A-91B1-84D8A6AF83D7}" type="slidenum">
              <a:rPr lang="en-US" smtClean="0"/>
              <a:t>16</a:t>
            </a:fld>
            <a:endParaRPr lang="en-US" dirty="0"/>
          </a:p>
        </p:txBody>
      </p:sp>
    </p:spTree>
    <p:extLst>
      <p:ext uri="{BB962C8B-B14F-4D97-AF65-F5344CB8AC3E}">
        <p14:creationId xmlns:p14="http://schemas.microsoft.com/office/powerpoint/2010/main" val="5717578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65CD2-5FFA-421F-9951-FC9982AA7CFF}" type="slidenum">
              <a:rPr lang="en-US" smtClean="0"/>
              <a:t>17</a:t>
            </a:fld>
            <a:endParaRPr lang="en-US"/>
          </a:p>
        </p:txBody>
      </p:sp>
    </p:spTree>
    <p:extLst>
      <p:ext uri="{BB962C8B-B14F-4D97-AF65-F5344CB8AC3E}">
        <p14:creationId xmlns:p14="http://schemas.microsoft.com/office/powerpoint/2010/main" val="2306823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65CD2-5FFA-421F-9951-FC9982AA7CFF}" type="slidenum">
              <a:rPr lang="en-US" smtClean="0"/>
              <a:t>18</a:t>
            </a:fld>
            <a:endParaRPr lang="en-US"/>
          </a:p>
        </p:txBody>
      </p:sp>
    </p:spTree>
    <p:extLst>
      <p:ext uri="{BB962C8B-B14F-4D97-AF65-F5344CB8AC3E}">
        <p14:creationId xmlns:p14="http://schemas.microsoft.com/office/powerpoint/2010/main" val="1943602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RSCU</a:t>
            </a:r>
          </a:p>
          <a:p>
            <a:endParaRPr lang="en-US" dirty="0"/>
          </a:p>
        </p:txBody>
      </p:sp>
      <p:sp>
        <p:nvSpPr>
          <p:cNvPr id="4" name="Slide Number Placeholder 3"/>
          <p:cNvSpPr>
            <a:spLocks noGrp="1"/>
          </p:cNvSpPr>
          <p:nvPr>
            <p:ph type="sldNum" sz="quarter" idx="5"/>
          </p:nvPr>
        </p:nvSpPr>
        <p:spPr/>
        <p:txBody>
          <a:bodyPr/>
          <a:lstStyle/>
          <a:p>
            <a:fld id="{2B36937B-F7DD-457A-A784-750E7177583C}" type="slidenum">
              <a:rPr lang="en-US" smtClean="0"/>
              <a:t>20</a:t>
            </a:fld>
            <a:endParaRPr lang="en-US"/>
          </a:p>
        </p:txBody>
      </p:sp>
    </p:spTree>
    <p:extLst>
      <p:ext uri="{BB962C8B-B14F-4D97-AF65-F5344CB8AC3E}">
        <p14:creationId xmlns:p14="http://schemas.microsoft.com/office/powerpoint/2010/main" val="41989341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Figure: The qFRET Refolded YPet-hPDL1 was setup as the constant and the titration of CyPet-hPD1 from (0 – 2.5). The extraction of EmFRET from the assay is plotted against the total concentration of CyPet-hPD1. Prism</a:t>
            </a:r>
            <a:r>
              <a:rPr lang="en-US" sz="1200" baseline="30000" dirty="0"/>
              <a:t>TM </a:t>
            </a:r>
            <a:r>
              <a:rPr lang="en-US" sz="1200" baseline="0" dirty="0"/>
              <a:t>is used for the non-linear regression solution, and all measurements were taken on Flexstation II 384 using Software Max Pro 7.0</a:t>
            </a:r>
            <a:r>
              <a:rPr lang="en-US" sz="1200" baseline="30000" dirty="0"/>
              <a:t>TM</a:t>
            </a:r>
            <a:r>
              <a:rPr lang="en-US" sz="1200" baseline="-25000" dirty="0"/>
              <a:t>.</a:t>
            </a:r>
            <a:endParaRPr lang="en-US" dirty="0"/>
          </a:p>
        </p:txBody>
      </p:sp>
      <p:sp>
        <p:nvSpPr>
          <p:cNvPr id="4" name="Slide Number Placeholder 3"/>
          <p:cNvSpPr>
            <a:spLocks noGrp="1"/>
          </p:cNvSpPr>
          <p:nvPr>
            <p:ph type="sldNum" sz="quarter" idx="5"/>
          </p:nvPr>
        </p:nvSpPr>
        <p:spPr/>
        <p:txBody>
          <a:bodyPr/>
          <a:lstStyle/>
          <a:p>
            <a:fld id="{EEC8F57E-6596-446A-91B1-84D8A6AF83D7}" type="slidenum">
              <a:rPr lang="en-US" smtClean="0"/>
              <a:t>23</a:t>
            </a:fld>
            <a:endParaRPr lang="en-US"/>
          </a:p>
        </p:txBody>
      </p:sp>
    </p:spTree>
    <p:extLst>
      <p:ext uri="{BB962C8B-B14F-4D97-AF65-F5344CB8AC3E}">
        <p14:creationId xmlns:p14="http://schemas.microsoft.com/office/powerpoint/2010/main" val="3080801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65CD2-5FFA-421F-9951-FC9982AA7CFF}" type="slidenum">
              <a:rPr lang="en-US" smtClean="0"/>
              <a:t>24</a:t>
            </a:fld>
            <a:endParaRPr lang="en-US"/>
          </a:p>
        </p:txBody>
      </p:sp>
    </p:spTree>
    <p:extLst>
      <p:ext uri="{BB962C8B-B14F-4D97-AF65-F5344CB8AC3E}">
        <p14:creationId xmlns:p14="http://schemas.microsoft.com/office/powerpoint/2010/main" val="419531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65CD2-5FFA-421F-9951-FC9982AA7CFF}" type="slidenum">
              <a:rPr lang="en-US" smtClean="0"/>
              <a:t>2</a:t>
            </a:fld>
            <a:endParaRPr lang="en-US" dirty="0"/>
          </a:p>
        </p:txBody>
      </p:sp>
    </p:spTree>
    <p:extLst>
      <p:ext uri="{BB962C8B-B14F-4D97-AF65-F5344CB8AC3E}">
        <p14:creationId xmlns:p14="http://schemas.microsoft.com/office/powerpoint/2010/main" val="16924842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65CD2-5FFA-421F-9951-FC9982AA7CFF}" type="slidenum">
              <a:rPr lang="en-US" smtClean="0"/>
              <a:t>25</a:t>
            </a:fld>
            <a:endParaRPr lang="en-US"/>
          </a:p>
        </p:txBody>
      </p:sp>
    </p:spTree>
    <p:extLst>
      <p:ext uri="{BB962C8B-B14F-4D97-AF65-F5344CB8AC3E}">
        <p14:creationId xmlns:p14="http://schemas.microsoft.com/office/powerpoint/2010/main" val="1463413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SUMOylation of Influenza Virus A Matrix 1 protein with PIAS 1 as E3 ligase</a:t>
            </a:r>
          </a:p>
        </p:txBody>
      </p:sp>
      <p:sp>
        <p:nvSpPr>
          <p:cNvPr id="4" name="Slide Number Placeholder 3"/>
          <p:cNvSpPr>
            <a:spLocks noGrp="1"/>
          </p:cNvSpPr>
          <p:nvPr>
            <p:ph type="sldNum" sz="quarter" idx="5"/>
          </p:nvPr>
        </p:nvSpPr>
        <p:spPr/>
        <p:txBody>
          <a:bodyPr/>
          <a:lstStyle/>
          <a:p>
            <a:fld id="{6C4AFF80-E251-45B6-8229-4B0E75A36156}" type="slidenum">
              <a:rPr lang="en-US" smtClean="0"/>
              <a:t>26</a:t>
            </a:fld>
            <a:endParaRPr lang="en-US" dirty="0"/>
          </a:p>
        </p:txBody>
      </p:sp>
    </p:spTree>
    <p:extLst>
      <p:ext uri="{BB962C8B-B14F-4D97-AF65-F5344CB8AC3E}">
        <p14:creationId xmlns:p14="http://schemas.microsoft.com/office/powerpoint/2010/main" val="36974452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Open Sans" panose="020B0606030504020204" pitchFamily="34" charset="0"/>
              </a:rPr>
              <a:t>surface glycoproteins hemagglutinin (HA), neuraminidase (NA) and the M2 ion channel protein, and the host cellular membrane-derived lipid bilayer build the viral envelope. Underneath the envelope is the matrix protein (M1), a major structural protein. The core of the virus particle is the viral ribonucleoprotein (vRNP), composed of viral RNA (vRNA) associated with the nucleoprotein (NP) and three components of the viral RNA polymerase complex (PA, PB1, and PB2).</a:t>
            </a:r>
            <a:endParaRPr lang="en-US" dirty="0"/>
          </a:p>
        </p:txBody>
      </p:sp>
      <p:sp>
        <p:nvSpPr>
          <p:cNvPr id="4" name="Slide Number Placeholder 3"/>
          <p:cNvSpPr>
            <a:spLocks noGrp="1"/>
          </p:cNvSpPr>
          <p:nvPr>
            <p:ph type="sldNum" sz="quarter" idx="5"/>
          </p:nvPr>
        </p:nvSpPr>
        <p:spPr/>
        <p:txBody>
          <a:bodyPr/>
          <a:lstStyle/>
          <a:p>
            <a:fld id="{61D67A90-2DF9-4E0D-97DF-1045916E7410}" type="slidenum">
              <a:rPr lang="en-US" smtClean="0"/>
              <a:t>27</a:t>
            </a:fld>
            <a:endParaRPr lang="en-US" dirty="0"/>
          </a:p>
        </p:txBody>
      </p:sp>
    </p:spTree>
    <p:extLst>
      <p:ext uri="{BB962C8B-B14F-4D97-AF65-F5344CB8AC3E}">
        <p14:creationId xmlns:p14="http://schemas.microsoft.com/office/powerpoint/2010/main" val="26604498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Protein translocation, protein stability, cellular increase in DNA repair mechanisms, and cell division</a:t>
            </a:r>
          </a:p>
          <a:p>
            <a:endParaRPr lang="en-US" dirty="0"/>
          </a:p>
        </p:txBody>
      </p:sp>
      <p:sp>
        <p:nvSpPr>
          <p:cNvPr id="4" name="Slide Number Placeholder 3"/>
          <p:cNvSpPr>
            <a:spLocks noGrp="1"/>
          </p:cNvSpPr>
          <p:nvPr>
            <p:ph type="sldNum" sz="quarter" idx="5"/>
          </p:nvPr>
        </p:nvSpPr>
        <p:spPr/>
        <p:txBody>
          <a:bodyPr/>
          <a:lstStyle/>
          <a:p>
            <a:fld id="{9AA65CD2-5FFA-421F-9951-FC9982AA7CFF}" type="slidenum">
              <a:rPr lang="en-US" smtClean="0"/>
              <a:t>28</a:t>
            </a:fld>
            <a:endParaRPr lang="en-US"/>
          </a:p>
        </p:txBody>
      </p:sp>
    </p:spTree>
    <p:extLst>
      <p:ext uri="{BB962C8B-B14F-4D97-AF65-F5344CB8AC3E}">
        <p14:creationId xmlns:p14="http://schemas.microsoft.com/office/powerpoint/2010/main" val="36460293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SUMO1:1A5R</a:t>
            </a:r>
          </a:p>
          <a:p>
            <a:r>
              <a:rPr lang="en-US" dirty="0"/>
              <a:t>AOS1/UBA2/SUMO:3KYC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UBC9:color:</a:t>
            </a:r>
            <a:r>
              <a:rPr lang="en-US" b="0" i="0" u="none" strike="noStrike" dirty="0">
                <a:solidFill>
                  <a:srgbClr val="74B360"/>
                </a:solidFill>
                <a:effectLst/>
                <a:latin typeface="HelveticaNeueLT Pro"/>
              </a:rPr>
              <a:t>2pe6:HexD46C40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74B360"/>
                </a:solidFill>
                <a:effectLst/>
                <a:latin typeface="HelveticaNeueLT Pro"/>
              </a:rPr>
              <a:t>UBC9/SUMO:</a:t>
            </a:r>
            <a:r>
              <a:rPr lang="en-US" b="1" i="0" u="none" strike="noStrike" dirty="0">
                <a:solidFill>
                  <a:srgbClr val="222222"/>
                </a:solidFill>
                <a:effectLst/>
                <a:latin typeface="Verdana" panose="020B0604030504040204" pitchFamily="34" charset="0"/>
              </a:rPr>
              <a:t>2PE6</a:t>
            </a:r>
            <a:endParaRPr lang="en-US" dirty="0"/>
          </a:p>
          <a:p>
            <a:r>
              <a:rPr lang="en-US" dirty="0"/>
              <a:t>Pias1:</a:t>
            </a:r>
            <a:r>
              <a:rPr lang="en-US" dirty="0">
                <a:hlinkClick r:id="rId3"/>
              </a:rPr>
              <a:t>https://swissmodel.expasy.org/</a:t>
            </a:r>
            <a:endParaRPr lang="en-US" dirty="0"/>
          </a:p>
          <a:p>
            <a:r>
              <a:rPr lang="en-US" dirty="0"/>
              <a:t>M1: </a:t>
            </a:r>
          </a:p>
          <a:p>
            <a:endParaRPr lang="en-US" dirty="0"/>
          </a:p>
          <a:p>
            <a:endParaRPr lang="en-US" dirty="0"/>
          </a:p>
          <a:p>
            <a:r>
              <a:rPr lang="en-US" dirty="0"/>
              <a:t>ATP+E1 adenylated and makes a thioester intermediate E1+SUMO1</a:t>
            </a:r>
          </a:p>
          <a:p>
            <a:r>
              <a:rPr lang="en-US" dirty="0"/>
              <a:t>Transferred to a catalytic cysteine93 residue on E2 </a:t>
            </a:r>
          </a:p>
          <a:p>
            <a:r>
              <a:rPr lang="en-US" dirty="0"/>
              <a:t>Finally with the help of the E3 ligase with either a RING or HECT domain the SUMO is transferred to the target protein lysine residue</a:t>
            </a:r>
          </a:p>
        </p:txBody>
      </p:sp>
      <p:sp>
        <p:nvSpPr>
          <p:cNvPr id="4" name="Slide Number Placeholder 3"/>
          <p:cNvSpPr>
            <a:spLocks noGrp="1"/>
          </p:cNvSpPr>
          <p:nvPr>
            <p:ph type="sldNum" sz="quarter" idx="5"/>
          </p:nvPr>
        </p:nvSpPr>
        <p:spPr/>
        <p:txBody>
          <a:bodyPr/>
          <a:lstStyle/>
          <a:p>
            <a:fld id="{127DDE1B-26A8-4D5E-8487-8BFABFEC1AFA}" type="slidenum">
              <a:rPr lang="en-US" smtClean="0"/>
              <a:t>29</a:t>
            </a:fld>
            <a:endParaRPr lang="en-US"/>
          </a:p>
        </p:txBody>
      </p:sp>
    </p:spTree>
    <p:extLst>
      <p:ext uri="{BB962C8B-B14F-4D97-AF65-F5344CB8AC3E}">
        <p14:creationId xmlns:p14="http://schemas.microsoft.com/office/powerpoint/2010/main" val="36238966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65CD2-5FFA-421F-9951-FC9982AA7CFF}" type="slidenum">
              <a:rPr lang="en-US" smtClean="0"/>
              <a:t>30</a:t>
            </a:fld>
            <a:endParaRPr lang="en-US"/>
          </a:p>
        </p:txBody>
      </p:sp>
    </p:spTree>
    <p:extLst>
      <p:ext uri="{BB962C8B-B14F-4D97-AF65-F5344CB8AC3E}">
        <p14:creationId xmlns:p14="http://schemas.microsoft.com/office/powerpoint/2010/main" val="30799033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65CD2-5FFA-421F-9951-FC9982AA7CFF}" type="slidenum">
              <a:rPr lang="en-US" smtClean="0"/>
              <a:t>33</a:t>
            </a:fld>
            <a:endParaRPr lang="en-US"/>
          </a:p>
        </p:txBody>
      </p:sp>
    </p:spTree>
    <p:extLst>
      <p:ext uri="{BB962C8B-B14F-4D97-AF65-F5344CB8AC3E}">
        <p14:creationId xmlns:p14="http://schemas.microsoft.com/office/powerpoint/2010/main" val="1759930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65CD2-5FFA-421F-9951-FC9982AA7CFF}" type="slidenum">
              <a:rPr lang="en-US" smtClean="0"/>
              <a:t>35</a:t>
            </a:fld>
            <a:endParaRPr lang="en-US"/>
          </a:p>
        </p:txBody>
      </p:sp>
    </p:spTree>
    <p:extLst>
      <p:ext uri="{BB962C8B-B14F-4D97-AF65-F5344CB8AC3E}">
        <p14:creationId xmlns:p14="http://schemas.microsoft.com/office/powerpoint/2010/main" val="5143446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4AFF80-E251-45B6-8229-4B0E75A36156}" type="slidenum">
              <a:rPr lang="en-US" smtClean="0"/>
              <a:t>38</a:t>
            </a:fld>
            <a:endParaRPr lang="en-US" dirty="0"/>
          </a:p>
        </p:txBody>
      </p:sp>
    </p:spTree>
    <p:extLst>
      <p:ext uri="{BB962C8B-B14F-4D97-AF65-F5344CB8AC3E}">
        <p14:creationId xmlns:p14="http://schemas.microsoft.com/office/powerpoint/2010/main" val="25014127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65CD2-5FFA-421F-9951-FC9982AA7CFF}" type="slidenum">
              <a:rPr lang="en-US" smtClean="0"/>
              <a:t>40</a:t>
            </a:fld>
            <a:endParaRPr lang="en-US" dirty="0"/>
          </a:p>
        </p:txBody>
      </p:sp>
    </p:spTree>
    <p:extLst>
      <p:ext uri="{BB962C8B-B14F-4D97-AF65-F5344CB8AC3E}">
        <p14:creationId xmlns:p14="http://schemas.microsoft.com/office/powerpoint/2010/main" val="3371171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65CD2-5FFA-421F-9951-FC9982AA7CFF}" type="slidenum">
              <a:rPr lang="en-US" smtClean="0"/>
              <a:t>3</a:t>
            </a:fld>
            <a:endParaRPr lang="en-US" dirty="0"/>
          </a:p>
        </p:txBody>
      </p:sp>
    </p:spTree>
    <p:extLst>
      <p:ext uri="{BB962C8B-B14F-4D97-AF65-F5344CB8AC3E}">
        <p14:creationId xmlns:p14="http://schemas.microsoft.com/office/powerpoint/2010/main" val="14458596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65CD2-5FFA-421F-9951-FC9982AA7CFF}" type="slidenum">
              <a:rPr lang="en-US" smtClean="0"/>
              <a:t>42</a:t>
            </a:fld>
            <a:endParaRPr lang="en-US" dirty="0"/>
          </a:p>
        </p:txBody>
      </p:sp>
    </p:spTree>
    <p:extLst>
      <p:ext uri="{BB962C8B-B14F-4D97-AF65-F5344CB8AC3E}">
        <p14:creationId xmlns:p14="http://schemas.microsoft.com/office/powerpoint/2010/main" val="3905660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65CD2-5FFA-421F-9951-FC9982AA7CFF}" type="slidenum">
              <a:rPr lang="en-US" smtClean="0"/>
              <a:t>4</a:t>
            </a:fld>
            <a:endParaRPr lang="en-US" dirty="0"/>
          </a:p>
        </p:txBody>
      </p:sp>
    </p:spTree>
    <p:extLst>
      <p:ext uri="{BB962C8B-B14F-4D97-AF65-F5344CB8AC3E}">
        <p14:creationId xmlns:p14="http://schemas.microsoft.com/office/powerpoint/2010/main" val="863984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65CD2-5FFA-421F-9951-FC9982AA7CFF}" type="slidenum">
              <a:rPr lang="en-US" smtClean="0"/>
              <a:t>5</a:t>
            </a:fld>
            <a:endParaRPr lang="en-US" dirty="0"/>
          </a:p>
        </p:txBody>
      </p:sp>
    </p:spTree>
    <p:extLst>
      <p:ext uri="{BB962C8B-B14F-4D97-AF65-F5344CB8AC3E}">
        <p14:creationId xmlns:p14="http://schemas.microsoft.com/office/powerpoint/2010/main" val="526165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36937B-F7DD-457A-A784-750E7177583C}" type="slidenum">
              <a:rPr lang="en-US" smtClean="0"/>
              <a:t>6</a:t>
            </a:fld>
            <a:endParaRPr lang="en-US"/>
          </a:p>
        </p:txBody>
      </p:sp>
    </p:spTree>
    <p:extLst>
      <p:ext uri="{BB962C8B-B14F-4D97-AF65-F5344CB8AC3E}">
        <p14:creationId xmlns:p14="http://schemas.microsoft.com/office/powerpoint/2010/main" val="520339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left"/>
                    </m:oMathParaPr>
                    <m:oMath xmlns:m="http://schemas.openxmlformats.org/officeDocument/2006/math">
                      <m:r>
                        <m:rPr>
                          <m:nor/>
                        </m:rPr>
                        <a:rPr lang="en-US" dirty="0" smtClean="0">
                          <a:cs typeface="Times New Roman" panose="02020603050405020304" pitchFamily="18" charset="0"/>
                        </a:rPr>
                        <m:t>F</m:t>
                      </m:r>
                      <m:r>
                        <m:rPr>
                          <m:nor/>
                        </m:rPr>
                        <a:rPr lang="en-US" dirty="0" smtClean="0">
                          <a:cs typeface="Times New Roman" panose="02020603050405020304" pitchFamily="18" charset="0"/>
                        </a:rPr>
                        <m:t>ö</m:t>
                      </m:r>
                      <m:r>
                        <m:rPr>
                          <m:nor/>
                        </m:rPr>
                        <a:rPr lang="en-US" dirty="0" smtClean="0">
                          <a:cs typeface="Times New Roman" panose="02020603050405020304" pitchFamily="18" charset="0"/>
                        </a:rPr>
                        <m:t>rster</m:t>
                      </m:r>
                      <m:r>
                        <a:rPr lang="en-US" dirty="0">
                          <a:latin typeface="Cambria Math" panose="02040503050406030204" pitchFamily="18" charset="0"/>
                        </a:rPr>
                        <m:t> </m:t>
                      </m:r>
                      <m:r>
                        <m:rPr>
                          <m:sty m:val="p"/>
                        </m:rPr>
                        <a:rPr lang="en-US" dirty="0">
                          <a:latin typeface="Cambria Math" panose="02040503050406030204" pitchFamily="18" charset="0"/>
                        </a:rPr>
                        <m:t>Distance</m:t>
                      </m:r>
                    </m:oMath>
                  </m:oMathPara>
                </a14:m>
                <a:endParaRPr lang="en-US" dirty="0"/>
              </a:p>
              <a:p>
                <a:r>
                  <a:rPr lang="en-US" dirty="0"/>
                  <a:t>Spectral Overlap</a:t>
                </a:r>
              </a:p>
            </p:txBody>
          </p:sp>
        </mc:Choice>
        <mc:Fallback xmlns="">
          <p:sp>
            <p:nvSpPr>
              <p:cNvPr id="3" name="Notes Placeholder 2"/>
              <p:cNvSpPr>
                <a:spLocks noGrp="1"/>
              </p:cNvSpPr>
              <p:nvPr>
                <p:ph type="body" idx="1"/>
              </p:nvPr>
            </p:nvSpPr>
            <p:spPr/>
            <p:txBody>
              <a:bodyPr/>
              <a:lstStyle/>
              <a:p>
                <a:pPr/>
                <a:r>
                  <a:rPr lang="en-US" i="0" dirty="0">
                    <a:latin typeface="Cambria Math" panose="02040503050406030204" pitchFamily="18" charset="0"/>
                    <a:cs typeface="Times New Roman" panose="02020603050405020304" pitchFamily="18" charset="0"/>
                  </a:rPr>
                  <a:t>"Förster"</a:t>
                </a:r>
                <a:r>
                  <a:rPr lang="en-US" i="0" dirty="0">
                    <a:latin typeface="Cambria Math" panose="02040503050406030204" pitchFamily="18" charset="0"/>
                  </a:rPr>
                  <a:t> Distance</a:t>
                </a:r>
                <a:endParaRPr lang="en-US" dirty="0"/>
              </a:p>
              <a:p>
                <a:pPr/>
                <a:r>
                  <a:rPr lang="en-US" dirty="0"/>
                  <a:t>Spectral Overlap</a:t>
                </a:r>
              </a:p>
            </p:txBody>
          </p:sp>
        </mc:Fallback>
      </mc:AlternateContent>
      <p:sp>
        <p:nvSpPr>
          <p:cNvPr id="4" name="Slide Number Placeholder 3"/>
          <p:cNvSpPr>
            <a:spLocks noGrp="1"/>
          </p:cNvSpPr>
          <p:nvPr>
            <p:ph type="sldNum" sz="quarter" idx="5"/>
          </p:nvPr>
        </p:nvSpPr>
        <p:spPr/>
        <p:txBody>
          <a:bodyPr/>
          <a:lstStyle/>
          <a:p>
            <a:fld id="{9AA65CD2-5FFA-421F-9951-FC9982AA7CFF}" type="slidenum">
              <a:rPr lang="en-US" smtClean="0"/>
              <a:t>7</a:t>
            </a:fld>
            <a:endParaRPr lang="en-US"/>
          </a:p>
        </p:txBody>
      </p:sp>
    </p:spTree>
    <p:extLst>
      <p:ext uri="{BB962C8B-B14F-4D97-AF65-F5344CB8AC3E}">
        <p14:creationId xmlns:p14="http://schemas.microsoft.com/office/powerpoint/2010/main" val="2895114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36937B-F7DD-457A-A784-750E7177583C}" type="slidenum">
              <a:rPr lang="en-US" smtClean="0"/>
              <a:t>9</a:t>
            </a:fld>
            <a:endParaRPr lang="en-US"/>
          </a:p>
        </p:txBody>
      </p:sp>
    </p:spTree>
    <p:extLst>
      <p:ext uri="{BB962C8B-B14F-4D97-AF65-F5344CB8AC3E}">
        <p14:creationId xmlns:p14="http://schemas.microsoft.com/office/powerpoint/2010/main" val="1762904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65CD2-5FFA-421F-9951-FC9982AA7CFF}" type="slidenum">
              <a:rPr lang="en-US" smtClean="0"/>
              <a:t>10</a:t>
            </a:fld>
            <a:endParaRPr lang="en-US"/>
          </a:p>
        </p:txBody>
      </p:sp>
    </p:spTree>
    <p:extLst>
      <p:ext uri="{BB962C8B-B14F-4D97-AF65-F5344CB8AC3E}">
        <p14:creationId xmlns:p14="http://schemas.microsoft.com/office/powerpoint/2010/main" val="15102659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94D8F-9049-4F44-B9EF-27FD521ACB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608B9C4-14A6-4333-93E9-C7DE3F21AB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D02136F-0452-4770-9A71-B22BB65B6EB2}"/>
              </a:ext>
            </a:extLst>
          </p:cNvPr>
          <p:cNvSpPr>
            <a:spLocks noGrp="1"/>
          </p:cNvSpPr>
          <p:nvPr>
            <p:ph type="dt" sz="half" idx="10"/>
          </p:nvPr>
        </p:nvSpPr>
        <p:spPr/>
        <p:txBody>
          <a:bodyPr/>
          <a:lstStyle/>
          <a:p>
            <a:fld id="{99EBABD0-9714-4EAE-92E7-C25785D8EF1C}" type="datetime1">
              <a:rPr lang="en-US" smtClean="0"/>
              <a:t>11/24/2021</a:t>
            </a:fld>
            <a:endParaRPr lang="en-US"/>
          </a:p>
        </p:txBody>
      </p:sp>
      <p:sp>
        <p:nvSpPr>
          <p:cNvPr id="5" name="Footer Placeholder 4">
            <a:extLst>
              <a:ext uri="{FF2B5EF4-FFF2-40B4-BE49-F238E27FC236}">
                <a16:creationId xmlns:a16="http://schemas.microsoft.com/office/drawing/2014/main" id="{958DF32B-02E7-4745-A5DA-E56625A18A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F81E62-B4B3-4B8A-B936-D6B68079AEB3}"/>
              </a:ext>
            </a:extLst>
          </p:cNvPr>
          <p:cNvSpPr>
            <a:spLocks noGrp="1"/>
          </p:cNvSpPr>
          <p:nvPr>
            <p:ph type="sldNum" sz="quarter" idx="12"/>
          </p:nvPr>
        </p:nvSpPr>
        <p:spPr/>
        <p:txBody>
          <a:bodyPr/>
          <a:lstStyle/>
          <a:p>
            <a:fld id="{8F5CE88E-89A4-4243-AB1D-44322647EED2}" type="slidenum">
              <a:rPr lang="en-US" smtClean="0"/>
              <a:t>‹#›</a:t>
            </a:fld>
            <a:endParaRPr lang="en-US"/>
          </a:p>
        </p:txBody>
      </p:sp>
    </p:spTree>
    <p:extLst>
      <p:ext uri="{BB962C8B-B14F-4D97-AF65-F5344CB8AC3E}">
        <p14:creationId xmlns:p14="http://schemas.microsoft.com/office/powerpoint/2010/main" val="2342600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4E8AE-33CA-456F-9A2B-475C1AF46D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C38D2FA-E6A3-472E-AAA4-1FED18933B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F8D9F2-B430-4D71-A978-DE26D034C6F7}"/>
              </a:ext>
            </a:extLst>
          </p:cNvPr>
          <p:cNvSpPr>
            <a:spLocks noGrp="1"/>
          </p:cNvSpPr>
          <p:nvPr>
            <p:ph type="dt" sz="half" idx="10"/>
          </p:nvPr>
        </p:nvSpPr>
        <p:spPr/>
        <p:txBody>
          <a:bodyPr/>
          <a:lstStyle/>
          <a:p>
            <a:fld id="{4F9FB100-921E-4609-818D-F7427005BE6B}" type="datetime1">
              <a:rPr lang="en-US" smtClean="0"/>
              <a:t>11/24/2021</a:t>
            </a:fld>
            <a:endParaRPr lang="en-US"/>
          </a:p>
        </p:txBody>
      </p:sp>
      <p:sp>
        <p:nvSpPr>
          <p:cNvPr id="5" name="Footer Placeholder 4">
            <a:extLst>
              <a:ext uri="{FF2B5EF4-FFF2-40B4-BE49-F238E27FC236}">
                <a16:creationId xmlns:a16="http://schemas.microsoft.com/office/drawing/2014/main" id="{86F01D40-EAE6-4774-B327-0C6F2B9BC7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1BE920-E6D9-4AE5-B0FE-5BE4C2E9CE47}"/>
              </a:ext>
            </a:extLst>
          </p:cNvPr>
          <p:cNvSpPr>
            <a:spLocks noGrp="1"/>
          </p:cNvSpPr>
          <p:nvPr>
            <p:ph type="sldNum" sz="quarter" idx="12"/>
          </p:nvPr>
        </p:nvSpPr>
        <p:spPr/>
        <p:txBody>
          <a:bodyPr/>
          <a:lstStyle/>
          <a:p>
            <a:fld id="{8F5CE88E-89A4-4243-AB1D-44322647EED2}" type="slidenum">
              <a:rPr lang="en-US" smtClean="0"/>
              <a:t>‹#›</a:t>
            </a:fld>
            <a:endParaRPr lang="en-US"/>
          </a:p>
        </p:txBody>
      </p:sp>
    </p:spTree>
    <p:extLst>
      <p:ext uri="{BB962C8B-B14F-4D97-AF65-F5344CB8AC3E}">
        <p14:creationId xmlns:p14="http://schemas.microsoft.com/office/powerpoint/2010/main" val="3093880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8B5088-25BF-4242-9D6E-797CDDB9AD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7DFF66D-DAB1-4B17-BF60-C55AC6F92C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57673D-707D-4B87-8AD3-3BC9846E305D}"/>
              </a:ext>
            </a:extLst>
          </p:cNvPr>
          <p:cNvSpPr>
            <a:spLocks noGrp="1"/>
          </p:cNvSpPr>
          <p:nvPr>
            <p:ph type="dt" sz="half" idx="10"/>
          </p:nvPr>
        </p:nvSpPr>
        <p:spPr/>
        <p:txBody>
          <a:bodyPr/>
          <a:lstStyle/>
          <a:p>
            <a:fld id="{792FE12F-3B0E-4FE8-AC74-40B79B783FEB}" type="datetime1">
              <a:rPr lang="en-US" smtClean="0"/>
              <a:t>11/24/2021</a:t>
            </a:fld>
            <a:endParaRPr lang="en-US"/>
          </a:p>
        </p:txBody>
      </p:sp>
      <p:sp>
        <p:nvSpPr>
          <p:cNvPr id="5" name="Footer Placeholder 4">
            <a:extLst>
              <a:ext uri="{FF2B5EF4-FFF2-40B4-BE49-F238E27FC236}">
                <a16:creationId xmlns:a16="http://schemas.microsoft.com/office/drawing/2014/main" id="{D3956BFB-FDFD-4945-98E9-2E7C5FD22A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5C8306-9A58-486E-AFF1-C1F995E96BAB}"/>
              </a:ext>
            </a:extLst>
          </p:cNvPr>
          <p:cNvSpPr>
            <a:spLocks noGrp="1"/>
          </p:cNvSpPr>
          <p:nvPr>
            <p:ph type="sldNum" sz="quarter" idx="12"/>
          </p:nvPr>
        </p:nvSpPr>
        <p:spPr/>
        <p:txBody>
          <a:bodyPr/>
          <a:lstStyle/>
          <a:p>
            <a:fld id="{8F5CE88E-89A4-4243-AB1D-44322647EED2}" type="slidenum">
              <a:rPr lang="en-US" smtClean="0"/>
              <a:t>‹#›</a:t>
            </a:fld>
            <a:endParaRPr lang="en-US"/>
          </a:p>
        </p:txBody>
      </p:sp>
    </p:spTree>
    <p:extLst>
      <p:ext uri="{BB962C8B-B14F-4D97-AF65-F5344CB8AC3E}">
        <p14:creationId xmlns:p14="http://schemas.microsoft.com/office/powerpoint/2010/main" val="3528381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FC9AD-2053-4652-A08A-247A7577BF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EABEAB-E7A5-448B-A986-83BB9CAEFE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F7B733-9E92-4625-9BAC-901B5543070C}"/>
              </a:ext>
            </a:extLst>
          </p:cNvPr>
          <p:cNvSpPr>
            <a:spLocks noGrp="1"/>
          </p:cNvSpPr>
          <p:nvPr>
            <p:ph type="dt" sz="half" idx="10"/>
          </p:nvPr>
        </p:nvSpPr>
        <p:spPr/>
        <p:txBody>
          <a:bodyPr/>
          <a:lstStyle/>
          <a:p>
            <a:fld id="{0D6A075F-FFB5-4003-8FE3-B8E0F9F07141}" type="datetime1">
              <a:rPr lang="en-US" smtClean="0"/>
              <a:t>11/24/2021</a:t>
            </a:fld>
            <a:endParaRPr lang="en-US"/>
          </a:p>
        </p:txBody>
      </p:sp>
      <p:sp>
        <p:nvSpPr>
          <p:cNvPr id="5" name="Footer Placeholder 4">
            <a:extLst>
              <a:ext uri="{FF2B5EF4-FFF2-40B4-BE49-F238E27FC236}">
                <a16:creationId xmlns:a16="http://schemas.microsoft.com/office/drawing/2014/main" id="{5E813AEB-5D82-4F7E-95DF-4C036175F2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4E5557-73B9-4763-8841-9BDE42EFB59B}"/>
              </a:ext>
            </a:extLst>
          </p:cNvPr>
          <p:cNvSpPr>
            <a:spLocks noGrp="1"/>
          </p:cNvSpPr>
          <p:nvPr>
            <p:ph type="sldNum" sz="quarter" idx="12"/>
          </p:nvPr>
        </p:nvSpPr>
        <p:spPr/>
        <p:txBody>
          <a:bodyPr/>
          <a:lstStyle/>
          <a:p>
            <a:fld id="{8F5CE88E-89A4-4243-AB1D-44322647EED2}" type="slidenum">
              <a:rPr lang="en-US" smtClean="0"/>
              <a:t>‹#›</a:t>
            </a:fld>
            <a:endParaRPr lang="en-US"/>
          </a:p>
        </p:txBody>
      </p:sp>
    </p:spTree>
    <p:extLst>
      <p:ext uri="{BB962C8B-B14F-4D97-AF65-F5344CB8AC3E}">
        <p14:creationId xmlns:p14="http://schemas.microsoft.com/office/powerpoint/2010/main" val="965784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5B3B9-A73A-48A5-81EB-BAB7D47BA1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FE35B2-E703-42DB-967B-C286677E67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58CFF5-9334-456B-855D-91096CA44FFF}"/>
              </a:ext>
            </a:extLst>
          </p:cNvPr>
          <p:cNvSpPr>
            <a:spLocks noGrp="1"/>
          </p:cNvSpPr>
          <p:nvPr>
            <p:ph type="dt" sz="half" idx="10"/>
          </p:nvPr>
        </p:nvSpPr>
        <p:spPr/>
        <p:txBody>
          <a:bodyPr/>
          <a:lstStyle/>
          <a:p>
            <a:fld id="{23AA32DE-CCFF-4783-AD33-C87E8FFF48B4}" type="datetime1">
              <a:rPr lang="en-US" smtClean="0"/>
              <a:t>11/24/2021</a:t>
            </a:fld>
            <a:endParaRPr lang="en-US"/>
          </a:p>
        </p:txBody>
      </p:sp>
      <p:sp>
        <p:nvSpPr>
          <p:cNvPr id="5" name="Footer Placeholder 4">
            <a:extLst>
              <a:ext uri="{FF2B5EF4-FFF2-40B4-BE49-F238E27FC236}">
                <a16:creationId xmlns:a16="http://schemas.microsoft.com/office/drawing/2014/main" id="{CD3E18A8-572B-4E54-B43D-0D9164981E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444F65-81D8-4642-8355-C4A4FD55CA1D}"/>
              </a:ext>
            </a:extLst>
          </p:cNvPr>
          <p:cNvSpPr>
            <a:spLocks noGrp="1"/>
          </p:cNvSpPr>
          <p:nvPr>
            <p:ph type="sldNum" sz="quarter" idx="12"/>
          </p:nvPr>
        </p:nvSpPr>
        <p:spPr/>
        <p:txBody>
          <a:bodyPr/>
          <a:lstStyle/>
          <a:p>
            <a:fld id="{8F5CE88E-89A4-4243-AB1D-44322647EED2}" type="slidenum">
              <a:rPr lang="en-US" smtClean="0"/>
              <a:t>‹#›</a:t>
            </a:fld>
            <a:endParaRPr lang="en-US"/>
          </a:p>
        </p:txBody>
      </p:sp>
    </p:spTree>
    <p:extLst>
      <p:ext uri="{BB962C8B-B14F-4D97-AF65-F5344CB8AC3E}">
        <p14:creationId xmlns:p14="http://schemas.microsoft.com/office/powerpoint/2010/main" val="2416973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08017-44D4-4ED5-B414-A07727E5DF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8E96B5-EED3-473E-9D1A-48DA21C2D5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F1D940-4541-4A98-AFB3-1E4E033D33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02E00AB-6DE4-4226-95A6-64031974CC60}"/>
              </a:ext>
            </a:extLst>
          </p:cNvPr>
          <p:cNvSpPr>
            <a:spLocks noGrp="1"/>
          </p:cNvSpPr>
          <p:nvPr>
            <p:ph type="dt" sz="half" idx="10"/>
          </p:nvPr>
        </p:nvSpPr>
        <p:spPr/>
        <p:txBody>
          <a:bodyPr/>
          <a:lstStyle/>
          <a:p>
            <a:fld id="{A68F1A7B-9AB3-4DBC-AAB3-17DF5AA2D77F}" type="datetime1">
              <a:rPr lang="en-US" smtClean="0"/>
              <a:t>11/24/2021</a:t>
            </a:fld>
            <a:endParaRPr lang="en-US"/>
          </a:p>
        </p:txBody>
      </p:sp>
      <p:sp>
        <p:nvSpPr>
          <p:cNvPr id="6" name="Footer Placeholder 5">
            <a:extLst>
              <a:ext uri="{FF2B5EF4-FFF2-40B4-BE49-F238E27FC236}">
                <a16:creationId xmlns:a16="http://schemas.microsoft.com/office/drawing/2014/main" id="{A6395AFC-A995-4B29-9A11-57BAB37404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096B8C-75D8-46DA-B57C-2F45DAD9FECB}"/>
              </a:ext>
            </a:extLst>
          </p:cNvPr>
          <p:cNvSpPr>
            <a:spLocks noGrp="1"/>
          </p:cNvSpPr>
          <p:nvPr>
            <p:ph type="sldNum" sz="quarter" idx="12"/>
          </p:nvPr>
        </p:nvSpPr>
        <p:spPr/>
        <p:txBody>
          <a:bodyPr/>
          <a:lstStyle/>
          <a:p>
            <a:fld id="{8F5CE88E-89A4-4243-AB1D-44322647EED2}" type="slidenum">
              <a:rPr lang="en-US" smtClean="0"/>
              <a:t>‹#›</a:t>
            </a:fld>
            <a:endParaRPr lang="en-US"/>
          </a:p>
        </p:txBody>
      </p:sp>
    </p:spTree>
    <p:extLst>
      <p:ext uri="{BB962C8B-B14F-4D97-AF65-F5344CB8AC3E}">
        <p14:creationId xmlns:p14="http://schemas.microsoft.com/office/powerpoint/2010/main" val="1673639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60132-B57A-44D5-85B9-0EB92E624C3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CF4EDF3-780D-4EA8-9E80-E3050A29A1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01F4E5-0CE5-4807-A133-A4F666E9816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387732-601D-495B-9CFE-C520004E56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37C4AB-05BD-42F2-8F71-86E7F7C3425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8271BF-D937-43A9-A561-B0E670EEE4ED}"/>
              </a:ext>
            </a:extLst>
          </p:cNvPr>
          <p:cNvSpPr>
            <a:spLocks noGrp="1"/>
          </p:cNvSpPr>
          <p:nvPr>
            <p:ph type="dt" sz="half" idx="10"/>
          </p:nvPr>
        </p:nvSpPr>
        <p:spPr/>
        <p:txBody>
          <a:bodyPr/>
          <a:lstStyle/>
          <a:p>
            <a:fld id="{7F5D11E1-14A8-4A59-BF79-81F3C4C7913A}" type="datetime1">
              <a:rPr lang="en-US" smtClean="0"/>
              <a:t>11/24/2021</a:t>
            </a:fld>
            <a:endParaRPr lang="en-US"/>
          </a:p>
        </p:txBody>
      </p:sp>
      <p:sp>
        <p:nvSpPr>
          <p:cNvPr id="8" name="Footer Placeholder 7">
            <a:extLst>
              <a:ext uri="{FF2B5EF4-FFF2-40B4-BE49-F238E27FC236}">
                <a16:creationId xmlns:a16="http://schemas.microsoft.com/office/drawing/2014/main" id="{DA7A9D1F-98D7-4C33-A467-010547E175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8F9B71-5549-425E-B785-206A3B925049}"/>
              </a:ext>
            </a:extLst>
          </p:cNvPr>
          <p:cNvSpPr>
            <a:spLocks noGrp="1"/>
          </p:cNvSpPr>
          <p:nvPr>
            <p:ph type="sldNum" sz="quarter" idx="12"/>
          </p:nvPr>
        </p:nvSpPr>
        <p:spPr/>
        <p:txBody>
          <a:bodyPr/>
          <a:lstStyle/>
          <a:p>
            <a:fld id="{8F5CE88E-89A4-4243-AB1D-44322647EED2}" type="slidenum">
              <a:rPr lang="en-US" smtClean="0"/>
              <a:t>‹#›</a:t>
            </a:fld>
            <a:endParaRPr lang="en-US"/>
          </a:p>
        </p:txBody>
      </p:sp>
    </p:spTree>
    <p:extLst>
      <p:ext uri="{BB962C8B-B14F-4D97-AF65-F5344CB8AC3E}">
        <p14:creationId xmlns:p14="http://schemas.microsoft.com/office/powerpoint/2010/main" val="2479101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C7270-BB45-4686-B731-4C1F236B29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68397D-E807-4245-8291-7B957B45EE39}"/>
              </a:ext>
            </a:extLst>
          </p:cNvPr>
          <p:cNvSpPr>
            <a:spLocks noGrp="1"/>
          </p:cNvSpPr>
          <p:nvPr>
            <p:ph type="dt" sz="half" idx="10"/>
          </p:nvPr>
        </p:nvSpPr>
        <p:spPr/>
        <p:txBody>
          <a:bodyPr/>
          <a:lstStyle/>
          <a:p>
            <a:fld id="{7F87BE2A-88CF-4327-865C-974C803F79D6}" type="datetime1">
              <a:rPr lang="en-US" smtClean="0"/>
              <a:t>11/24/2021</a:t>
            </a:fld>
            <a:endParaRPr lang="en-US"/>
          </a:p>
        </p:txBody>
      </p:sp>
      <p:sp>
        <p:nvSpPr>
          <p:cNvPr id="4" name="Footer Placeholder 3">
            <a:extLst>
              <a:ext uri="{FF2B5EF4-FFF2-40B4-BE49-F238E27FC236}">
                <a16:creationId xmlns:a16="http://schemas.microsoft.com/office/drawing/2014/main" id="{45FC91AA-0207-43AF-80E5-8CC51EC2A55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360EE3F-B645-4E98-8112-92715EBAD7F3}"/>
              </a:ext>
            </a:extLst>
          </p:cNvPr>
          <p:cNvSpPr>
            <a:spLocks noGrp="1"/>
          </p:cNvSpPr>
          <p:nvPr>
            <p:ph type="sldNum" sz="quarter" idx="12"/>
          </p:nvPr>
        </p:nvSpPr>
        <p:spPr/>
        <p:txBody>
          <a:bodyPr/>
          <a:lstStyle/>
          <a:p>
            <a:fld id="{8F5CE88E-89A4-4243-AB1D-44322647EED2}" type="slidenum">
              <a:rPr lang="en-US" smtClean="0"/>
              <a:t>‹#›</a:t>
            </a:fld>
            <a:endParaRPr lang="en-US"/>
          </a:p>
        </p:txBody>
      </p:sp>
    </p:spTree>
    <p:extLst>
      <p:ext uri="{BB962C8B-B14F-4D97-AF65-F5344CB8AC3E}">
        <p14:creationId xmlns:p14="http://schemas.microsoft.com/office/powerpoint/2010/main" val="156379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F70CF0-CD4B-44F8-A75F-7BD4C5448B29}"/>
              </a:ext>
            </a:extLst>
          </p:cNvPr>
          <p:cNvSpPr>
            <a:spLocks noGrp="1"/>
          </p:cNvSpPr>
          <p:nvPr>
            <p:ph type="dt" sz="half" idx="10"/>
          </p:nvPr>
        </p:nvSpPr>
        <p:spPr/>
        <p:txBody>
          <a:bodyPr/>
          <a:lstStyle/>
          <a:p>
            <a:fld id="{55FB82C9-96FA-423D-ABB9-97B87BFC04D5}" type="datetime1">
              <a:rPr lang="en-US" smtClean="0"/>
              <a:t>11/24/2021</a:t>
            </a:fld>
            <a:endParaRPr lang="en-US"/>
          </a:p>
        </p:txBody>
      </p:sp>
      <p:sp>
        <p:nvSpPr>
          <p:cNvPr id="3" name="Footer Placeholder 2">
            <a:extLst>
              <a:ext uri="{FF2B5EF4-FFF2-40B4-BE49-F238E27FC236}">
                <a16:creationId xmlns:a16="http://schemas.microsoft.com/office/drawing/2014/main" id="{4E036BFE-D275-4CCA-ADAB-C65D9A420C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702111-2076-41FF-AC1D-860B88C62DCB}"/>
              </a:ext>
            </a:extLst>
          </p:cNvPr>
          <p:cNvSpPr>
            <a:spLocks noGrp="1"/>
          </p:cNvSpPr>
          <p:nvPr>
            <p:ph type="sldNum" sz="quarter" idx="12"/>
          </p:nvPr>
        </p:nvSpPr>
        <p:spPr/>
        <p:txBody>
          <a:bodyPr/>
          <a:lstStyle/>
          <a:p>
            <a:fld id="{8F5CE88E-89A4-4243-AB1D-44322647EED2}" type="slidenum">
              <a:rPr lang="en-US" smtClean="0"/>
              <a:t>‹#›</a:t>
            </a:fld>
            <a:endParaRPr lang="en-US"/>
          </a:p>
        </p:txBody>
      </p:sp>
    </p:spTree>
    <p:extLst>
      <p:ext uri="{BB962C8B-B14F-4D97-AF65-F5344CB8AC3E}">
        <p14:creationId xmlns:p14="http://schemas.microsoft.com/office/powerpoint/2010/main" val="2698759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A54A2-E959-4C33-A3E3-6BCBD64C52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3C9148-1CC1-47CA-AC64-7B2D5EBCAB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2B7E95-6D27-49C0-AF20-0E05D5850A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D1E0E3-7083-4975-B233-F1ADD2FC2E15}"/>
              </a:ext>
            </a:extLst>
          </p:cNvPr>
          <p:cNvSpPr>
            <a:spLocks noGrp="1"/>
          </p:cNvSpPr>
          <p:nvPr>
            <p:ph type="dt" sz="half" idx="10"/>
          </p:nvPr>
        </p:nvSpPr>
        <p:spPr/>
        <p:txBody>
          <a:bodyPr/>
          <a:lstStyle/>
          <a:p>
            <a:fld id="{474F275B-F506-4B7D-9D70-EE219C9CD15C}" type="datetime1">
              <a:rPr lang="en-US" smtClean="0"/>
              <a:t>11/24/2021</a:t>
            </a:fld>
            <a:endParaRPr lang="en-US"/>
          </a:p>
        </p:txBody>
      </p:sp>
      <p:sp>
        <p:nvSpPr>
          <p:cNvPr id="6" name="Footer Placeholder 5">
            <a:extLst>
              <a:ext uri="{FF2B5EF4-FFF2-40B4-BE49-F238E27FC236}">
                <a16:creationId xmlns:a16="http://schemas.microsoft.com/office/drawing/2014/main" id="{22E0BE2E-F390-4CE7-8461-01C25BAEB0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069863-4A10-4780-B3DD-A44543053B06}"/>
              </a:ext>
            </a:extLst>
          </p:cNvPr>
          <p:cNvSpPr>
            <a:spLocks noGrp="1"/>
          </p:cNvSpPr>
          <p:nvPr>
            <p:ph type="sldNum" sz="quarter" idx="12"/>
          </p:nvPr>
        </p:nvSpPr>
        <p:spPr/>
        <p:txBody>
          <a:bodyPr/>
          <a:lstStyle/>
          <a:p>
            <a:fld id="{8F5CE88E-89A4-4243-AB1D-44322647EED2}" type="slidenum">
              <a:rPr lang="en-US" smtClean="0"/>
              <a:t>‹#›</a:t>
            </a:fld>
            <a:endParaRPr lang="en-US"/>
          </a:p>
        </p:txBody>
      </p:sp>
    </p:spTree>
    <p:extLst>
      <p:ext uri="{BB962C8B-B14F-4D97-AF65-F5344CB8AC3E}">
        <p14:creationId xmlns:p14="http://schemas.microsoft.com/office/powerpoint/2010/main" val="2993047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324D6-52C1-453A-BABD-75DD4FD0DA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2FD71D-EFF7-420F-83C1-261F118DE4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B328DC9-01C3-44E2-A60B-75DEC58F1A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48650E-FF5A-492D-BB05-F5BF10BC01ED}"/>
              </a:ext>
            </a:extLst>
          </p:cNvPr>
          <p:cNvSpPr>
            <a:spLocks noGrp="1"/>
          </p:cNvSpPr>
          <p:nvPr>
            <p:ph type="dt" sz="half" idx="10"/>
          </p:nvPr>
        </p:nvSpPr>
        <p:spPr/>
        <p:txBody>
          <a:bodyPr/>
          <a:lstStyle/>
          <a:p>
            <a:fld id="{A5C397D0-F917-4613-B984-177AB8A0B646}" type="datetime1">
              <a:rPr lang="en-US" smtClean="0"/>
              <a:t>11/24/2021</a:t>
            </a:fld>
            <a:endParaRPr lang="en-US"/>
          </a:p>
        </p:txBody>
      </p:sp>
      <p:sp>
        <p:nvSpPr>
          <p:cNvPr id="6" name="Footer Placeholder 5">
            <a:extLst>
              <a:ext uri="{FF2B5EF4-FFF2-40B4-BE49-F238E27FC236}">
                <a16:creationId xmlns:a16="http://schemas.microsoft.com/office/drawing/2014/main" id="{9010FA5C-9614-4E8A-941A-EB504A5281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9A2C3C-CF29-47E1-812C-00335601DDDE}"/>
              </a:ext>
            </a:extLst>
          </p:cNvPr>
          <p:cNvSpPr>
            <a:spLocks noGrp="1"/>
          </p:cNvSpPr>
          <p:nvPr>
            <p:ph type="sldNum" sz="quarter" idx="12"/>
          </p:nvPr>
        </p:nvSpPr>
        <p:spPr/>
        <p:txBody>
          <a:bodyPr/>
          <a:lstStyle/>
          <a:p>
            <a:fld id="{8F5CE88E-89A4-4243-AB1D-44322647EED2}" type="slidenum">
              <a:rPr lang="en-US" smtClean="0"/>
              <a:t>‹#›</a:t>
            </a:fld>
            <a:endParaRPr lang="en-US"/>
          </a:p>
        </p:txBody>
      </p:sp>
    </p:spTree>
    <p:extLst>
      <p:ext uri="{BB962C8B-B14F-4D97-AF65-F5344CB8AC3E}">
        <p14:creationId xmlns:p14="http://schemas.microsoft.com/office/powerpoint/2010/main" val="3191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D33F17-00C0-4CE4-AB1B-9F8D01A5C7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FBC507-25EA-4691-8B8D-A31744B0B4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921A60-CC54-4F1A-96DA-496401B662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67E0B6-1756-4B3E-8810-AF5BC2AD0C5A}" type="datetime1">
              <a:rPr lang="en-US" smtClean="0"/>
              <a:t>11/24/2021</a:t>
            </a:fld>
            <a:endParaRPr lang="en-US"/>
          </a:p>
        </p:txBody>
      </p:sp>
      <p:sp>
        <p:nvSpPr>
          <p:cNvPr id="5" name="Footer Placeholder 4">
            <a:extLst>
              <a:ext uri="{FF2B5EF4-FFF2-40B4-BE49-F238E27FC236}">
                <a16:creationId xmlns:a16="http://schemas.microsoft.com/office/drawing/2014/main" id="{10F41D6E-72AA-4E8C-AD68-B713B5ECBD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B9F172F-B230-4838-A9D0-A39561522B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5CE88E-89A4-4243-AB1D-44322647EED2}" type="slidenum">
              <a:rPr lang="en-US" smtClean="0"/>
              <a:t>‹#›</a:t>
            </a:fld>
            <a:endParaRPr lang="en-US"/>
          </a:p>
        </p:txBody>
      </p:sp>
    </p:spTree>
    <p:extLst>
      <p:ext uri="{BB962C8B-B14F-4D97-AF65-F5344CB8AC3E}">
        <p14:creationId xmlns:p14="http://schemas.microsoft.com/office/powerpoint/2010/main" val="2270779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3.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oleObject" Target="../embeddings/oleObject2.bin"/><Relationship Id="rId5" Type="http://schemas.openxmlformats.org/officeDocument/2006/relationships/image" Target="../media/image22.emf"/><Relationship Id="rId4" Type="http://schemas.openxmlformats.org/officeDocument/2006/relationships/oleObject" Target="../embeddings/oleObject1.bin"/></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microsoft.com/office/2007/relationships/hdphoto" Target="../media/hdphoto1.wdp"/><Relationship Id="rId9"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oleObject" Target="../embeddings/oleObject4.bin"/><Relationship Id="rId4" Type="http://schemas.openxmlformats.org/officeDocument/2006/relationships/image" Target="../media/image32.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41.jpg"/><Relationship Id="rId3" Type="http://schemas.openxmlformats.org/officeDocument/2006/relationships/image" Target="../media/image36.tif"/><Relationship Id="rId7" Type="http://schemas.openxmlformats.org/officeDocument/2006/relationships/image" Target="../media/image40.jp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png"/><Relationship Id="rId9" Type="http://schemas.openxmlformats.org/officeDocument/2006/relationships/image" Target="../media/image42.jpg"/></Relationships>
</file>

<file path=ppt/slides/_rels/slide34.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oleObject" Target="../embeddings/oleObject7.bin"/><Relationship Id="rId1" Type="http://schemas.openxmlformats.org/officeDocument/2006/relationships/slideLayout" Target="../slideLayouts/slideLayout2.xml"/><Relationship Id="rId5" Type="http://schemas.openxmlformats.org/officeDocument/2006/relationships/image" Target="../media/image44.emf"/><Relationship Id="rId4" Type="http://schemas.openxmlformats.org/officeDocument/2006/relationships/oleObject" Target="../embeddings/oleObject8.bin"/></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oleObject" Target="../embeddings/oleObject9.bin"/><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oleObject" Target="../embeddings/oleObject10.bin"/><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2" Type="http://schemas.openxmlformats.org/officeDocument/2006/relationships/image" Target="../media/image50.t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1.emf"/><Relationship Id="rId7"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emf"/><Relationship Id="rId9" Type="http://schemas.openxmlformats.org/officeDocument/2006/relationships/image" Target="../media/image7.emf"/></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7DC94-62C8-483A-9CAF-C2CE6B1A0E71}"/>
              </a:ext>
            </a:extLst>
          </p:cNvPr>
          <p:cNvSpPr>
            <a:spLocks noGrp="1"/>
          </p:cNvSpPr>
          <p:nvPr>
            <p:ph type="ctrTitle"/>
          </p:nvPr>
        </p:nvSpPr>
        <p:spPr/>
        <p:txBody>
          <a:bodyPr anchor="t">
            <a:noAutofit/>
          </a:bodyPr>
          <a:lstStyle/>
          <a:p>
            <a:pPr marL="0" marR="0" algn="ctr">
              <a:spcBef>
                <a:spcPts val="0"/>
              </a:spcBef>
              <a:spcAft>
                <a:spcPts val="0"/>
              </a:spcAft>
            </a:pPr>
            <a:r>
              <a:rPr lang="en-US" sz="3200" b="1" dirty="0">
                <a:effectLst/>
                <a:latin typeface="+mn-lt"/>
                <a:ea typeface="Times" panose="02020603050405020304" pitchFamily="18" charset="0"/>
                <a:cs typeface="Times New Roman" panose="02020603050405020304" pitchFamily="18" charset="0"/>
              </a:rPr>
              <a:t>Development of </a:t>
            </a:r>
            <a:r>
              <a:rPr lang="en-US" sz="3200" b="1" i="1" dirty="0">
                <a:effectLst/>
                <a:latin typeface="+mn-lt"/>
                <a:ea typeface="Times" panose="02020603050405020304" pitchFamily="18" charset="0"/>
                <a:cs typeface="Times New Roman" panose="02020603050405020304" pitchFamily="18" charset="0"/>
              </a:rPr>
              <a:t>In vitro </a:t>
            </a:r>
            <a:r>
              <a:rPr lang="en-US" sz="3200" b="1" dirty="0">
                <a:effectLst/>
                <a:latin typeface="+mn-lt"/>
                <a:ea typeface="Times" panose="02020603050405020304" pitchFamily="18" charset="0"/>
                <a:cs typeface="Times New Roman" panose="02020603050405020304" pitchFamily="18" charset="0"/>
              </a:rPr>
              <a:t>qFRET Reporter Assays for the Characterization of Non-covalent and Covalent Protein-Protein Interaction</a:t>
            </a:r>
          </a:p>
        </p:txBody>
      </p:sp>
      <p:sp>
        <p:nvSpPr>
          <p:cNvPr id="3" name="Subtitle 2">
            <a:extLst>
              <a:ext uri="{FF2B5EF4-FFF2-40B4-BE49-F238E27FC236}">
                <a16:creationId xmlns:a16="http://schemas.microsoft.com/office/drawing/2014/main" id="{4B5378FF-AEAF-428E-BC49-14868E47BEBF}"/>
              </a:ext>
            </a:extLst>
          </p:cNvPr>
          <p:cNvSpPr>
            <a:spLocks noGrp="1"/>
          </p:cNvSpPr>
          <p:nvPr>
            <p:ph type="subTitle" idx="1"/>
          </p:nvPr>
        </p:nvSpPr>
        <p:spPr>
          <a:xfrm>
            <a:off x="1524000" y="3602037"/>
            <a:ext cx="9652000" cy="2663295"/>
          </a:xfrm>
        </p:spPr>
        <p:txBody>
          <a:bodyPr>
            <a:normAutofit/>
          </a:bodyPr>
          <a:lstStyle/>
          <a:p>
            <a:r>
              <a:rPr lang="en-US" sz="4000" b="1" dirty="0"/>
              <a:t>Vipul Madahar</a:t>
            </a:r>
          </a:p>
          <a:p>
            <a:endParaRPr lang="en-US" sz="3600" dirty="0"/>
          </a:p>
          <a:p>
            <a:endParaRPr lang="en-US" dirty="0"/>
          </a:p>
        </p:txBody>
      </p:sp>
    </p:spTree>
    <p:extLst>
      <p:ext uri="{BB962C8B-B14F-4D97-AF65-F5344CB8AC3E}">
        <p14:creationId xmlns:p14="http://schemas.microsoft.com/office/powerpoint/2010/main" val="3533232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D9EB7-EDAC-4063-A688-14F061BCA83B}"/>
              </a:ext>
            </a:extLst>
          </p:cNvPr>
          <p:cNvSpPr>
            <a:spLocks noGrp="1"/>
          </p:cNvSpPr>
          <p:nvPr>
            <p:ph type="title"/>
          </p:nvPr>
        </p:nvSpPr>
        <p:spPr/>
        <p:txBody>
          <a:bodyPr anchor="t">
            <a:normAutofit/>
          </a:bodyPr>
          <a:lstStyle/>
          <a:p>
            <a:r>
              <a:rPr lang="en-US" sz="3200" b="1" dirty="0"/>
              <a:t>Introduction to qFRET Technology</a:t>
            </a:r>
            <a:br>
              <a:rPr lang="en-US" sz="3200" dirty="0"/>
            </a:br>
            <a:r>
              <a:rPr lang="en-US" sz="3200" dirty="0"/>
              <a:t>Background and Significance </a:t>
            </a:r>
          </a:p>
        </p:txBody>
      </p:sp>
      <p:graphicFrame>
        <p:nvGraphicFramePr>
          <p:cNvPr id="4" name="Table 3">
            <a:extLst>
              <a:ext uri="{FF2B5EF4-FFF2-40B4-BE49-F238E27FC236}">
                <a16:creationId xmlns:a16="http://schemas.microsoft.com/office/drawing/2014/main" id="{2195A20C-C701-4464-9A7D-4C13DC8DF647}"/>
              </a:ext>
            </a:extLst>
          </p:cNvPr>
          <p:cNvGraphicFramePr>
            <a:graphicFrameLocks noGrp="1"/>
          </p:cNvGraphicFramePr>
          <p:nvPr>
            <p:extLst>
              <p:ext uri="{D42A27DB-BD31-4B8C-83A1-F6EECF244321}">
                <p14:modId xmlns:p14="http://schemas.microsoft.com/office/powerpoint/2010/main" val="2750606646"/>
              </p:ext>
            </p:extLst>
          </p:nvPr>
        </p:nvGraphicFramePr>
        <p:xfrm>
          <a:off x="751416" y="1816928"/>
          <a:ext cx="10847212" cy="4133550"/>
        </p:xfrm>
        <a:graphic>
          <a:graphicData uri="http://schemas.openxmlformats.org/drawingml/2006/table">
            <a:tbl>
              <a:tblPr firstRow="1" bandRow="1">
                <a:tableStyleId>{5C22544A-7EE6-4342-B048-85BDC9FD1C3A}</a:tableStyleId>
              </a:tblPr>
              <a:tblGrid>
                <a:gridCol w="2711803">
                  <a:extLst>
                    <a:ext uri="{9D8B030D-6E8A-4147-A177-3AD203B41FA5}">
                      <a16:colId xmlns:a16="http://schemas.microsoft.com/office/drawing/2014/main" val="1091787238"/>
                    </a:ext>
                  </a:extLst>
                </a:gridCol>
                <a:gridCol w="2711803">
                  <a:extLst>
                    <a:ext uri="{9D8B030D-6E8A-4147-A177-3AD203B41FA5}">
                      <a16:colId xmlns:a16="http://schemas.microsoft.com/office/drawing/2014/main" val="1893056067"/>
                    </a:ext>
                  </a:extLst>
                </a:gridCol>
                <a:gridCol w="2711803">
                  <a:extLst>
                    <a:ext uri="{9D8B030D-6E8A-4147-A177-3AD203B41FA5}">
                      <a16:colId xmlns:a16="http://schemas.microsoft.com/office/drawing/2014/main" val="196147899"/>
                    </a:ext>
                  </a:extLst>
                </a:gridCol>
                <a:gridCol w="2711803">
                  <a:extLst>
                    <a:ext uri="{9D8B030D-6E8A-4147-A177-3AD203B41FA5}">
                      <a16:colId xmlns:a16="http://schemas.microsoft.com/office/drawing/2014/main" val="2707360053"/>
                    </a:ext>
                  </a:extLst>
                </a:gridCol>
              </a:tblGrid>
              <a:tr h="1160372">
                <a:tc>
                  <a:txBody>
                    <a:bodyPr/>
                    <a:lstStyle/>
                    <a:p>
                      <a:pPr marL="0" marR="0" algn="ctr">
                        <a:spcBef>
                          <a:spcPts val="0"/>
                        </a:spcBef>
                        <a:spcAft>
                          <a:spcPts val="0"/>
                        </a:spcAft>
                      </a:pPr>
                      <a:r>
                        <a:rPr lang="en-US" sz="2400" b="1" dirty="0">
                          <a:solidFill>
                            <a:schemeClr val="tx1"/>
                          </a:solidFill>
                          <a:effectLst/>
                          <a:latin typeface="+mn-lt"/>
                        </a:rPr>
                        <a:t>Technique</a:t>
                      </a:r>
                      <a:endParaRPr lang="en-US" sz="2400" b="1" dirty="0">
                        <a:solidFill>
                          <a:schemeClr val="tx1"/>
                        </a:solidFill>
                        <a:effectLst/>
                        <a:latin typeface="+mn-lt"/>
                        <a:ea typeface="Times" panose="02020603050405020304" pitchFamily="18"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2000" dirty="0">
                          <a:solidFill>
                            <a:schemeClr val="tx1"/>
                          </a:solidFill>
                          <a:effectLst/>
                          <a:latin typeface="+mn-lt"/>
                        </a:rPr>
                        <a:t>Surface Plasmon Resonance (SPR)</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000" dirty="0">
                          <a:solidFill>
                            <a:schemeClr val="tx1"/>
                          </a:solidFill>
                          <a:effectLst/>
                          <a:latin typeface="+mn-lt"/>
                        </a:rPr>
                        <a:t>Isothermal Titration Calorimetry (ITC)</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marL="0" marR="0" indent="-37465" algn="ctr">
                        <a:spcBef>
                          <a:spcPts val="0"/>
                        </a:spcBef>
                        <a:spcAft>
                          <a:spcPts val="0"/>
                        </a:spcAft>
                      </a:pPr>
                      <a:r>
                        <a:rPr lang="en-US" sz="2000" dirty="0">
                          <a:solidFill>
                            <a:schemeClr val="tx1"/>
                          </a:solidFill>
                          <a:effectLst/>
                          <a:latin typeface="+mn-lt"/>
                        </a:rPr>
                        <a:t>Quantitative Förster Resonance Energy Transfer (qFRET)</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36817278"/>
                  </a:ext>
                </a:extLst>
              </a:tr>
              <a:tr h="1685011">
                <a:tc>
                  <a:txBody>
                    <a:bodyPr/>
                    <a:lstStyle/>
                    <a:p>
                      <a:pPr marL="0" marR="0" algn="ctr">
                        <a:spcBef>
                          <a:spcPts val="0"/>
                        </a:spcBef>
                        <a:spcAft>
                          <a:spcPts val="0"/>
                        </a:spcAft>
                      </a:pPr>
                      <a:r>
                        <a:rPr lang="en-US" sz="2400" b="1" dirty="0">
                          <a:solidFill>
                            <a:schemeClr val="tx1"/>
                          </a:solidFill>
                          <a:effectLst/>
                          <a:latin typeface="+mn-lt"/>
                        </a:rPr>
                        <a:t>Advantages</a:t>
                      </a:r>
                      <a:endParaRPr lang="en-US" sz="2400" b="1" dirty="0">
                        <a:solidFill>
                          <a:schemeClr val="tx1"/>
                        </a:solidFill>
                        <a:effectLst/>
                        <a:latin typeface="+mn-lt"/>
                        <a:ea typeface="Times" panose="02020603050405020304" pitchFamily="18"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34010" marR="0" indent="-342900" algn="ctr">
                        <a:spcBef>
                          <a:spcPts val="0"/>
                        </a:spcBef>
                        <a:spcAft>
                          <a:spcPts val="0"/>
                        </a:spcAft>
                        <a:buFontTx/>
                        <a:buChar char="-"/>
                      </a:pPr>
                      <a:r>
                        <a:rPr lang="en-US" sz="2000" dirty="0">
                          <a:solidFill>
                            <a:schemeClr val="tx1"/>
                          </a:solidFill>
                          <a:effectLst/>
                          <a:latin typeface="+mn-lt"/>
                        </a:rPr>
                        <a:t>Sub nanomolar detection</a:t>
                      </a:r>
                    </a:p>
                    <a:p>
                      <a:pPr marL="0" marR="0" algn="ctr">
                        <a:spcBef>
                          <a:spcPts val="0"/>
                        </a:spcBef>
                        <a:spcAft>
                          <a:spcPts val="0"/>
                        </a:spcAft>
                      </a:pPr>
                      <a:r>
                        <a:rPr lang="en-US" sz="2000" dirty="0">
                          <a:solidFill>
                            <a:schemeClr val="tx1"/>
                          </a:solidFill>
                          <a:effectLst/>
                          <a:latin typeface="+mn-lt"/>
                        </a:rPr>
                        <a:t>- Resolve K</a:t>
                      </a:r>
                      <a:r>
                        <a:rPr lang="en-US" sz="2000" baseline="-25000" dirty="0">
                          <a:solidFill>
                            <a:schemeClr val="tx1"/>
                          </a:solidFill>
                          <a:effectLst/>
                          <a:latin typeface="+mn-lt"/>
                        </a:rPr>
                        <a:t>D</a:t>
                      </a:r>
                      <a:r>
                        <a:rPr lang="en-US" sz="2000" dirty="0">
                          <a:solidFill>
                            <a:schemeClr val="tx1"/>
                          </a:solidFill>
                          <a:effectLst/>
                          <a:latin typeface="+mn-lt"/>
                        </a:rPr>
                        <a:t>/K</a:t>
                      </a:r>
                      <a:r>
                        <a:rPr lang="en-US" sz="2000" baseline="-25000" dirty="0">
                          <a:solidFill>
                            <a:schemeClr val="tx1"/>
                          </a:solidFill>
                          <a:effectLst/>
                          <a:latin typeface="+mn-lt"/>
                        </a:rPr>
                        <a:t>i</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28600" marR="0" indent="-256540" algn="ctr">
                        <a:spcBef>
                          <a:spcPts val="0"/>
                        </a:spcBef>
                        <a:spcAft>
                          <a:spcPts val="0"/>
                        </a:spcAft>
                      </a:pPr>
                      <a:r>
                        <a:rPr lang="en-US" sz="2000" dirty="0">
                          <a:solidFill>
                            <a:schemeClr val="tx1"/>
                          </a:solidFill>
                          <a:effectLst/>
                          <a:latin typeface="+mn-lt"/>
                        </a:rPr>
                        <a:t>- Solubilized</a:t>
                      </a:r>
                    </a:p>
                    <a:p>
                      <a:pPr marL="228600" marR="0" indent="-228600" algn="ctr">
                        <a:spcBef>
                          <a:spcPts val="0"/>
                        </a:spcBef>
                        <a:spcAft>
                          <a:spcPts val="0"/>
                        </a:spcAft>
                      </a:pPr>
                      <a:r>
                        <a:rPr lang="en-US" sz="2000" dirty="0">
                          <a:solidFill>
                            <a:schemeClr val="tx1"/>
                          </a:solidFill>
                          <a:effectLst/>
                          <a:latin typeface="+mn-lt"/>
                        </a:rPr>
                        <a:t>- No tag required</a:t>
                      </a:r>
                    </a:p>
                    <a:p>
                      <a:pPr marL="228600" marR="0" indent="-256540" algn="ctr">
                        <a:spcBef>
                          <a:spcPts val="0"/>
                        </a:spcBef>
                        <a:spcAft>
                          <a:spcPts val="0"/>
                        </a:spcAft>
                      </a:pPr>
                      <a:r>
                        <a:rPr lang="en-US" sz="2000" dirty="0">
                          <a:solidFill>
                            <a:schemeClr val="tx1"/>
                          </a:solidFill>
                          <a:effectLst/>
                          <a:latin typeface="+mn-lt"/>
                        </a:rPr>
                        <a:t>- Resolve K</a:t>
                      </a:r>
                      <a:r>
                        <a:rPr lang="en-US" sz="2000" baseline="-25000" dirty="0">
                          <a:solidFill>
                            <a:schemeClr val="tx1"/>
                          </a:solidFill>
                          <a:effectLst/>
                          <a:latin typeface="+mn-lt"/>
                        </a:rPr>
                        <a:t>D</a:t>
                      </a:r>
                      <a:r>
                        <a:rPr lang="en-US" sz="2000" dirty="0">
                          <a:solidFill>
                            <a:schemeClr val="tx1"/>
                          </a:solidFill>
                          <a:effectLst/>
                          <a:latin typeface="+mn-lt"/>
                        </a:rPr>
                        <a:t>/K</a:t>
                      </a:r>
                      <a:r>
                        <a:rPr lang="en-US" sz="2000" baseline="-25000" dirty="0">
                          <a:solidFill>
                            <a:schemeClr val="tx1"/>
                          </a:solidFill>
                          <a:effectLst/>
                          <a:latin typeface="+mn-lt"/>
                        </a:rPr>
                        <a:t>i</a:t>
                      </a:r>
                      <a:r>
                        <a:rPr lang="en-US" sz="2000" dirty="0">
                          <a:solidFill>
                            <a:schemeClr val="tx1"/>
                          </a:solidFill>
                          <a:effectLst/>
                          <a:latin typeface="+mn-lt"/>
                        </a:rPr>
                        <a:t>/kcat/K</a:t>
                      </a:r>
                      <a:r>
                        <a:rPr lang="en-US" sz="2000" baseline="-25000" dirty="0">
                          <a:solidFill>
                            <a:schemeClr val="tx1"/>
                          </a:solidFill>
                          <a:effectLst/>
                          <a:latin typeface="+mn-lt"/>
                        </a:rPr>
                        <a:t>m</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372110" marR="0" indent="-342900" algn="ctr">
                        <a:spcBef>
                          <a:spcPts val="0"/>
                        </a:spcBef>
                        <a:spcAft>
                          <a:spcPts val="0"/>
                        </a:spcAft>
                        <a:buFontTx/>
                        <a:buChar char="-"/>
                      </a:pPr>
                      <a:r>
                        <a:rPr lang="en-US" sz="2000" dirty="0">
                          <a:solidFill>
                            <a:schemeClr val="tx1"/>
                          </a:solidFill>
                          <a:effectLst/>
                          <a:latin typeface="+mn-lt"/>
                        </a:rPr>
                        <a:t>Solubilized</a:t>
                      </a:r>
                    </a:p>
                    <a:p>
                      <a:pPr marL="169863" marR="0" indent="-141288" algn="ctr">
                        <a:spcBef>
                          <a:spcPts val="0"/>
                        </a:spcBef>
                        <a:spcAft>
                          <a:spcPts val="0"/>
                        </a:spcAft>
                        <a:buFontTx/>
                        <a:buChar char="-"/>
                      </a:pPr>
                      <a:r>
                        <a:rPr lang="en-US" sz="2000" dirty="0">
                          <a:solidFill>
                            <a:schemeClr val="tx1"/>
                          </a:solidFill>
                          <a:effectLst/>
                          <a:latin typeface="+mn-lt"/>
                        </a:rPr>
                        <a:t>Resolve K</a:t>
                      </a:r>
                      <a:r>
                        <a:rPr lang="en-US" sz="2000" baseline="-25000" dirty="0">
                          <a:solidFill>
                            <a:schemeClr val="tx1"/>
                          </a:solidFill>
                          <a:effectLst/>
                          <a:latin typeface="+mn-lt"/>
                        </a:rPr>
                        <a:t>D</a:t>
                      </a:r>
                      <a:r>
                        <a:rPr lang="en-US" sz="2000" dirty="0">
                          <a:solidFill>
                            <a:schemeClr val="tx1"/>
                          </a:solidFill>
                          <a:effectLst/>
                          <a:latin typeface="+mn-lt"/>
                        </a:rPr>
                        <a:t>/K</a:t>
                      </a:r>
                      <a:r>
                        <a:rPr lang="en-US" sz="2000" baseline="-25000" dirty="0">
                          <a:solidFill>
                            <a:schemeClr val="tx1"/>
                          </a:solidFill>
                          <a:effectLst/>
                          <a:latin typeface="+mn-lt"/>
                        </a:rPr>
                        <a:t>i</a:t>
                      </a:r>
                      <a:r>
                        <a:rPr lang="en-US" sz="2000" dirty="0">
                          <a:solidFill>
                            <a:schemeClr val="tx1"/>
                          </a:solidFill>
                          <a:effectLst/>
                          <a:latin typeface="+mn-lt"/>
                        </a:rPr>
                        <a:t>/k</a:t>
                      </a:r>
                      <a:r>
                        <a:rPr lang="en-US" sz="2000" baseline="-25000" dirty="0">
                          <a:solidFill>
                            <a:schemeClr val="tx1"/>
                          </a:solidFill>
                          <a:effectLst/>
                          <a:latin typeface="+mn-lt"/>
                        </a:rPr>
                        <a:t>cat</a:t>
                      </a:r>
                      <a:r>
                        <a:rPr lang="en-US" sz="2000" dirty="0">
                          <a:solidFill>
                            <a:schemeClr val="tx1"/>
                          </a:solidFill>
                          <a:effectLst/>
                          <a:latin typeface="+mn-lt"/>
                        </a:rPr>
                        <a:t>/K</a:t>
                      </a:r>
                      <a:r>
                        <a:rPr lang="en-US" sz="2000" baseline="-25000" dirty="0">
                          <a:solidFill>
                            <a:schemeClr val="tx1"/>
                          </a:solidFill>
                          <a:effectLst/>
                          <a:latin typeface="+mn-lt"/>
                        </a:rPr>
                        <a:t>m</a:t>
                      </a:r>
                    </a:p>
                    <a:p>
                      <a:pPr marL="372110" marR="0" indent="-342900" algn="ctr">
                        <a:spcBef>
                          <a:spcPts val="0"/>
                        </a:spcBef>
                        <a:spcAft>
                          <a:spcPts val="0"/>
                        </a:spcAft>
                        <a:buFontTx/>
                        <a:buChar char="-"/>
                      </a:pPr>
                      <a:r>
                        <a:rPr lang="en-US" sz="2000" b="1" baseline="0" dirty="0">
                          <a:solidFill>
                            <a:schemeClr val="tx1"/>
                          </a:solidFill>
                          <a:effectLst/>
                          <a:latin typeface="+mn-lt"/>
                          <a:ea typeface="Times" panose="02020603050405020304" pitchFamily="18" charset="0"/>
                          <a:cs typeface="Times New Roman" panose="02020603050405020304" pitchFamily="18" charset="0"/>
                        </a:rPr>
                        <a:t>HTS Compatible </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011729156"/>
                  </a:ext>
                </a:extLst>
              </a:tr>
              <a:tr h="1288167">
                <a:tc>
                  <a:txBody>
                    <a:bodyPr/>
                    <a:lstStyle/>
                    <a:p>
                      <a:pPr marL="0" marR="0" algn="ctr">
                        <a:spcBef>
                          <a:spcPts val="0"/>
                        </a:spcBef>
                        <a:spcAft>
                          <a:spcPts val="0"/>
                        </a:spcAft>
                      </a:pPr>
                      <a:r>
                        <a:rPr lang="en-US" sz="2400" b="1" dirty="0">
                          <a:solidFill>
                            <a:schemeClr val="tx1"/>
                          </a:solidFill>
                          <a:effectLst/>
                          <a:latin typeface="+mn-lt"/>
                        </a:rPr>
                        <a:t>Disadvantages</a:t>
                      </a:r>
                      <a:endParaRPr lang="en-US" sz="2400" b="1" dirty="0">
                        <a:solidFill>
                          <a:schemeClr val="tx1"/>
                        </a:solidFill>
                        <a:effectLst/>
                        <a:latin typeface="+mn-lt"/>
                        <a:ea typeface="Times" panose="02020603050405020304" pitchFamily="18"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2000" dirty="0">
                          <a:solidFill>
                            <a:schemeClr val="tx1"/>
                          </a:solidFill>
                          <a:effectLst/>
                          <a:latin typeface="+mn-lt"/>
                        </a:rPr>
                        <a:t>- Immobilization</a:t>
                      </a:r>
                    </a:p>
                    <a:p>
                      <a:pPr marL="228600" marR="0" indent="-180340" algn="ctr">
                        <a:spcBef>
                          <a:spcPts val="0"/>
                        </a:spcBef>
                        <a:spcAft>
                          <a:spcPts val="0"/>
                        </a:spcAft>
                      </a:pPr>
                      <a:r>
                        <a:rPr lang="en-US" sz="2000" dirty="0">
                          <a:solidFill>
                            <a:schemeClr val="tx1"/>
                          </a:solidFill>
                          <a:effectLst/>
                          <a:latin typeface="+mn-lt"/>
                        </a:rPr>
                        <a:t>- Protein modification</a:t>
                      </a:r>
                    </a:p>
                    <a:p>
                      <a:pPr marL="228600" marR="0" indent="-228600" algn="ctr">
                        <a:spcBef>
                          <a:spcPts val="0"/>
                        </a:spcBef>
                        <a:spcAft>
                          <a:spcPts val="0"/>
                        </a:spcAft>
                      </a:pPr>
                      <a:r>
                        <a:rPr lang="en-US" sz="2000" dirty="0">
                          <a:solidFill>
                            <a:schemeClr val="tx1"/>
                          </a:solidFill>
                          <a:effectLst/>
                          <a:latin typeface="+mn-lt"/>
                        </a:rPr>
                        <a:t>- Specialized instrument</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marL="0" marR="0" algn="ctr">
                        <a:spcBef>
                          <a:spcPts val="0"/>
                        </a:spcBef>
                        <a:spcAft>
                          <a:spcPts val="0"/>
                        </a:spcAft>
                      </a:pPr>
                      <a:r>
                        <a:rPr lang="en-US" sz="2000" dirty="0">
                          <a:solidFill>
                            <a:schemeClr val="tx1"/>
                          </a:solidFill>
                          <a:effectLst/>
                          <a:latin typeface="+mn-lt"/>
                        </a:rPr>
                        <a:t>- High concentration of protein required</a:t>
                      </a:r>
                    </a:p>
                    <a:p>
                      <a:pPr marL="228600" marR="0" indent="-228600" algn="ctr">
                        <a:spcBef>
                          <a:spcPts val="0"/>
                        </a:spcBef>
                        <a:spcAft>
                          <a:spcPts val="0"/>
                        </a:spcAft>
                      </a:pPr>
                      <a:r>
                        <a:rPr lang="en-US" sz="2000" dirty="0">
                          <a:solidFill>
                            <a:schemeClr val="tx1"/>
                          </a:solidFill>
                          <a:effectLst/>
                          <a:latin typeface="+mn-lt"/>
                        </a:rPr>
                        <a:t>- Specialized instrument</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marL="0" marR="0" indent="-27940" algn="ctr">
                        <a:spcBef>
                          <a:spcPts val="0"/>
                        </a:spcBef>
                        <a:spcAft>
                          <a:spcPts val="0"/>
                        </a:spcAft>
                      </a:pPr>
                      <a:r>
                        <a:rPr lang="en-US" sz="2000" dirty="0">
                          <a:solidFill>
                            <a:schemeClr val="tx1"/>
                          </a:solidFill>
                          <a:effectLst/>
                          <a:latin typeface="+mn-lt"/>
                        </a:rPr>
                        <a:t>-Fluorescent tag required</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6">
                        <a:lumMod val="20000"/>
                        <a:lumOff val="80000"/>
                      </a:schemeClr>
                    </a:solidFill>
                  </a:tcPr>
                </a:tc>
                <a:extLst>
                  <a:ext uri="{0D108BD9-81ED-4DB2-BD59-A6C34878D82A}">
                    <a16:rowId xmlns:a16="http://schemas.microsoft.com/office/drawing/2014/main" val="3882379119"/>
                  </a:ext>
                </a:extLst>
              </a:tr>
            </a:tbl>
          </a:graphicData>
        </a:graphic>
      </p:graphicFrame>
      <p:sp>
        <p:nvSpPr>
          <p:cNvPr id="5" name="Slide Number Placeholder 4">
            <a:extLst>
              <a:ext uri="{FF2B5EF4-FFF2-40B4-BE49-F238E27FC236}">
                <a16:creationId xmlns:a16="http://schemas.microsoft.com/office/drawing/2014/main" id="{3E1DAB63-7DA1-4D13-9ED0-580C68782172}"/>
              </a:ext>
            </a:extLst>
          </p:cNvPr>
          <p:cNvSpPr>
            <a:spLocks noGrp="1"/>
          </p:cNvSpPr>
          <p:nvPr>
            <p:ph type="sldNum" sz="quarter" idx="12"/>
          </p:nvPr>
        </p:nvSpPr>
        <p:spPr/>
        <p:txBody>
          <a:bodyPr/>
          <a:lstStyle/>
          <a:p>
            <a:fld id="{8F5CE88E-89A4-4243-AB1D-44322647EED2}" type="slidenum">
              <a:rPr lang="en-US" smtClean="0"/>
              <a:t>10</a:t>
            </a:fld>
            <a:endParaRPr lang="en-US"/>
          </a:p>
        </p:txBody>
      </p:sp>
    </p:spTree>
    <p:extLst>
      <p:ext uri="{BB962C8B-B14F-4D97-AF65-F5344CB8AC3E}">
        <p14:creationId xmlns:p14="http://schemas.microsoft.com/office/powerpoint/2010/main" val="3228943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CF461-776C-48D9-AC26-C3CEBA7F2813}"/>
              </a:ext>
            </a:extLst>
          </p:cNvPr>
          <p:cNvSpPr>
            <a:spLocks noGrp="1"/>
          </p:cNvSpPr>
          <p:nvPr>
            <p:ph type="title"/>
          </p:nvPr>
        </p:nvSpPr>
        <p:spPr>
          <a:xfrm>
            <a:off x="838200" y="395605"/>
            <a:ext cx="10515600" cy="1325563"/>
          </a:xfrm>
        </p:spPr>
        <p:txBody>
          <a:bodyPr anchor="t">
            <a:noAutofit/>
          </a:bodyPr>
          <a:lstStyle/>
          <a:p>
            <a:r>
              <a:rPr lang="en-US" sz="3200" b="1" dirty="0"/>
              <a:t>Presentation Outline</a:t>
            </a:r>
          </a:p>
        </p:txBody>
      </p:sp>
      <p:sp>
        <p:nvSpPr>
          <p:cNvPr id="3" name="Content Placeholder 2">
            <a:extLst>
              <a:ext uri="{FF2B5EF4-FFF2-40B4-BE49-F238E27FC236}">
                <a16:creationId xmlns:a16="http://schemas.microsoft.com/office/drawing/2014/main" id="{B8B2FBDC-8277-4AF3-B809-24169AA08F66}"/>
              </a:ext>
            </a:extLst>
          </p:cNvPr>
          <p:cNvSpPr>
            <a:spLocks noGrp="1"/>
          </p:cNvSpPr>
          <p:nvPr>
            <p:ph idx="1"/>
          </p:nvPr>
        </p:nvSpPr>
        <p:spPr>
          <a:xfrm>
            <a:off x="838200" y="1825625"/>
            <a:ext cx="9861332" cy="4351338"/>
          </a:xfrm>
        </p:spPr>
        <p:txBody>
          <a:bodyPr>
            <a:noAutofit/>
          </a:bodyPr>
          <a:lstStyle/>
          <a:p>
            <a:pPr marL="457200" indent="-457200">
              <a:buFont typeface="+mj-lt"/>
              <a:buAutoNum type="arabicPeriod"/>
            </a:pPr>
            <a:r>
              <a:rPr lang="en-US" sz="2400" b="1" dirty="0"/>
              <a:t>Introduction to qFRET Technology</a:t>
            </a:r>
          </a:p>
          <a:p>
            <a:pPr marL="457200" indent="-457200">
              <a:buFont typeface="+mj-lt"/>
              <a:buAutoNum type="arabicPeriod"/>
            </a:pPr>
            <a:r>
              <a:rPr lang="en-US" sz="2400" b="1" i="1" dirty="0"/>
              <a:t>In vitro </a:t>
            </a:r>
            <a:r>
              <a:rPr lang="en-US" sz="2400" b="1" dirty="0"/>
              <a:t>qFRET Based Assay for Interaction of PD1-PDL1</a:t>
            </a:r>
          </a:p>
          <a:p>
            <a:pPr lvl="1"/>
            <a:r>
              <a:rPr lang="en-US" dirty="0"/>
              <a:t>qFRET Based K</a:t>
            </a:r>
            <a:r>
              <a:rPr lang="en-US" baseline="-25000" dirty="0"/>
              <a:t>D </a:t>
            </a:r>
            <a:r>
              <a:rPr lang="en-US" dirty="0"/>
              <a:t>and K</a:t>
            </a:r>
            <a:r>
              <a:rPr lang="en-US" baseline="-25000" dirty="0"/>
              <a:t>i</a:t>
            </a:r>
          </a:p>
          <a:p>
            <a:pPr marL="457200" indent="-457200">
              <a:buFont typeface="+mj-lt"/>
              <a:buAutoNum type="arabicPeriod"/>
            </a:pPr>
            <a:r>
              <a:rPr lang="en-US" sz="2400" b="1" i="1" dirty="0"/>
              <a:t>In vitro </a:t>
            </a:r>
            <a:r>
              <a:rPr lang="en-US" sz="2400" b="1" dirty="0"/>
              <a:t>SUMOylation of IAV-M1 and SARS-CoV-2 Nucleocapsid protein with qFRET as a Reporter</a:t>
            </a:r>
          </a:p>
        </p:txBody>
      </p:sp>
      <p:sp>
        <p:nvSpPr>
          <p:cNvPr id="5" name="Slide Number Placeholder 4">
            <a:extLst>
              <a:ext uri="{FF2B5EF4-FFF2-40B4-BE49-F238E27FC236}">
                <a16:creationId xmlns:a16="http://schemas.microsoft.com/office/drawing/2014/main" id="{C8490647-7B8B-4A06-8FE8-7BF665AE0396}"/>
              </a:ext>
            </a:extLst>
          </p:cNvPr>
          <p:cNvSpPr>
            <a:spLocks noGrp="1"/>
          </p:cNvSpPr>
          <p:nvPr>
            <p:ph type="sldNum" sz="quarter" idx="12"/>
          </p:nvPr>
        </p:nvSpPr>
        <p:spPr/>
        <p:txBody>
          <a:bodyPr/>
          <a:lstStyle/>
          <a:p>
            <a:fld id="{8F5CE88E-89A4-4243-AB1D-44322647EED2}" type="slidenum">
              <a:rPr lang="en-US" smtClean="0"/>
              <a:t>11</a:t>
            </a:fld>
            <a:endParaRPr lang="en-US" dirty="0"/>
          </a:p>
        </p:txBody>
      </p:sp>
    </p:spTree>
    <p:extLst>
      <p:ext uri="{BB962C8B-B14F-4D97-AF65-F5344CB8AC3E}">
        <p14:creationId xmlns:p14="http://schemas.microsoft.com/office/powerpoint/2010/main" val="313742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7A63A-23E5-4B43-870F-4272797293DE}"/>
              </a:ext>
            </a:extLst>
          </p:cNvPr>
          <p:cNvSpPr>
            <a:spLocks noGrp="1"/>
          </p:cNvSpPr>
          <p:nvPr>
            <p:ph type="ctrTitle"/>
          </p:nvPr>
        </p:nvSpPr>
        <p:spPr>
          <a:xfrm>
            <a:off x="1501422" y="1626822"/>
            <a:ext cx="9426222" cy="2387600"/>
          </a:xfrm>
        </p:spPr>
        <p:txBody>
          <a:bodyPr anchor="ctr">
            <a:noAutofit/>
          </a:bodyPr>
          <a:lstStyle/>
          <a:p>
            <a:br>
              <a:rPr lang="en-US" sz="4400" b="1" dirty="0"/>
            </a:br>
            <a:r>
              <a:rPr lang="en-US" sz="4400" b="1" dirty="0"/>
              <a:t>Development of qFRET based interaction assay of Programmed Death 1 (PD1) and Programmed Death Ligand 1 (PDL1)</a:t>
            </a:r>
          </a:p>
        </p:txBody>
      </p:sp>
    </p:spTree>
    <p:extLst>
      <p:ext uri="{BB962C8B-B14F-4D97-AF65-F5344CB8AC3E}">
        <p14:creationId xmlns:p14="http://schemas.microsoft.com/office/powerpoint/2010/main" val="3960362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Cloud 91">
            <a:extLst>
              <a:ext uri="{FF2B5EF4-FFF2-40B4-BE49-F238E27FC236}">
                <a16:creationId xmlns:a16="http://schemas.microsoft.com/office/drawing/2014/main" id="{7882C472-C319-41F8-92ED-ED07B51B0EB4}"/>
              </a:ext>
            </a:extLst>
          </p:cNvPr>
          <p:cNvSpPr/>
          <p:nvPr/>
        </p:nvSpPr>
        <p:spPr>
          <a:xfrm rot="1878886">
            <a:off x="7450754" y="675267"/>
            <a:ext cx="2513157" cy="2514600"/>
          </a:xfrm>
          <a:custGeom>
            <a:avLst/>
            <a:gdLst>
              <a:gd name="connsiteX0" fmla="*/ 226882 w 2513157"/>
              <a:gd name="connsiteY0" fmla="*/ 836453 h 2514600"/>
              <a:gd name="connsiteX1" fmla="*/ 327117 w 2513157"/>
              <a:gd name="connsiteY1" fmla="*/ 402044 h 2514600"/>
              <a:gd name="connsiteX2" fmla="*/ 814739 w 2513157"/>
              <a:gd name="connsiteY2" fmla="*/ 302799 h 2514600"/>
              <a:gd name="connsiteX3" fmla="*/ 1306376 w 2513157"/>
              <a:gd name="connsiteY3" fmla="*/ 199771 h 2514600"/>
              <a:gd name="connsiteX4" fmla="*/ 1497946 w 2513157"/>
              <a:gd name="connsiteY4" fmla="*/ 11641 h 2514600"/>
              <a:gd name="connsiteX5" fmla="*/ 1735532 w 2513157"/>
              <a:gd name="connsiteY5" fmla="*/ 144414 h 2514600"/>
              <a:gd name="connsiteX6" fmla="*/ 2063057 w 2513157"/>
              <a:gd name="connsiteY6" fmla="*/ 40163 h 2514600"/>
              <a:gd name="connsiteX7" fmla="*/ 2229146 w 2513157"/>
              <a:gd name="connsiteY7" fmla="*/ 324569 h 2514600"/>
              <a:gd name="connsiteX8" fmla="*/ 2442299 w 2513157"/>
              <a:gd name="connsiteY8" fmla="*/ 600593 h 2514600"/>
              <a:gd name="connsiteX9" fmla="*/ 2432759 w 2513157"/>
              <a:gd name="connsiteY9" fmla="*/ 899900 h 2514600"/>
              <a:gd name="connsiteX10" fmla="*/ 2502452 w 2513157"/>
              <a:gd name="connsiteY10" fmla="*/ 1357534 h 2514600"/>
              <a:gd name="connsiteX11" fmla="*/ 2175975 w 2513157"/>
              <a:gd name="connsiteY11" fmla="*/ 1758124 h 2514600"/>
              <a:gd name="connsiteX12" fmla="*/ 2059101 w 2513157"/>
              <a:gd name="connsiteY12" fmla="*/ 2101379 h 2514600"/>
              <a:gd name="connsiteX13" fmla="*/ 1661185 w 2513157"/>
              <a:gd name="connsiteY13" fmla="*/ 2142939 h 2514600"/>
              <a:gd name="connsiteX14" fmla="*/ 1376826 w 2513157"/>
              <a:gd name="connsiteY14" fmla="*/ 2509128 h 2514600"/>
              <a:gd name="connsiteX15" fmla="*/ 958722 w 2513157"/>
              <a:gd name="connsiteY15" fmla="*/ 2285608 h 2514600"/>
              <a:gd name="connsiteX16" fmla="*/ 337647 w 2513157"/>
              <a:gd name="connsiteY16" fmla="*/ 2064766 h 2514600"/>
              <a:gd name="connsiteX17" fmla="*/ 64574 w 2513157"/>
              <a:gd name="connsiteY17" fmla="*/ 1819010 h 2514600"/>
              <a:gd name="connsiteX18" fmla="*/ 122923 w 2513157"/>
              <a:gd name="connsiteY18" fmla="*/ 1487281 h 2514600"/>
              <a:gd name="connsiteX19" fmla="*/ -291 w 2513157"/>
              <a:gd name="connsiteY19" fmla="*/ 1146937 h 2514600"/>
              <a:gd name="connsiteX20" fmla="*/ 224729 w 2513157"/>
              <a:gd name="connsiteY20" fmla="*/ 844428 h 2514600"/>
              <a:gd name="connsiteX21" fmla="*/ 226882 w 2513157"/>
              <a:gd name="connsiteY21" fmla="*/ 836453 h 2514600"/>
              <a:gd name="connsiteX0" fmla="*/ 273014 w 2513157"/>
              <a:gd name="connsiteY0" fmla="*/ 1523719 h 2514600"/>
              <a:gd name="connsiteX1" fmla="*/ 125657 w 2513157"/>
              <a:gd name="connsiteY1" fmla="*/ 1477327 h 2514600"/>
              <a:gd name="connsiteX2" fmla="*/ 403035 w 2513157"/>
              <a:gd name="connsiteY2" fmla="*/ 2031412 h 2514600"/>
              <a:gd name="connsiteX3" fmla="*/ 338578 w 2513157"/>
              <a:gd name="connsiteY3" fmla="*/ 2053590 h 2514600"/>
              <a:gd name="connsiteX4" fmla="*/ 958606 w 2513157"/>
              <a:gd name="connsiteY4" fmla="*/ 2275363 h 2514600"/>
              <a:gd name="connsiteX5" fmla="*/ 919745 w 2513157"/>
              <a:gd name="connsiteY5" fmla="*/ 2174081 h 2514600"/>
              <a:gd name="connsiteX6" fmla="*/ 1677008 w 2513157"/>
              <a:gd name="connsiteY6" fmla="*/ 2022797 h 2514600"/>
              <a:gd name="connsiteX7" fmla="*/ 1661476 w 2513157"/>
              <a:gd name="connsiteY7" fmla="*/ 2133917 h 2514600"/>
              <a:gd name="connsiteX8" fmla="*/ 1985452 w 2513157"/>
              <a:gd name="connsiteY8" fmla="*/ 1336114 h 2514600"/>
              <a:gd name="connsiteX9" fmla="*/ 2174578 w 2513157"/>
              <a:gd name="connsiteY9" fmla="*/ 1751488 h 2514600"/>
              <a:gd name="connsiteX10" fmla="*/ 2431595 w 2513157"/>
              <a:gd name="connsiteY10" fmla="*/ 893730 h 2514600"/>
              <a:gd name="connsiteX11" fmla="*/ 2347358 w 2513157"/>
              <a:gd name="connsiteY11" fmla="*/ 1049496 h 2514600"/>
              <a:gd name="connsiteX12" fmla="*/ 2229496 w 2513157"/>
              <a:gd name="connsiteY12" fmla="*/ 315838 h 2514600"/>
              <a:gd name="connsiteX13" fmla="*/ 2233917 w 2513157"/>
              <a:gd name="connsiteY13" fmla="*/ 389413 h 2514600"/>
              <a:gd name="connsiteX14" fmla="*/ 1691610 w 2513157"/>
              <a:gd name="connsiteY14" fmla="*/ 230039 h 2514600"/>
              <a:gd name="connsiteX15" fmla="*/ 1734776 w 2513157"/>
              <a:gd name="connsiteY15" fmla="*/ 136207 h 2514600"/>
              <a:gd name="connsiteX16" fmla="*/ 1288051 w 2513157"/>
              <a:gd name="connsiteY16" fmla="*/ 274743 h 2514600"/>
              <a:gd name="connsiteX17" fmla="*/ 1308935 w 2513157"/>
              <a:gd name="connsiteY17" fmla="*/ 193833 h 2514600"/>
              <a:gd name="connsiteX18" fmla="*/ 814449 w 2513157"/>
              <a:gd name="connsiteY18" fmla="*/ 302217 h 2514600"/>
              <a:gd name="connsiteX19" fmla="*/ 890076 w 2513157"/>
              <a:gd name="connsiteY19" fmla="*/ 380682 h 2514600"/>
              <a:gd name="connsiteX20" fmla="*/ 240087 w 2513157"/>
              <a:gd name="connsiteY20" fmla="*/ 919051 h 2514600"/>
              <a:gd name="connsiteX21" fmla="*/ 226882 w 2513157"/>
              <a:gd name="connsiteY21" fmla="*/ 836453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13157" h="2514600" fill="none" extrusionOk="0">
                <a:moveTo>
                  <a:pt x="226882" y="836453"/>
                </a:moveTo>
                <a:cubicBezTo>
                  <a:pt x="199705" y="701441"/>
                  <a:pt x="244830" y="515225"/>
                  <a:pt x="327117" y="402044"/>
                </a:cubicBezTo>
                <a:cubicBezTo>
                  <a:pt x="485128" y="227167"/>
                  <a:pt x="654174" y="152632"/>
                  <a:pt x="814739" y="302799"/>
                </a:cubicBezTo>
                <a:cubicBezTo>
                  <a:pt x="938273" y="69421"/>
                  <a:pt x="1150174" y="3106"/>
                  <a:pt x="1306376" y="199771"/>
                </a:cubicBezTo>
                <a:cubicBezTo>
                  <a:pt x="1337238" y="118005"/>
                  <a:pt x="1412804" y="19797"/>
                  <a:pt x="1497946" y="11641"/>
                </a:cubicBezTo>
                <a:cubicBezTo>
                  <a:pt x="1596395" y="-11545"/>
                  <a:pt x="1683599" y="38227"/>
                  <a:pt x="1735532" y="144414"/>
                </a:cubicBezTo>
                <a:cubicBezTo>
                  <a:pt x="1793095" y="6787"/>
                  <a:pt x="1958250" y="-35952"/>
                  <a:pt x="2063057" y="40163"/>
                </a:cubicBezTo>
                <a:cubicBezTo>
                  <a:pt x="2145193" y="93865"/>
                  <a:pt x="2218211" y="213676"/>
                  <a:pt x="2229146" y="324569"/>
                </a:cubicBezTo>
                <a:cubicBezTo>
                  <a:pt x="2350050" y="357895"/>
                  <a:pt x="2403640" y="488304"/>
                  <a:pt x="2442299" y="600593"/>
                </a:cubicBezTo>
                <a:cubicBezTo>
                  <a:pt x="2489439" y="705346"/>
                  <a:pt x="2459815" y="795993"/>
                  <a:pt x="2432759" y="899900"/>
                </a:cubicBezTo>
                <a:cubicBezTo>
                  <a:pt x="2546092" y="1031209"/>
                  <a:pt x="2542064" y="1209174"/>
                  <a:pt x="2502452" y="1357534"/>
                </a:cubicBezTo>
                <a:cubicBezTo>
                  <a:pt x="2477266" y="1582153"/>
                  <a:pt x="2338648" y="1737552"/>
                  <a:pt x="2175975" y="1758124"/>
                </a:cubicBezTo>
                <a:cubicBezTo>
                  <a:pt x="2194721" y="1909376"/>
                  <a:pt x="2119264" y="1997429"/>
                  <a:pt x="2059101" y="2101379"/>
                </a:cubicBezTo>
                <a:cubicBezTo>
                  <a:pt x="1943840" y="2235885"/>
                  <a:pt x="1791054" y="2250200"/>
                  <a:pt x="1661185" y="2142939"/>
                </a:cubicBezTo>
                <a:cubicBezTo>
                  <a:pt x="1635981" y="2309043"/>
                  <a:pt x="1499899" y="2442225"/>
                  <a:pt x="1376826" y="2509128"/>
                </a:cubicBezTo>
                <a:cubicBezTo>
                  <a:pt x="1185029" y="2576298"/>
                  <a:pt x="1051103" y="2487093"/>
                  <a:pt x="958722" y="2285608"/>
                </a:cubicBezTo>
                <a:cubicBezTo>
                  <a:pt x="734234" y="2452753"/>
                  <a:pt x="500218" y="2322755"/>
                  <a:pt x="337647" y="2064766"/>
                </a:cubicBezTo>
                <a:cubicBezTo>
                  <a:pt x="229978" y="2103209"/>
                  <a:pt x="102848" y="1981107"/>
                  <a:pt x="64574" y="1819010"/>
                </a:cubicBezTo>
                <a:cubicBezTo>
                  <a:pt x="15521" y="1710959"/>
                  <a:pt x="61281" y="1562903"/>
                  <a:pt x="122923" y="1487281"/>
                </a:cubicBezTo>
                <a:cubicBezTo>
                  <a:pt x="37489" y="1402657"/>
                  <a:pt x="-8643" y="1272818"/>
                  <a:pt x="-291" y="1146937"/>
                </a:cubicBezTo>
                <a:cubicBezTo>
                  <a:pt x="3894" y="987354"/>
                  <a:pt x="123090" y="836425"/>
                  <a:pt x="224729" y="844428"/>
                </a:cubicBezTo>
                <a:cubicBezTo>
                  <a:pt x="225524" y="841673"/>
                  <a:pt x="226822" y="839081"/>
                  <a:pt x="226882" y="836453"/>
                </a:cubicBezTo>
                <a:close/>
              </a:path>
              <a:path w="2513157" h="2514600" fill="none" extrusionOk="0">
                <a:moveTo>
                  <a:pt x="273014" y="1523719"/>
                </a:moveTo>
                <a:cubicBezTo>
                  <a:pt x="226083" y="1520586"/>
                  <a:pt x="176315" y="1506608"/>
                  <a:pt x="125657" y="1477327"/>
                </a:cubicBezTo>
                <a:moveTo>
                  <a:pt x="403035" y="2031412"/>
                </a:moveTo>
                <a:cubicBezTo>
                  <a:pt x="386122" y="2040071"/>
                  <a:pt x="362554" y="2048515"/>
                  <a:pt x="338578" y="2053590"/>
                </a:cubicBezTo>
                <a:moveTo>
                  <a:pt x="958606" y="2275363"/>
                </a:moveTo>
                <a:cubicBezTo>
                  <a:pt x="944089" y="2249319"/>
                  <a:pt x="934349" y="2205614"/>
                  <a:pt x="919745" y="2174081"/>
                </a:cubicBezTo>
                <a:moveTo>
                  <a:pt x="1677008" y="2022797"/>
                </a:moveTo>
                <a:cubicBezTo>
                  <a:pt x="1683370" y="2060989"/>
                  <a:pt x="1669108" y="2092804"/>
                  <a:pt x="1661476" y="2133917"/>
                </a:cubicBezTo>
                <a:moveTo>
                  <a:pt x="1985452" y="1336114"/>
                </a:moveTo>
                <a:cubicBezTo>
                  <a:pt x="2074159" y="1416475"/>
                  <a:pt x="2191654" y="1594535"/>
                  <a:pt x="2174578" y="1751488"/>
                </a:cubicBezTo>
                <a:moveTo>
                  <a:pt x="2431595" y="893730"/>
                </a:moveTo>
                <a:cubicBezTo>
                  <a:pt x="2409929" y="960523"/>
                  <a:pt x="2388210" y="1005603"/>
                  <a:pt x="2347358" y="1049496"/>
                </a:cubicBezTo>
                <a:moveTo>
                  <a:pt x="2229496" y="315838"/>
                </a:moveTo>
                <a:cubicBezTo>
                  <a:pt x="2235009" y="334558"/>
                  <a:pt x="2237224" y="366064"/>
                  <a:pt x="2233917" y="389413"/>
                </a:cubicBezTo>
                <a:moveTo>
                  <a:pt x="1691610" y="230039"/>
                </a:moveTo>
                <a:cubicBezTo>
                  <a:pt x="1704126" y="193715"/>
                  <a:pt x="1724824" y="161917"/>
                  <a:pt x="1734776" y="136207"/>
                </a:cubicBezTo>
                <a:moveTo>
                  <a:pt x="1288051" y="274743"/>
                </a:moveTo>
                <a:cubicBezTo>
                  <a:pt x="1297380" y="247554"/>
                  <a:pt x="1299661" y="220680"/>
                  <a:pt x="1308935" y="193833"/>
                </a:cubicBezTo>
                <a:moveTo>
                  <a:pt x="814449" y="302217"/>
                </a:moveTo>
                <a:cubicBezTo>
                  <a:pt x="838787" y="322932"/>
                  <a:pt x="870214" y="350278"/>
                  <a:pt x="890076" y="380682"/>
                </a:cubicBezTo>
                <a:moveTo>
                  <a:pt x="240087" y="919051"/>
                </a:moveTo>
                <a:cubicBezTo>
                  <a:pt x="233986" y="887358"/>
                  <a:pt x="232980" y="862052"/>
                  <a:pt x="226882" y="836453"/>
                </a:cubicBezTo>
              </a:path>
              <a:path w="2513157" h="2514600" stroke="0" extrusionOk="0">
                <a:moveTo>
                  <a:pt x="226882" y="836453"/>
                </a:moveTo>
                <a:cubicBezTo>
                  <a:pt x="207319" y="676192"/>
                  <a:pt x="220467" y="529566"/>
                  <a:pt x="327117" y="402044"/>
                </a:cubicBezTo>
                <a:cubicBezTo>
                  <a:pt x="479168" y="222538"/>
                  <a:pt x="648300" y="175836"/>
                  <a:pt x="814739" y="302799"/>
                </a:cubicBezTo>
                <a:cubicBezTo>
                  <a:pt x="892514" y="72004"/>
                  <a:pt x="1156869" y="10268"/>
                  <a:pt x="1306376" y="199771"/>
                </a:cubicBezTo>
                <a:cubicBezTo>
                  <a:pt x="1326896" y="88789"/>
                  <a:pt x="1423064" y="31310"/>
                  <a:pt x="1497946" y="11641"/>
                </a:cubicBezTo>
                <a:cubicBezTo>
                  <a:pt x="1604169" y="-4130"/>
                  <a:pt x="1682225" y="39831"/>
                  <a:pt x="1735532" y="144414"/>
                </a:cubicBezTo>
                <a:cubicBezTo>
                  <a:pt x="1809368" y="14536"/>
                  <a:pt x="1942211" y="-20461"/>
                  <a:pt x="2063057" y="40163"/>
                </a:cubicBezTo>
                <a:cubicBezTo>
                  <a:pt x="2147742" y="69343"/>
                  <a:pt x="2204221" y="209263"/>
                  <a:pt x="2229146" y="324569"/>
                </a:cubicBezTo>
                <a:cubicBezTo>
                  <a:pt x="2345987" y="371072"/>
                  <a:pt x="2415386" y="466912"/>
                  <a:pt x="2442299" y="600593"/>
                </a:cubicBezTo>
                <a:cubicBezTo>
                  <a:pt x="2452668" y="696463"/>
                  <a:pt x="2472226" y="812950"/>
                  <a:pt x="2432759" y="899900"/>
                </a:cubicBezTo>
                <a:cubicBezTo>
                  <a:pt x="2524889" y="1057883"/>
                  <a:pt x="2532438" y="1205411"/>
                  <a:pt x="2502452" y="1357534"/>
                </a:cubicBezTo>
                <a:cubicBezTo>
                  <a:pt x="2483275" y="1599445"/>
                  <a:pt x="2349859" y="1746158"/>
                  <a:pt x="2175975" y="1758124"/>
                </a:cubicBezTo>
                <a:cubicBezTo>
                  <a:pt x="2179655" y="1886198"/>
                  <a:pt x="2135928" y="1999465"/>
                  <a:pt x="2059101" y="2101379"/>
                </a:cubicBezTo>
                <a:cubicBezTo>
                  <a:pt x="1912480" y="2238034"/>
                  <a:pt x="1775463" y="2241700"/>
                  <a:pt x="1661185" y="2142939"/>
                </a:cubicBezTo>
                <a:cubicBezTo>
                  <a:pt x="1608225" y="2324417"/>
                  <a:pt x="1499133" y="2437487"/>
                  <a:pt x="1376826" y="2509128"/>
                </a:cubicBezTo>
                <a:cubicBezTo>
                  <a:pt x="1217303" y="2556832"/>
                  <a:pt x="1040271" y="2478030"/>
                  <a:pt x="958722" y="2285608"/>
                </a:cubicBezTo>
                <a:cubicBezTo>
                  <a:pt x="708112" y="2525192"/>
                  <a:pt x="481936" y="2377391"/>
                  <a:pt x="337647" y="2064766"/>
                </a:cubicBezTo>
                <a:cubicBezTo>
                  <a:pt x="214071" y="2098493"/>
                  <a:pt x="122690" y="1966539"/>
                  <a:pt x="64574" y="1819010"/>
                </a:cubicBezTo>
                <a:cubicBezTo>
                  <a:pt x="36987" y="1706175"/>
                  <a:pt x="46461" y="1576918"/>
                  <a:pt x="122923" y="1487281"/>
                </a:cubicBezTo>
                <a:cubicBezTo>
                  <a:pt x="51256" y="1447792"/>
                  <a:pt x="-18897" y="1287332"/>
                  <a:pt x="-291" y="1146937"/>
                </a:cubicBezTo>
                <a:cubicBezTo>
                  <a:pt x="17775" y="964433"/>
                  <a:pt x="93430" y="860172"/>
                  <a:pt x="224729" y="844428"/>
                </a:cubicBezTo>
                <a:cubicBezTo>
                  <a:pt x="225641" y="841934"/>
                  <a:pt x="226152" y="839227"/>
                  <a:pt x="226882" y="836453"/>
                </a:cubicBezTo>
                <a:close/>
              </a:path>
              <a:path w="2513157" h="2514600" fill="none" stroke="0" extrusionOk="0">
                <a:moveTo>
                  <a:pt x="273014" y="1523719"/>
                </a:moveTo>
                <a:cubicBezTo>
                  <a:pt x="222446" y="1525869"/>
                  <a:pt x="172492" y="1504252"/>
                  <a:pt x="125657" y="1477327"/>
                </a:cubicBezTo>
                <a:moveTo>
                  <a:pt x="403035" y="2031412"/>
                </a:moveTo>
                <a:cubicBezTo>
                  <a:pt x="381992" y="2044589"/>
                  <a:pt x="357863" y="2047075"/>
                  <a:pt x="338578" y="2053590"/>
                </a:cubicBezTo>
                <a:moveTo>
                  <a:pt x="958606" y="2275363"/>
                </a:moveTo>
                <a:cubicBezTo>
                  <a:pt x="945448" y="2245495"/>
                  <a:pt x="924051" y="2211321"/>
                  <a:pt x="919745" y="2174081"/>
                </a:cubicBezTo>
                <a:moveTo>
                  <a:pt x="1677008" y="2022797"/>
                </a:moveTo>
                <a:cubicBezTo>
                  <a:pt x="1666070" y="2063499"/>
                  <a:pt x="1669355" y="2090259"/>
                  <a:pt x="1661476" y="2133917"/>
                </a:cubicBezTo>
                <a:moveTo>
                  <a:pt x="1985452" y="1336114"/>
                </a:moveTo>
                <a:cubicBezTo>
                  <a:pt x="2085790" y="1419440"/>
                  <a:pt x="2174375" y="1593924"/>
                  <a:pt x="2174578" y="1751488"/>
                </a:cubicBezTo>
                <a:moveTo>
                  <a:pt x="2431595" y="893730"/>
                </a:moveTo>
                <a:cubicBezTo>
                  <a:pt x="2402194" y="944603"/>
                  <a:pt x="2386404" y="1007348"/>
                  <a:pt x="2347358" y="1049496"/>
                </a:cubicBezTo>
                <a:moveTo>
                  <a:pt x="2229496" y="315838"/>
                </a:moveTo>
                <a:cubicBezTo>
                  <a:pt x="2228839" y="339743"/>
                  <a:pt x="2230134" y="366517"/>
                  <a:pt x="2233917" y="389413"/>
                </a:cubicBezTo>
                <a:moveTo>
                  <a:pt x="1691610" y="230039"/>
                </a:moveTo>
                <a:cubicBezTo>
                  <a:pt x="1698222" y="190998"/>
                  <a:pt x="1717354" y="161170"/>
                  <a:pt x="1734776" y="136207"/>
                </a:cubicBezTo>
                <a:moveTo>
                  <a:pt x="1288051" y="274743"/>
                </a:moveTo>
                <a:cubicBezTo>
                  <a:pt x="1291008" y="248897"/>
                  <a:pt x="1297816" y="223880"/>
                  <a:pt x="1308935" y="193833"/>
                </a:cubicBezTo>
                <a:moveTo>
                  <a:pt x="814449" y="302217"/>
                </a:moveTo>
                <a:cubicBezTo>
                  <a:pt x="839787" y="324613"/>
                  <a:pt x="869683" y="357088"/>
                  <a:pt x="890076" y="380682"/>
                </a:cubicBezTo>
                <a:moveTo>
                  <a:pt x="240087" y="919051"/>
                </a:moveTo>
                <a:cubicBezTo>
                  <a:pt x="230358" y="891393"/>
                  <a:pt x="229573" y="861823"/>
                  <a:pt x="226882" y="836453"/>
                </a:cubicBezTo>
              </a:path>
            </a:pathLst>
          </a:custGeom>
          <a:solidFill>
            <a:schemeClr val="accent2">
              <a:lumMod val="20000"/>
              <a:lumOff val="80000"/>
            </a:schemeClr>
          </a:solidFill>
          <a:ln w="22225">
            <a:solidFill>
              <a:schemeClr val="accent2">
                <a:lumMod val="75000"/>
                <a:alpha val="2000"/>
              </a:schemeClr>
            </a:solidFill>
            <a:prstDash val="lgDashDot"/>
            <a:bevel/>
            <a:extLst>
              <a:ext uri="{C807C97D-BFC1-408E-A445-0C87EB9F89A2}">
                <ask:lineSketchStyleProps xmlns:ask="http://schemas.microsoft.com/office/drawing/2018/sketchyshapes" sd="1219033472">
                  <a:prstGeom prst="cloud">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1" name="TextBox 280">
            <a:extLst>
              <a:ext uri="{FF2B5EF4-FFF2-40B4-BE49-F238E27FC236}">
                <a16:creationId xmlns:a16="http://schemas.microsoft.com/office/drawing/2014/main" id="{8BB86636-3F2D-427B-B06E-8ED95F6F00DA}"/>
              </a:ext>
            </a:extLst>
          </p:cNvPr>
          <p:cNvSpPr txBox="1"/>
          <p:nvPr/>
        </p:nvSpPr>
        <p:spPr>
          <a:xfrm>
            <a:off x="6107142" y="2285114"/>
            <a:ext cx="1628250" cy="461665"/>
          </a:xfrm>
          <a:prstGeom prst="rect">
            <a:avLst/>
          </a:prstGeom>
          <a:noFill/>
        </p:spPr>
        <p:txBody>
          <a:bodyPr wrap="square" rtlCol="0">
            <a:spAutoFit/>
          </a:bodyPr>
          <a:lstStyle/>
          <a:p>
            <a:r>
              <a:rPr lang="en-US" sz="2400" b="1" dirty="0">
                <a:solidFill>
                  <a:schemeClr val="accent1">
                    <a:lumMod val="75000"/>
                  </a:schemeClr>
                </a:solidFill>
              </a:rPr>
              <a:t>Anti-PDLs</a:t>
            </a:r>
          </a:p>
        </p:txBody>
      </p:sp>
      <p:grpSp>
        <p:nvGrpSpPr>
          <p:cNvPr id="267" name="Group 266">
            <a:extLst>
              <a:ext uri="{FF2B5EF4-FFF2-40B4-BE49-F238E27FC236}">
                <a16:creationId xmlns:a16="http://schemas.microsoft.com/office/drawing/2014/main" id="{67E9419F-1937-4801-B6C8-A030C3FA0250}"/>
              </a:ext>
            </a:extLst>
          </p:cNvPr>
          <p:cNvGrpSpPr/>
          <p:nvPr/>
        </p:nvGrpSpPr>
        <p:grpSpPr>
          <a:xfrm rot="21147706">
            <a:off x="6774487" y="2685992"/>
            <a:ext cx="833571" cy="770560"/>
            <a:chOff x="5744834" y="3207490"/>
            <a:chExt cx="833571" cy="770560"/>
          </a:xfrm>
        </p:grpSpPr>
        <p:sp>
          <p:nvSpPr>
            <p:cNvPr id="268" name="Flowchart: Alternate Process 267">
              <a:extLst>
                <a:ext uri="{FF2B5EF4-FFF2-40B4-BE49-F238E27FC236}">
                  <a16:creationId xmlns:a16="http://schemas.microsoft.com/office/drawing/2014/main" id="{938098D3-8A08-4742-8108-75E838C10783}"/>
                </a:ext>
              </a:extLst>
            </p:cNvPr>
            <p:cNvSpPr/>
            <p:nvPr/>
          </p:nvSpPr>
          <p:spPr>
            <a:xfrm>
              <a:off x="5752707" y="3465610"/>
              <a:ext cx="476416" cy="108877"/>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9" name="Flowchart: Alternate Process 268">
              <a:extLst>
                <a:ext uri="{FF2B5EF4-FFF2-40B4-BE49-F238E27FC236}">
                  <a16:creationId xmlns:a16="http://schemas.microsoft.com/office/drawing/2014/main" id="{CB560F42-FF62-4FB1-8C45-14A9F6305E2C}"/>
                </a:ext>
              </a:extLst>
            </p:cNvPr>
            <p:cNvSpPr/>
            <p:nvPr/>
          </p:nvSpPr>
          <p:spPr>
            <a:xfrm>
              <a:off x="5744834" y="3620355"/>
              <a:ext cx="476416" cy="108877"/>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0" name="Flowchart: Delay 269">
              <a:extLst>
                <a:ext uri="{FF2B5EF4-FFF2-40B4-BE49-F238E27FC236}">
                  <a16:creationId xmlns:a16="http://schemas.microsoft.com/office/drawing/2014/main" id="{DD5375A2-F086-45DF-948D-FE430B3B6E70}"/>
                </a:ext>
              </a:extLst>
            </p:cNvPr>
            <p:cNvSpPr/>
            <p:nvPr/>
          </p:nvSpPr>
          <p:spPr>
            <a:xfrm rot="1775583">
              <a:off x="6303800" y="3863885"/>
              <a:ext cx="209898" cy="114165"/>
            </a:xfrm>
            <a:prstGeom prst="flowChartDelay">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Flowchart: Delay 270">
              <a:extLst>
                <a:ext uri="{FF2B5EF4-FFF2-40B4-BE49-F238E27FC236}">
                  <a16:creationId xmlns:a16="http://schemas.microsoft.com/office/drawing/2014/main" id="{C84FDDE8-5479-44A5-86DC-E5146CCEB9CD}"/>
                </a:ext>
              </a:extLst>
            </p:cNvPr>
            <p:cNvSpPr/>
            <p:nvPr/>
          </p:nvSpPr>
          <p:spPr>
            <a:xfrm rot="12575583">
              <a:off x="6143790" y="3773459"/>
              <a:ext cx="209898" cy="114166"/>
            </a:xfrm>
            <a:prstGeom prst="flowChartDelay">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Flowchart: Delay 271">
              <a:extLst>
                <a:ext uri="{FF2B5EF4-FFF2-40B4-BE49-F238E27FC236}">
                  <a16:creationId xmlns:a16="http://schemas.microsoft.com/office/drawing/2014/main" id="{9820AA5A-4518-4DC2-B2B9-8766872A5E27}"/>
                </a:ext>
              </a:extLst>
            </p:cNvPr>
            <p:cNvSpPr/>
            <p:nvPr/>
          </p:nvSpPr>
          <p:spPr>
            <a:xfrm rot="1775583">
              <a:off x="6368507" y="3743811"/>
              <a:ext cx="209898" cy="114165"/>
            </a:xfrm>
            <a:prstGeom prst="flowChartDelay">
              <a:avLst/>
            </a:prstGeom>
            <a:solidFill>
              <a:schemeClr val="bg2">
                <a:lumMod val="9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3" name="Flowchart: Delay 272">
              <a:extLst>
                <a:ext uri="{FF2B5EF4-FFF2-40B4-BE49-F238E27FC236}">
                  <a16:creationId xmlns:a16="http://schemas.microsoft.com/office/drawing/2014/main" id="{F9C53E70-AE7B-4B56-A681-D1746490CA3F}"/>
                </a:ext>
              </a:extLst>
            </p:cNvPr>
            <p:cNvSpPr/>
            <p:nvPr/>
          </p:nvSpPr>
          <p:spPr>
            <a:xfrm rot="12575583">
              <a:off x="6190307" y="3641244"/>
              <a:ext cx="209898" cy="114166"/>
            </a:xfrm>
            <a:prstGeom prst="flowChartDelay">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4" name="Flowchart: Delay 273">
              <a:extLst>
                <a:ext uri="{FF2B5EF4-FFF2-40B4-BE49-F238E27FC236}">
                  <a16:creationId xmlns:a16="http://schemas.microsoft.com/office/drawing/2014/main" id="{7DF851CA-FFE0-4D2D-ACF7-FFF488DD1FD5}"/>
                </a:ext>
              </a:extLst>
            </p:cNvPr>
            <p:cNvSpPr/>
            <p:nvPr/>
          </p:nvSpPr>
          <p:spPr>
            <a:xfrm rot="19779250">
              <a:off x="6345094" y="3337900"/>
              <a:ext cx="209898" cy="114165"/>
            </a:xfrm>
            <a:prstGeom prst="flowChartDelay">
              <a:avLst/>
            </a:prstGeom>
            <a:solidFill>
              <a:schemeClr val="bg2">
                <a:lumMod val="9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Flowchart: Delay 274">
              <a:extLst>
                <a:ext uri="{FF2B5EF4-FFF2-40B4-BE49-F238E27FC236}">
                  <a16:creationId xmlns:a16="http://schemas.microsoft.com/office/drawing/2014/main" id="{FE731C53-503D-4F8C-BF1E-F0AC525EBA09}"/>
                </a:ext>
              </a:extLst>
            </p:cNvPr>
            <p:cNvSpPr/>
            <p:nvPr/>
          </p:nvSpPr>
          <p:spPr>
            <a:xfrm rot="9008962">
              <a:off x="6196806" y="3425693"/>
              <a:ext cx="209898" cy="114166"/>
            </a:xfrm>
            <a:prstGeom prst="flowChartDelay">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Flowchart: Delay 275">
              <a:extLst>
                <a:ext uri="{FF2B5EF4-FFF2-40B4-BE49-F238E27FC236}">
                  <a16:creationId xmlns:a16="http://schemas.microsoft.com/office/drawing/2014/main" id="{6A6EFD3E-5EC6-4A92-98D7-33674184501D}"/>
                </a:ext>
              </a:extLst>
            </p:cNvPr>
            <p:cNvSpPr/>
            <p:nvPr/>
          </p:nvSpPr>
          <p:spPr>
            <a:xfrm rot="19779250">
              <a:off x="6301886" y="3207490"/>
              <a:ext cx="209898" cy="114165"/>
            </a:xfrm>
            <a:prstGeom prst="flowChartDelay">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7" name="Flowchart: Delay 276">
              <a:extLst>
                <a:ext uri="{FF2B5EF4-FFF2-40B4-BE49-F238E27FC236}">
                  <a16:creationId xmlns:a16="http://schemas.microsoft.com/office/drawing/2014/main" id="{AFD04575-4A10-49E8-8FDB-11F3EE1CD7AB}"/>
                </a:ext>
              </a:extLst>
            </p:cNvPr>
            <p:cNvSpPr/>
            <p:nvPr/>
          </p:nvSpPr>
          <p:spPr>
            <a:xfrm rot="8979250">
              <a:off x="6138291" y="3300174"/>
              <a:ext cx="209898" cy="114166"/>
            </a:xfrm>
            <a:prstGeom prst="flowChartDelay">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 name="Rectangle 35">
            <a:extLst>
              <a:ext uri="{FF2B5EF4-FFF2-40B4-BE49-F238E27FC236}">
                <a16:creationId xmlns:a16="http://schemas.microsoft.com/office/drawing/2014/main" id="{73F8B4EB-0599-4EE6-AAF0-DF1770DE2004}"/>
              </a:ext>
            </a:extLst>
          </p:cNvPr>
          <p:cNvSpPr/>
          <p:nvPr/>
        </p:nvSpPr>
        <p:spPr>
          <a:xfrm>
            <a:off x="4191568" y="4438572"/>
            <a:ext cx="45719" cy="528878"/>
          </a:xfrm>
          <a:custGeom>
            <a:avLst/>
            <a:gdLst>
              <a:gd name="connsiteX0" fmla="*/ 0 w 45719"/>
              <a:gd name="connsiteY0" fmla="*/ 0 h 528878"/>
              <a:gd name="connsiteX1" fmla="*/ 45719 w 45719"/>
              <a:gd name="connsiteY1" fmla="*/ 0 h 528878"/>
              <a:gd name="connsiteX2" fmla="*/ 45719 w 45719"/>
              <a:gd name="connsiteY2" fmla="*/ 528878 h 528878"/>
              <a:gd name="connsiteX3" fmla="*/ 0 w 45719"/>
              <a:gd name="connsiteY3" fmla="*/ 528878 h 528878"/>
              <a:gd name="connsiteX4" fmla="*/ 0 w 45719"/>
              <a:gd name="connsiteY4" fmla="*/ 0 h 528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9" h="528878" fill="none" extrusionOk="0">
                <a:moveTo>
                  <a:pt x="0" y="0"/>
                </a:moveTo>
                <a:cubicBezTo>
                  <a:pt x="20926" y="-1430"/>
                  <a:pt x="36494" y="4219"/>
                  <a:pt x="45719" y="0"/>
                </a:cubicBezTo>
                <a:cubicBezTo>
                  <a:pt x="73621" y="210385"/>
                  <a:pt x="-310" y="273080"/>
                  <a:pt x="45719" y="528878"/>
                </a:cubicBezTo>
                <a:cubicBezTo>
                  <a:pt x="25503" y="532977"/>
                  <a:pt x="11115" y="526697"/>
                  <a:pt x="0" y="528878"/>
                </a:cubicBezTo>
                <a:cubicBezTo>
                  <a:pt x="-18374" y="363645"/>
                  <a:pt x="53090" y="189699"/>
                  <a:pt x="0" y="0"/>
                </a:cubicBezTo>
                <a:close/>
              </a:path>
              <a:path w="45719" h="528878" stroke="0" extrusionOk="0">
                <a:moveTo>
                  <a:pt x="0" y="0"/>
                </a:moveTo>
                <a:cubicBezTo>
                  <a:pt x="18173" y="-1477"/>
                  <a:pt x="31455" y="3772"/>
                  <a:pt x="45719" y="0"/>
                </a:cubicBezTo>
                <a:cubicBezTo>
                  <a:pt x="59504" y="232377"/>
                  <a:pt x="-12129" y="314092"/>
                  <a:pt x="45719" y="528878"/>
                </a:cubicBezTo>
                <a:cubicBezTo>
                  <a:pt x="35821" y="534031"/>
                  <a:pt x="18356" y="527054"/>
                  <a:pt x="0" y="528878"/>
                </a:cubicBezTo>
                <a:cubicBezTo>
                  <a:pt x="-60954" y="377583"/>
                  <a:pt x="25065" y="115721"/>
                  <a:pt x="0" y="0"/>
                </a:cubicBezTo>
                <a:close/>
              </a:path>
            </a:pathLst>
          </a:custGeom>
          <a:solidFill>
            <a:schemeClr val="bg1">
              <a:lumMod val="75000"/>
            </a:schemeClr>
          </a:solidFill>
          <a:ln w="25400">
            <a:solidFill>
              <a:schemeClr val="bg1">
                <a:lumMod val="75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loud 3">
            <a:extLst>
              <a:ext uri="{FF2B5EF4-FFF2-40B4-BE49-F238E27FC236}">
                <a16:creationId xmlns:a16="http://schemas.microsoft.com/office/drawing/2014/main" id="{E1342C3E-F21E-4821-99AB-6CDFD50D6368}"/>
              </a:ext>
            </a:extLst>
          </p:cNvPr>
          <p:cNvSpPr/>
          <p:nvPr/>
        </p:nvSpPr>
        <p:spPr>
          <a:xfrm rot="1878886">
            <a:off x="2847076" y="651370"/>
            <a:ext cx="2513157" cy="2604935"/>
          </a:xfrm>
          <a:custGeom>
            <a:avLst/>
            <a:gdLst>
              <a:gd name="connsiteX0" fmla="*/ 226882 w 2513157"/>
              <a:gd name="connsiteY0" fmla="*/ 866502 h 2604935"/>
              <a:gd name="connsiteX1" fmla="*/ 327117 w 2513157"/>
              <a:gd name="connsiteY1" fmla="*/ 416488 h 2604935"/>
              <a:gd name="connsiteX2" fmla="*/ 814739 w 2513157"/>
              <a:gd name="connsiteY2" fmla="*/ 313677 h 2604935"/>
              <a:gd name="connsiteX3" fmla="*/ 1306376 w 2513157"/>
              <a:gd name="connsiteY3" fmla="*/ 206947 h 2604935"/>
              <a:gd name="connsiteX4" fmla="*/ 1497946 w 2513157"/>
              <a:gd name="connsiteY4" fmla="*/ 12059 h 2604935"/>
              <a:gd name="connsiteX5" fmla="*/ 1735532 w 2513157"/>
              <a:gd name="connsiteY5" fmla="*/ 149602 h 2604935"/>
              <a:gd name="connsiteX6" fmla="*/ 2063057 w 2513157"/>
              <a:gd name="connsiteY6" fmla="*/ 41606 h 2604935"/>
              <a:gd name="connsiteX7" fmla="*/ 2229146 w 2513157"/>
              <a:gd name="connsiteY7" fmla="*/ 336229 h 2604935"/>
              <a:gd name="connsiteX8" fmla="*/ 2442299 w 2513157"/>
              <a:gd name="connsiteY8" fmla="*/ 622169 h 2604935"/>
              <a:gd name="connsiteX9" fmla="*/ 2432759 w 2513157"/>
              <a:gd name="connsiteY9" fmla="*/ 932229 h 2604935"/>
              <a:gd name="connsiteX10" fmla="*/ 2502452 w 2513157"/>
              <a:gd name="connsiteY10" fmla="*/ 1406303 h 2604935"/>
              <a:gd name="connsiteX11" fmla="*/ 2175975 w 2513157"/>
              <a:gd name="connsiteY11" fmla="*/ 1821283 h 2604935"/>
              <a:gd name="connsiteX12" fmla="*/ 2059101 w 2513157"/>
              <a:gd name="connsiteY12" fmla="*/ 2176869 h 2604935"/>
              <a:gd name="connsiteX13" fmla="*/ 1661185 w 2513157"/>
              <a:gd name="connsiteY13" fmla="*/ 2219923 h 2604935"/>
              <a:gd name="connsiteX14" fmla="*/ 1376826 w 2513157"/>
              <a:gd name="connsiteY14" fmla="*/ 2599266 h 2604935"/>
              <a:gd name="connsiteX15" fmla="*/ 958722 w 2513157"/>
              <a:gd name="connsiteY15" fmla="*/ 2367717 h 2604935"/>
              <a:gd name="connsiteX16" fmla="*/ 337647 w 2513157"/>
              <a:gd name="connsiteY16" fmla="*/ 2138941 h 2604935"/>
              <a:gd name="connsiteX17" fmla="*/ 64574 w 2513157"/>
              <a:gd name="connsiteY17" fmla="*/ 1884356 h 2604935"/>
              <a:gd name="connsiteX18" fmla="*/ 122923 w 2513157"/>
              <a:gd name="connsiteY18" fmla="*/ 1540710 h 2604935"/>
              <a:gd name="connsiteX19" fmla="*/ -291 w 2513157"/>
              <a:gd name="connsiteY19" fmla="*/ 1188139 h 2604935"/>
              <a:gd name="connsiteX20" fmla="*/ 224729 w 2513157"/>
              <a:gd name="connsiteY20" fmla="*/ 874763 h 2604935"/>
              <a:gd name="connsiteX21" fmla="*/ 226882 w 2513157"/>
              <a:gd name="connsiteY21" fmla="*/ 866502 h 2604935"/>
              <a:gd name="connsiteX0" fmla="*/ 273014 w 2513157"/>
              <a:gd name="connsiteY0" fmla="*/ 1578457 h 2604935"/>
              <a:gd name="connsiteX1" fmla="*/ 125657 w 2513157"/>
              <a:gd name="connsiteY1" fmla="*/ 1530399 h 2604935"/>
              <a:gd name="connsiteX2" fmla="*/ 403035 w 2513157"/>
              <a:gd name="connsiteY2" fmla="*/ 2104389 h 2604935"/>
              <a:gd name="connsiteX3" fmla="*/ 338578 w 2513157"/>
              <a:gd name="connsiteY3" fmla="*/ 2127363 h 2604935"/>
              <a:gd name="connsiteX4" fmla="*/ 958606 w 2513157"/>
              <a:gd name="connsiteY4" fmla="*/ 2357104 h 2604935"/>
              <a:gd name="connsiteX5" fmla="*/ 919745 w 2513157"/>
              <a:gd name="connsiteY5" fmla="*/ 2252183 h 2604935"/>
              <a:gd name="connsiteX6" fmla="*/ 1677008 w 2513157"/>
              <a:gd name="connsiteY6" fmla="*/ 2095465 h 2604935"/>
              <a:gd name="connsiteX7" fmla="*/ 1661476 w 2513157"/>
              <a:gd name="connsiteY7" fmla="*/ 2210576 h 2604935"/>
              <a:gd name="connsiteX8" fmla="*/ 1985452 w 2513157"/>
              <a:gd name="connsiteY8" fmla="*/ 1384112 h 2604935"/>
              <a:gd name="connsiteX9" fmla="*/ 2174578 w 2513157"/>
              <a:gd name="connsiteY9" fmla="*/ 1814409 h 2604935"/>
              <a:gd name="connsiteX10" fmla="*/ 2431595 w 2513157"/>
              <a:gd name="connsiteY10" fmla="*/ 925837 h 2604935"/>
              <a:gd name="connsiteX11" fmla="*/ 2347358 w 2513157"/>
              <a:gd name="connsiteY11" fmla="*/ 1087198 h 2604935"/>
              <a:gd name="connsiteX12" fmla="*/ 2229496 w 2513157"/>
              <a:gd name="connsiteY12" fmla="*/ 327184 h 2604935"/>
              <a:gd name="connsiteX13" fmla="*/ 2233917 w 2513157"/>
              <a:gd name="connsiteY13" fmla="*/ 403403 h 2604935"/>
              <a:gd name="connsiteX14" fmla="*/ 1691610 w 2513157"/>
              <a:gd name="connsiteY14" fmla="*/ 238303 h 2604935"/>
              <a:gd name="connsiteX15" fmla="*/ 1734776 w 2513157"/>
              <a:gd name="connsiteY15" fmla="*/ 141100 h 2604935"/>
              <a:gd name="connsiteX16" fmla="*/ 1288051 w 2513157"/>
              <a:gd name="connsiteY16" fmla="*/ 284613 h 2604935"/>
              <a:gd name="connsiteX17" fmla="*/ 1308935 w 2513157"/>
              <a:gd name="connsiteY17" fmla="*/ 200797 h 2604935"/>
              <a:gd name="connsiteX18" fmla="*/ 814449 w 2513157"/>
              <a:gd name="connsiteY18" fmla="*/ 313074 h 2604935"/>
              <a:gd name="connsiteX19" fmla="*/ 890076 w 2513157"/>
              <a:gd name="connsiteY19" fmla="*/ 394358 h 2604935"/>
              <a:gd name="connsiteX20" fmla="*/ 240087 w 2513157"/>
              <a:gd name="connsiteY20" fmla="*/ 952067 h 2604935"/>
              <a:gd name="connsiteX21" fmla="*/ 226882 w 2513157"/>
              <a:gd name="connsiteY21" fmla="*/ 866502 h 2604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13157" h="2604935" fill="none" extrusionOk="0">
                <a:moveTo>
                  <a:pt x="226882" y="866502"/>
                </a:moveTo>
                <a:cubicBezTo>
                  <a:pt x="204618" y="715955"/>
                  <a:pt x="235893" y="522023"/>
                  <a:pt x="327117" y="416488"/>
                </a:cubicBezTo>
                <a:cubicBezTo>
                  <a:pt x="501625" y="240126"/>
                  <a:pt x="654329" y="162148"/>
                  <a:pt x="814739" y="313677"/>
                </a:cubicBezTo>
                <a:cubicBezTo>
                  <a:pt x="927353" y="64443"/>
                  <a:pt x="1124427" y="8802"/>
                  <a:pt x="1306376" y="206947"/>
                </a:cubicBezTo>
                <a:cubicBezTo>
                  <a:pt x="1341918" y="106933"/>
                  <a:pt x="1413670" y="23514"/>
                  <a:pt x="1497946" y="12059"/>
                </a:cubicBezTo>
                <a:cubicBezTo>
                  <a:pt x="1596609" y="-11918"/>
                  <a:pt x="1681923" y="42746"/>
                  <a:pt x="1735532" y="149602"/>
                </a:cubicBezTo>
                <a:cubicBezTo>
                  <a:pt x="1808865" y="13391"/>
                  <a:pt x="1964246" y="-42811"/>
                  <a:pt x="2063057" y="41606"/>
                </a:cubicBezTo>
                <a:cubicBezTo>
                  <a:pt x="2138149" y="101089"/>
                  <a:pt x="2213813" y="208867"/>
                  <a:pt x="2229146" y="336229"/>
                </a:cubicBezTo>
                <a:cubicBezTo>
                  <a:pt x="2336821" y="373522"/>
                  <a:pt x="2405535" y="497938"/>
                  <a:pt x="2442299" y="622169"/>
                </a:cubicBezTo>
                <a:cubicBezTo>
                  <a:pt x="2471873" y="725404"/>
                  <a:pt x="2457083" y="816007"/>
                  <a:pt x="2432759" y="932229"/>
                </a:cubicBezTo>
                <a:cubicBezTo>
                  <a:pt x="2522190" y="1067448"/>
                  <a:pt x="2551834" y="1262353"/>
                  <a:pt x="2502452" y="1406303"/>
                </a:cubicBezTo>
                <a:cubicBezTo>
                  <a:pt x="2491928" y="1652556"/>
                  <a:pt x="2339848" y="1802536"/>
                  <a:pt x="2175975" y="1821283"/>
                </a:cubicBezTo>
                <a:cubicBezTo>
                  <a:pt x="2190996" y="1973590"/>
                  <a:pt x="2128770" y="2082536"/>
                  <a:pt x="2059101" y="2176869"/>
                </a:cubicBezTo>
                <a:cubicBezTo>
                  <a:pt x="1925841" y="2333946"/>
                  <a:pt x="1803744" y="2333846"/>
                  <a:pt x="1661185" y="2219923"/>
                </a:cubicBezTo>
                <a:cubicBezTo>
                  <a:pt x="1623430" y="2405982"/>
                  <a:pt x="1503862" y="2537846"/>
                  <a:pt x="1376826" y="2599266"/>
                </a:cubicBezTo>
                <a:cubicBezTo>
                  <a:pt x="1174437" y="2673239"/>
                  <a:pt x="1051517" y="2582123"/>
                  <a:pt x="958722" y="2367717"/>
                </a:cubicBezTo>
                <a:cubicBezTo>
                  <a:pt x="706686" y="2509708"/>
                  <a:pt x="468752" y="2441699"/>
                  <a:pt x="337647" y="2138941"/>
                </a:cubicBezTo>
                <a:cubicBezTo>
                  <a:pt x="233768" y="2182747"/>
                  <a:pt x="107213" y="2053003"/>
                  <a:pt x="64574" y="1884356"/>
                </a:cubicBezTo>
                <a:cubicBezTo>
                  <a:pt x="20440" y="1770309"/>
                  <a:pt x="61381" y="1622955"/>
                  <a:pt x="122923" y="1540710"/>
                </a:cubicBezTo>
                <a:cubicBezTo>
                  <a:pt x="38554" y="1442816"/>
                  <a:pt x="-1535" y="1297927"/>
                  <a:pt x="-291" y="1188139"/>
                </a:cubicBezTo>
                <a:cubicBezTo>
                  <a:pt x="-11509" y="1023998"/>
                  <a:pt x="120054" y="872080"/>
                  <a:pt x="224729" y="874763"/>
                </a:cubicBezTo>
                <a:cubicBezTo>
                  <a:pt x="225751" y="871734"/>
                  <a:pt x="226564" y="869246"/>
                  <a:pt x="226882" y="866502"/>
                </a:cubicBezTo>
                <a:close/>
              </a:path>
              <a:path w="2513157" h="2604935" fill="none" extrusionOk="0">
                <a:moveTo>
                  <a:pt x="273014" y="1578457"/>
                </a:moveTo>
                <a:cubicBezTo>
                  <a:pt x="225870" y="1575928"/>
                  <a:pt x="174138" y="1563225"/>
                  <a:pt x="125657" y="1530399"/>
                </a:cubicBezTo>
                <a:moveTo>
                  <a:pt x="403035" y="2104389"/>
                </a:moveTo>
                <a:cubicBezTo>
                  <a:pt x="385014" y="2114215"/>
                  <a:pt x="363036" y="2121756"/>
                  <a:pt x="338578" y="2127363"/>
                </a:cubicBezTo>
                <a:moveTo>
                  <a:pt x="958606" y="2357104"/>
                </a:moveTo>
                <a:cubicBezTo>
                  <a:pt x="944028" y="2329570"/>
                  <a:pt x="932047" y="2287149"/>
                  <a:pt x="919745" y="2252183"/>
                </a:cubicBezTo>
                <a:moveTo>
                  <a:pt x="1677008" y="2095465"/>
                </a:moveTo>
                <a:cubicBezTo>
                  <a:pt x="1676389" y="2134579"/>
                  <a:pt x="1669132" y="2168455"/>
                  <a:pt x="1661476" y="2210576"/>
                </a:cubicBezTo>
                <a:moveTo>
                  <a:pt x="1985452" y="1384112"/>
                </a:moveTo>
                <a:cubicBezTo>
                  <a:pt x="2072075" y="1467480"/>
                  <a:pt x="2193257" y="1653068"/>
                  <a:pt x="2174578" y="1814409"/>
                </a:cubicBezTo>
                <a:moveTo>
                  <a:pt x="2431595" y="925837"/>
                </a:moveTo>
                <a:cubicBezTo>
                  <a:pt x="2410157" y="994233"/>
                  <a:pt x="2388775" y="1041585"/>
                  <a:pt x="2347358" y="1087198"/>
                </a:cubicBezTo>
                <a:moveTo>
                  <a:pt x="2229496" y="327184"/>
                </a:moveTo>
                <a:cubicBezTo>
                  <a:pt x="2233479" y="350447"/>
                  <a:pt x="2237975" y="379499"/>
                  <a:pt x="2233917" y="403403"/>
                </a:cubicBezTo>
                <a:moveTo>
                  <a:pt x="1691610" y="238303"/>
                </a:moveTo>
                <a:cubicBezTo>
                  <a:pt x="1706122" y="197627"/>
                  <a:pt x="1720726" y="169193"/>
                  <a:pt x="1734776" y="141100"/>
                </a:cubicBezTo>
                <a:moveTo>
                  <a:pt x="1288051" y="284613"/>
                </a:moveTo>
                <a:cubicBezTo>
                  <a:pt x="1296989" y="256346"/>
                  <a:pt x="1299707" y="229156"/>
                  <a:pt x="1308935" y="200797"/>
                </a:cubicBezTo>
                <a:moveTo>
                  <a:pt x="814449" y="313074"/>
                </a:moveTo>
                <a:cubicBezTo>
                  <a:pt x="837095" y="333939"/>
                  <a:pt x="874652" y="362576"/>
                  <a:pt x="890076" y="394358"/>
                </a:cubicBezTo>
                <a:moveTo>
                  <a:pt x="240087" y="952067"/>
                </a:moveTo>
                <a:cubicBezTo>
                  <a:pt x="233971" y="918792"/>
                  <a:pt x="234258" y="892180"/>
                  <a:pt x="226882" y="866502"/>
                </a:cubicBezTo>
              </a:path>
              <a:path w="2513157" h="2604935" stroke="0" extrusionOk="0">
                <a:moveTo>
                  <a:pt x="226882" y="866502"/>
                </a:moveTo>
                <a:cubicBezTo>
                  <a:pt x="189126" y="689346"/>
                  <a:pt x="231262" y="544169"/>
                  <a:pt x="327117" y="416488"/>
                </a:cubicBezTo>
                <a:cubicBezTo>
                  <a:pt x="472894" y="229008"/>
                  <a:pt x="618005" y="183108"/>
                  <a:pt x="814739" y="313677"/>
                </a:cubicBezTo>
                <a:cubicBezTo>
                  <a:pt x="900651" y="65959"/>
                  <a:pt x="1149297" y="52168"/>
                  <a:pt x="1306376" y="206947"/>
                </a:cubicBezTo>
                <a:cubicBezTo>
                  <a:pt x="1329807" y="93900"/>
                  <a:pt x="1432967" y="37032"/>
                  <a:pt x="1497946" y="12059"/>
                </a:cubicBezTo>
                <a:cubicBezTo>
                  <a:pt x="1592234" y="-5759"/>
                  <a:pt x="1682913" y="40025"/>
                  <a:pt x="1735532" y="149602"/>
                </a:cubicBezTo>
                <a:cubicBezTo>
                  <a:pt x="1791797" y="12403"/>
                  <a:pt x="1936171" y="-15737"/>
                  <a:pt x="2063057" y="41606"/>
                </a:cubicBezTo>
                <a:cubicBezTo>
                  <a:pt x="2149179" y="86320"/>
                  <a:pt x="2208171" y="210884"/>
                  <a:pt x="2229146" y="336229"/>
                </a:cubicBezTo>
                <a:cubicBezTo>
                  <a:pt x="2347050" y="384669"/>
                  <a:pt x="2438883" y="489286"/>
                  <a:pt x="2442299" y="622169"/>
                </a:cubicBezTo>
                <a:cubicBezTo>
                  <a:pt x="2459204" y="722618"/>
                  <a:pt x="2466192" y="836937"/>
                  <a:pt x="2432759" y="932229"/>
                </a:cubicBezTo>
                <a:cubicBezTo>
                  <a:pt x="2512983" y="1077158"/>
                  <a:pt x="2532159" y="1245574"/>
                  <a:pt x="2502452" y="1406303"/>
                </a:cubicBezTo>
                <a:cubicBezTo>
                  <a:pt x="2471441" y="1637580"/>
                  <a:pt x="2343459" y="1800369"/>
                  <a:pt x="2175975" y="1821283"/>
                </a:cubicBezTo>
                <a:cubicBezTo>
                  <a:pt x="2192764" y="1942619"/>
                  <a:pt x="2134055" y="2080671"/>
                  <a:pt x="2059101" y="2176869"/>
                </a:cubicBezTo>
                <a:cubicBezTo>
                  <a:pt x="1935871" y="2314386"/>
                  <a:pt x="1753263" y="2307181"/>
                  <a:pt x="1661185" y="2219923"/>
                </a:cubicBezTo>
                <a:cubicBezTo>
                  <a:pt x="1594367" y="2406968"/>
                  <a:pt x="1504268" y="2536497"/>
                  <a:pt x="1376826" y="2599266"/>
                </a:cubicBezTo>
                <a:cubicBezTo>
                  <a:pt x="1219156" y="2623787"/>
                  <a:pt x="1043373" y="2565033"/>
                  <a:pt x="958722" y="2367717"/>
                </a:cubicBezTo>
                <a:cubicBezTo>
                  <a:pt x="727639" y="2578751"/>
                  <a:pt x="506390" y="2480458"/>
                  <a:pt x="337647" y="2138941"/>
                </a:cubicBezTo>
                <a:cubicBezTo>
                  <a:pt x="213029" y="2198163"/>
                  <a:pt x="112025" y="2044013"/>
                  <a:pt x="64574" y="1884356"/>
                </a:cubicBezTo>
                <a:cubicBezTo>
                  <a:pt x="25964" y="1784823"/>
                  <a:pt x="54334" y="1633118"/>
                  <a:pt x="122923" y="1540710"/>
                </a:cubicBezTo>
                <a:cubicBezTo>
                  <a:pt x="50314" y="1496854"/>
                  <a:pt x="-41946" y="1345609"/>
                  <a:pt x="-291" y="1188139"/>
                </a:cubicBezTo>
                <a:cubicBezTo>
                  <a:pt x="14969" y="1015920"/>
                  <a:pt x="81943" y="890451"/>
                  <a:pt x="224729" y="874763"/>
                </a:cubicBezTo>
                <a:cubicBezTo>
                  <a:pt x="225930" y="872422"/>
                  <a:pt x="226033" y="869731"/>
                  <a:pt x="226882" y="866502"/>
                </a:cubicBezTo>
                <a:close/>
              </a:path>
              <a:path w="2513157" h="2604935" fill="none" stroke="0" extrusionOk="0">
                <a:moveTo>
                  <a:pt x="273014" y="1578457"/>
                </a:moveTo>
                <a:cubicBezTo>
                  <a:pt x="224373" y="1573347"/>
                  <a:pt x="171710" y="1561544"/>
                  <a:pt x="125657" y="1530399"/>
                </a:cubicBezTo>
                <a:moveTo>
                  <a:pt x="403035" y="2104389"/>
                </a:moveTo>
                <a:cubicBezTo>
                  <a:pt x="382274" y="2116567"/>
                  <a:pt x="359244" y="2122202"/>
                  <a:pt x="338578" y="2127363"/>
                </a:cubicBezTo>
                <a:moveTo>
                  <a:pt x="958606" y="2357104"/>
                </a:moveTo>
                <a:cubicBezTo>
                  <a:pt x="949193" y="2329108"/>
                  <a:pt x="923717" y="2290794"/>
                  <a:pt x="919745" y="2252183"/>
                </a:cubicBezTo>
                <a:moveTo>
                  <a:pt x="1677008" y="2095465"/>
                </a:moveTo>
                <a:cubicBezTo>
                  <a:pt x="1665881" y="2137585"/>
                  <a:pt x="1669442" y="2169990"/>
                  <a:pt x="1661476" y="2210576"/>
                </a:cubicBezTo>
                <a:moveTo>
                  <a:pt x="1985452" y="1384112"/>
                </a:moveTo>
                <a:cubicBezTo>
                  <a:pt x="2064937" y="1477952"/>
                  <a:pt x="2172685" y="1676080"/>
                  <a:pt x="2174578" y="1814409"/>
                </a:cubicBezTo>
                <a:moveTo>
                  <a:pt x="2431595" y="925837"/>
                </a:moveTo>
                <a:cubicBezTo>
                  <a:pt x="2409262" y="985063"/>
                  <a:pt x="2394563" y="1044268"/>
                  <a:pt x="2347358" y="1087198"/>
                </a:cubicBezTo>
                <a:moveTo>
                  <a:pt x="2229496" y="327184"/>
                </a:moveTo>
                <a:cubicBezTo>
                  <a:pt x="2229099" y="351985"/>
                  <a:pt x="2229732" y="379797"/>
                  <a:pt x="2233917" y="403403"/>
                </a:cubicBezTo>
                <a:moveTo>
                  <a:pt x="1691610" y="238303"/>
                </a:moveTo>
                <a:cubicBezTo>
                  <a:pt x="1698358" y="198201"/>
                  <a:pt x="1717560" y="164471"/>
                  <a:pt x="1734776" y="141100"/>
                </a:cubicBezTo>
                <a:moveTo>
                  <a:pt x="1288051" y="284613"/>
                </a:moveTo>
                <a:cubicBezTo>
                  <a:pt x="1288857" y="260882"/>
                  <a:pt x="1298096" y="231066"/>
                  <a:pt x="1308935" y="200797"/>
                </a:cubicBezTo>
                <a:moveTo>
                  <a:pt x="814449" y="313074"/>
                </a:moveTo>
                <a:cubicBezTo>
                  <a:pt x="833464" y="337776"/>
                  <a:pt x="868847" y="367385"/>
                  <a:pt x="890076" y="394358"/>
                </a:cubicBezTo>
                <a:moveTo>
                  <a:pt x="240087" y="952067"/>
                </a:moveTo>
                <a:cubicBezTo>
                  <a:pt x="227844" y="923003"/>
                  <a:pt x="229490" y="890750"/>
                  <a:pt x="226882" y="866502"/>
                </a:cubicBezTo>
              </a:path>
            </a:pathLst>
          </a:custGeom>
          <a:solidFill>
            <a:schemeClr val="accent2">
              <a:lumMod val="20000"/>
              <a:lumOff val="80000"/>
            </a:schemeClr>
          </a:solidFill>
          <a:ln w="22225">
            <a:solidFill>
              <a:schemeClr val="accent2">
                <a:lumMod val="75000"/>
                <a:alpha val="2000"/>
              </a:schemeClr>
            </a:solidFill>
            <a:prstDash val="lgDashDot"/>
            <a:bevel/>
            <a:extLst>
              <a:ext uri="{C807C97D-BFC1-408E-A445-0C87EB9F89A2}">
                <ask:lineSketchStyleProps xmlns:ask="http://schemas.microsoft.com/office/drawing/2018/sketchyshapes" sd="1219033472">
                  <a:prstGeom prst="cloud">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1" name="Group 60">
            <a:extLst>
              <a:ext uri="{FF2B5EF4-FFF2-40B4-BE49-F238E27FC236}">
                <a16:creationId xmlns:a16="http://schemas.microsoft.com/office/drawing/2014/main" id="{3D06169C-4175-46DD-8B56-2943DA579AFC}"/>
              </a:ext>
            </a:extLst>
          </p:cNvPr>
          <p:cNvGrpSpPr/>
          <p:nvPr/>
        </p:nvGrpSpPr>
        <p:grpSpPr>
          <a:xfrm>
            <a:off x="4015272" y="2843291"/>
            <a:ext cx="197631" cy="342323"/>
            <a:chOff x="4015272" y="2843291"/>
            <a:chExt cx="197631" cy="342323"/>
          </a:xfrm>
        </p:grpSpPr>
        <p:cxnSp>
          <p:nvCxnSpPr>
            <p:cNvPr id="52" name="Straight Connector 51">
              <a:extLst>
                <a:ext uri="{FF2B5EF4-FFF2-40B4-BE49-F238E27FC236}">
                  <a16:creationId xmlns:a16="http://schemas.microsoft.com/office/drawing/2014/main" id="{19385305-EE1C-4121-99BD-722950D8BC1B}"/>
                </a:ext>
              </a:extLst>
            </p:cNvPr>
            <p:cNvCxnSpPr>
              <a:cxnSpLocks/>
            </p:cNvCxnSpPr>
            <p:nvPr/>
          </p:nvCxnSpPr>
          <p:spPr>
            <a:xfrm>
              <a:off x="4015272" y="2856626"/>
              <a:ext cx="0" cy="328988"/>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5C0C986-18C7-4767-8A57-D717ADE0E2AA}"/>
                </a:ext>
              </a:extLst>
            </p:cNvPr>
            <p:cNvCxnSpPr>
              <a:cxnSpLocks/>
            </p:cNvCxnSpPr>
            <p:nvPr/>
          </p:nvCxnSpPr>
          <p:spPr>
            <a:xfrm>
              <a:off x="4212903" y="2843291"/>
              <a:ext cx="0" cy="333196"/>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BFE8A64-BB7A-4A3D-B5CC-2FD09646CE9F}"/>
                </a:ext>
              </a:extLst>
            </p:cNvPr>
            <p:cNvCxnSpPr>
              <a:cxnSpLocks/>
            </p:cNvCxnSpPr>
            <p:nvPr/>
          </p:nvCxnSpPr>
          <p:spPr>
            <a:xfrm flipH="1">
              <a:off x="4015273" y="2995691"/>
              <a:ext cx="196917" cy="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5" name="Rectangle 44">
            <a:extLst>
              <a:ext uri="{FF2B5EF4-FFF2-40B4-BE49-F238E27FC236}">
                <a16:creationId xmlns:a16="http://schemas.microsoft.com/office/drawing/2014/main" id="{4636C26F-3812-43C2-90B4-038EB6C22629}"/>
              </a:ext>
            </a:extLst>
          </p:cNvPr>
          <p:cNvSpPr/>
          <p:nvPr/>
        </p:nvSpPr>
        <p:spPr>
          <a:xfrm rot="10800000">
            <a:off x="3271582" y="2400520"/>
            <a:ext cx="96346" cy="828675"/>
          </a:xfrm>
          <a:custGeom>
            <a:avLst/>
            <a:gdLst>
              <a:gd name="connsiteX0" fmla="*/ 0 w 96346"/>
              <a:gd name="connsiteY0" fmla="*/ 0 h 828675"/>
              <a:gd name="connsiteX1" fmla="*/ 96346 w 96346"/>
              <a:gd name="connsiteY1" fmla="*/ 0 h 828675"/>
              <a:gd name="connsiteX2" fmla="*/ 96346 w 96346"/>
              <a:gd name="connsiteY2" fmla="*/ 422624 h 828675"/>
              <a:gd name="connsiteX3" fmla="*/ 96346 w 96346"/>
              <a:gd name="connsiteY3" fmla="*/ 828675 h 828675"/>
              <a:gd name="connsiteX4" fmla="*/ 0 w 96346"/>
              <a:gd name="connsiteY4" fmla="*/ 828675 h 828675"/>
              <a:gd name="connsiteX5" fmla="*/ 0 w 96346"/>
              <a:gd name="connsiteY5" fmla="*/ 397764 h 828675"/>
              <a:gd name="connsiteX6" fmla="*/ 0 w 96346"/>
              <a:gd name="connsiteY6" fmla="*/ 0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346" h="828675" fill="none" extrusionOk="0">
                <a:moveTo>
                  <a:pt x="0" y="0"/>
                </a:moveTo>
                <a:cubicBezTo>
                  <a:pt x="29982" y="-3850"/>
                  <a:pt x="69178" y="245"/>
                  <a:pt x="96346" y="0"/>
                </a:cubicBezTo>
                <a:cubicBezTo>
                  <a:pt x="100040" y="180747"/>
                  <a:pt x="101090" y="309517"/>
                  <a:pt x="96346" y="422624"/>
                </a:cubicBezTo>
                <a:cubicBezTo>
                  <a:pt x="91602" y="535731"/>
                  <a:pt x="95010" y="681046"/>
                  <a:pt x="96346" y="828675"/>
                </a:cubicBezTo>
                <a:cubicBezTo>
                  <a:pt x="58039" y="825843"/>
                  <a:pt x="41813" y="828039"/>
                  <a:pt x="0" y="828675"/>
                </a:cubicBezTo>
                <a:cubicBezTo>
                  <a:pt x="-14256" y="688279"/>
                  <a:pt x="18689" y="503056"/>
                  <a:pt x="0" y="397764"/>
                </a:cubicBezTo>
                <a:cubicBezTo>
                  <a:pt x="-18689" y="292472"/>
                  <a:pt x="-10561" y="154416"/>
                  <a:pt x="0" y="0"/>
                </a:cubicBezTo>
                <a:close/>
              </a:path>
              <a:path w="96346" h="828675" stroke="0" extrusionOk="0">
                <a:moveTo>
                  <a:pt x="0" y="0"/>
                </a:moveTo>
                <a:cubicBezTo>
                  <a:pt x="28234" y="-960"/>
                  <a:pt x="70480" y="-3631"/>
                  <a:pt x="96346" y="0"/>
                </a:cubicBezTo>
                <a:cubicBezTo>
                  <a:pt x="106561" y="109611"/>
                  <a:pt x="86290" y="314270"/>
                  <a:pt x="96346" y="414338"/>
                </a:cubicBezTo>
                <a:cubicBezTo>
                  <a:pt x="106402" y="514406"/>
                  <a:pt x="87221" y="703745"/>
                  <a:pt x="96346" y="828675"/>
                </a:cubicBezTo>
                <a:cubicBezTo>
                  <a:pt x="69609" y="825606"/>
                  <a:pt x="44544" y="824069"/>
                  <a:pt x="0" y="828675"/>
                </a:cubicBezTo>
                <a:cubicBezTo>
                  <a:pt x="8262" y="686810"/>
                  <a:pt x="-14041" y="557760"/>
                  <a:pt x="0" y="406051"/>
                </a:cubicBezTo>
                <a:cubicBezTo>
                  <a:pt x="14041" y="254342"/>
                  <a:pt x="-3758" y="105887"/>
                  <a:pt x="0" y="0"/>
                </a:cubicBezTo>
                <a:close/>
              </a:path>
            </a:pathLst>
          </a:custGeom>
          <a:solidFill>
            <a:schemeClr val="accent6">
              <a:lumMod val="40000"/>
              <a:lumOff val="60000"/>
            </a:schemeClr>
          </a:solidFill>
          <a:ln w="28575">
            <a:solidFill>
              <a:schemeClr val="accent6">
                <a:lumMod val="75000"/>
              </a:schemeClr>
            </a:solidFill>
            <a:extLst>
              <a:ext uri="{C807C97D-BFC1-408E-A445-0C87EB9F89A2}">
                <ask:lineSketchStyleProps xmlns:ask="http://schemas.microsoft.com/office/drawing/2018/sketchyshapes" sd="199161616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2" name="Straight Connector 41">
            <a:extLst>
              <a:ext uri="{FF2B5EF4-FFF2-40B4-BE49-F238E27FC236}">
                <a16:creationId xmlns:a16="http://schemas.microsoft.com/office/drawing/2014/main" id="{0DAF2660-175B-4607-9B1B-D5530038ECD1}"/>
              </a:ext>
            </a:extLst>
          </p:cNvPr>
          <p:cNvCxnSpPr>
            <a:cxnSpLocks/>
          </p:cNvCxnSpPr>
          <p:nvPr/>
        </p:nvCxnSpPr>
        <p:spPr>
          <a:xfrm>
            <a:off x="4477511" y="4209200"/>
            <a:ext cx="0" cy="770388"/>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83E277E-2929-431A-94B4-8F321BDBEA79}"/>
              </a:ext>
            </a:extLst>
          </p:cNvPr>
          <p:cNvCxnSpPr>
            <a:cxnSpLocks/>
          </p:cNvCxnSpPr>
          <p:nvPr/>
        </p:nvCxnSpPr>
        <p:spPr>
          <a:xfrm>
            <a:off x="4652226" y="4190548"/>
            <a:ext cx="0" cy="770388"/>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C1827FB-7907-4BA6-A7EB-FB52AA8051E3}"/>
              </a:ext>
            </a:extLst>
          </p:cNvPr>
          <p:cNvSpPr/>
          <p:nvPr/>
        </p:nvSpPr>
        <p:spPr>
          <a:xfrm>
            <a:off x="3973694" y="4218483"/>
            <a:ext cx="136939" cy="239543"/>
          </a:xfrm>
          <a:custGeom>
            <a:avLst/>
            <a:gdLst>
              <a:gd name="connsiteX0" fmla="*/ 0 w 136939"/>
              <a:gd name="connsiteY0" fmla="*/ 22824 h 239543"/>
              <a:gd name="connsiteX1" fmla="*/ 22824 w 136939"/>
              <a:gd name="connsiteY1" fmla="*/ 0 h 239543"/>
              <a:gd name="connsiteX2" fmla="*/ 114115 w 136939"/>
              <a:gd name="connsiteY2" fmla="*/ 0 h 239543"/>
              <a:gd name="connsiteX3" fmla="*/ 136939 w 136939"/>
              <a:gd name="connsiteY3" fmla="*/ 22824 h 239543"/>
              <a:gd name="connsiteX4" fmla="*/ 136939 w 136939"/>
              <a:gd name="connsiteY4" fmla="*/ 216719 h 239543"/>
              <a:gd name="connsiteX5" fmla="*/ 114115 w 136939"/>
              <a:gd name="connsiteY5" fmla="*/ 239543 h 239543"/>
              <a:gd name="connsiteX6" fmla="*/ 22824 w 136939"/>
              <a:gd name="connsiteY6" fmla="*/ 239543 h 239543"/>
              <a:gd name="connsiteX7" fmla="*/ 0 w 136939"/>
              <a:gd name="connsiteY7" fmla="*/ 216719 h 239543"/>
              <a:gd name="connsiteX8" fmla="*/ 0 w 136939"/>
              <a:gd name="connsiteY8" fmla="*/ 22824 h 23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939" h="239543" fill="none" extrusionOk="0">
                <a:moveTo>
                  <a:pt x="0" y="22824"/>
                </a:moveTo>
                <a:cubicBezTo>
                  <a:pt x="1556" y="8114"/>
                  <a:pt x="10902" y="2054"/>
                  <a:pt x="22824" y="0"/>
                </a:cubicBezTo>
                <a:cubicBezTo>
                  <a:pt x="58565" y="-5459"/>
                  <a:pt x="82012" y="2252"/>
                  <a:pt x="114115" y="0"/>
                </a:cubicBezTo>
                <a:cubicBezTo>
                  <a:pt x="124681" y="2533"/>
                  <a:pt x="135625" y="7094"/>
                  <a:pt x="136939" y="22824"/>
                </a:cubicBezTo>
                <a:cubicBezTo>
                  <a:pt x="145032" y="117702"/>
                  <a:pt x="126924" y="146968"/>
                  <a:pt x="136939" y="216719"/>
                </a:cubicBezTo>
                <a:cubicBezTo>
                  <a:pt x="137180" y="227048"/>
                  <a:pt x="125353" y="242878"/>
                  <a:pt x="114115" y="239543"/>
                </a:cubicBezTo>
                <a:cubicBezTo>
                  <a:pt x="74525" y="242265"/>
                  <a:pt x="47125" y="239086"/>
                  <a:pt x="22824" y="239543"/>
                </a:cubicBezTo>
                <a:cubicBezTo>
                  <a:pt x="8640" y="239556"/>
                  <a:pt x="-426" y="227356"/>
                  <a:pt x="0" y="216719"/>
                </a:cubicBezTo>
                <a:cubicBezTo>
                  <a:pt x="-1921" y="162487"/>
                  <a:pt x="15678" y="113934"/>
                  <a:pt x="0" y="22824"/>
                </a:cubicBezTo>
                <a:close/>
              </a:path>
              <a:path w="136939" h="239543" stroke="0" extrusionOk="0">
                <a:moveTo>
                  <a:pt x="0" y="22824"/>
                </a:moveTo>
                <a:cubicBezTo>
                  <a:pt x="-141" y="7511"/>
                  <a:pt x="10715" y="-677"/>
                  <a:pt x="22824" y="0"/>
                </a:cubicBezTo>
                <a:cubicBezTo>
                  <a:pt x="59045" y="-7936"/>
                  <a:pt x="91866" y="8692"/>
                  <a:pt x="114115" y="0"/>
                </a:cubicBezTo>
                <a:cubicBezTo>
                  <a:pt x="128795" y="635"/>
                  <a:pt x="138625" y="9880"/>
                  <a:pt x="136939" y="22824"/>
                </a:cubicBezTo>
                <a:cubicBezTo>
                  <a:pt x="150808" y="75440"/>
                  <a:pt x="129377" y="127257"/>
                  <a:pt x="136939" y="216719"/>
                </a:cubicBezTo>
                <a:cubicBezTo>
                  <a:pt x="138677" y="228522"/>
                  <a:pt x="127353" y="243207"/>
                  <a:pt x="114115" y="239543"/>
                </a:cubicBezTo>
                <a:cubicBezTo>
                  <a:pt x="71097" y="239855"/>
                  <a:pt x="53049" y="237211"/>
                  <a:pt x="22824" y="239543"/>
                </a:cubicBezTo>
                <a:cubicBezTo>
                  <a:pt x="6547" y="239712"/>
                  <a:pt x="-3266" y="228119"/>
                  <a:pt x="0" y="216719"/>
                </a:cubicBezTo>
                <a:cubicBezTo>
                  <a:pt x="-4100" y="138014"/>
                  <a:pt x="21848" y="100829"/>
                  <a:pt x="0" y="22824"/>
                </a:cubicBezTo>
                <a:close/>
              </a:path>
            </a:pathLst>
          </a:custGeom>
          <a:solidFill>
            <a:schemeClr val="tx1">
              <a:lumMod val="65000"/>
              <a:lumOff val="35000"/>
            </a:schemeClr>
          </a:solidFill>
          <a:ln w="19050">
            <a:solidFill>
              <a:schemeClr val="bg1">
                <a:lumMod val="75000"/>
              </a:schemeClr>
            </a:solidFill>
            <a:extLst>
              <a:ext uri="{C807C97D-BFC1-408E-A445-0C87EB9F89A2}">
                <ask:lineSketchStyleProps xmlns:ask="http://schemas.microsoft.com/office/drawing/2018/sketchyshapes" sd="994417406">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A896BFC6-4527-42EC-97F8-732061838780}"/>
              </a:ext>
            </a:extLst>
          </p:cNvPr>
          <p:cNvSpPr/>
          <p:nvPr/>
        </p:nvSpPr>
        <p:spPr>
          <a:xfrm>
            <a:off x="4140030" y="4209818"/>
            <a:ext cx="132738" cy="239543"/>
          </a:xfrm>
          <a:custGeom>
            <a:avLst/>
            <a:gdLst>
              <a:gd name="connsiteX0" fmla="*/ 0 w 132738"/>
              <a:gd name="connsiteY0" fmla="*/ 22123 h 239543"/>
              <a:gd name="connsiteX1" fmla="*/ 22123 w 132738"/>
              <a:gd name="connsiteY1" fmla="*/ 0 h 239543"/>
              <a:gd name="connsiteX2" fmla="*/ 110615 w 132738"/>
              <a:gd name="connsiteY2" fmla="*/ 0 h 239543"/>
              <a:gd name="connsiteX3" fmla="*/ 132738 w 132738"/>
              <a:gd name="connsiteY3" fmla="*/ 22123 h 239543"/>
              <a:gd name="connsiteX4" fmla="*/ 132738 w 132738"/>
              <a:gd name="connsiteY4" fmla="*/ 217420 h 239543"/>
              <a:gd name="connsiteX5" fmla="*/ 110615 w 132738"/>
              <a:gd name="connsiteY5" fmla="*/ 239543 h 239543"/>
              <a:gd name="connsiteX6" fmla="*/ 22123 w 132738"/>
              <a:gd name="connsiteY6" fmla="*/ 239543 h 239543"/>
              <a:gd name="connsiteX7" fmla="*/ 0 w 132738"/>
              <a:gd name="connsiteY7" fmla="*/ 217420 h 239543"/>
              <a:gd name="connsiteX8" fmla="*/ 0 w 132738"/>
              <a:gd name="connsiteY8" fmla="*/ 22123 h 23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38" h="239543" fill="none" extrusionOk="0">
                <a:moveTo>
                  <a:pt x="0" y="22123"/>
                </a:moveTo>
                <a:cubicBezTo>
                  <a:pt x="-2636" y="10745"/>
                  <a:pt x="8904" y="-1353"/>
                  <a:pt x="22123" y="0"/>
                </a:cubicBezTo>
                <a:cubicBezTo>
                  <a:pt x="40822" y="-9544"/>
                  <a:pt x="71639" y="2504"/>
                  <a:pt x="110615" y="0"/>
                </a:cubicBezTo>
                <a:cubicBezTo>
                  <a:pt x="122315" y="966"/>
                  <a:pt x="132602" y="10736"/>
                  <a:pt x="132738" y="22123"/>
                </a:cubicBezTo>
                <a:cubicBezTo>
                  <a:pt x="141125" y="97075"/>
                  <a:pt x="115484" y="126404"/>
                  <a:pt x="132738" y="217420"/>
                </a:cubicBezTo>
                <a:cubicBezTo>
                  <a:pt x="131369" y="232136"/>
                  <a:pt x="121628" y="241347"/>
                  <a:pt x="110615" y="239543"/>
                </a:cubicBezTo>
                <a:cubicBezTo>
                  <a:pt x="85588" y="245981"/>
                  <a:pt x="46661" y="238583"/>
                  <a:pt x="22123" y="239543"/>
                </a:cubicBezTo>
                <a:cubicBezTo>
                  <a:pt x="11664" y="241488"/>
                  <a:pt x="-1159" y="226338"/>
                  <a:pt x="0" y="217420"/>
                </a:cubicBezTo>
                <a:cubicBezTo>
                  <a:pt x="-7803" y="136241"/>
                  <a:pt x="18559" y="85091"/>
                  <a:pt x="0" y="22123"/>
                </a:cubicBezTo>
                <a:close/>
              </a:path>
              <a:path w="132738" h="239543" stroke="0" extrusionOk="0">
                <a:moveTo>
                  <a:pt x="0" y="22123"/>
                </a:moveTo>
                <a:cubicBezTo>
                  <a:pt x="1558" y="10849"/>
                  <a:pt x="10862" y="1666"/>
                  <a:pt x="22123" y="0"/>
                </a:cubicBezTo>
                <a:cubicBezTo>
                  <a:pt x="42912" y="-975"/>
                  <a:pt x="67488" y="2200"/>
                  <a:pt x="110615" y="0"/>
                </a:cubicBezTo>
                <a:cubicBezTo>
                  <a:pt x="122533" y="-149"/>
                  <a:pt x="130436" y="10888"/>
                  <a:pt x="132738" y="22123"/>
                </a:cubicBezTo>
                <a:cubicBezTo>
                  <a:pt x="153332" y="67786"/>
                  <a:pt x="123581" y="175778"/>
                  <a:pt x="132738" y="217420"/>
                </a:cubicBezTo>
                <a:cubicBezTo>
                  <a:pt x="131645" y="230174"/>
                  <a:pt x="124334" y="239064"/>
                  <a:pt x="110615" y="239543"/>
                </a:cubicBezTo>
                <a:cubicBezTo>
                  <a:pt x="85384" y="242545"/>
                  <a:pt x="43095" y="235388"/>
                  <a:pt x="22123" y="239543"/>
                </a:cubicBezTo>
                <a:cubicBezTo>
                  <a:pt x="10389" y="239585"/>
                  <a:pt x="1719" y="228508"/>
                  <a:pt x="0" y="217420"/>
                </a:cubicBezTo>
                <a:cubicBezTo>
                  <a:pt x="-7771" y="137177"/>
                  <a:pt x="7501" y="85644"/>
                  <a:pt x="0" y="22123"/>
                </a:cubicBezTo>
                <a:close/>
              </a:path>
            </a:pathLst>
          </a:custGeom>
          <a:solidFill>
            <a:schemeClr val="tx1">
              <a:lumMod val="65000"/>
              <a:lumOff val="35000"/>
            </a:schemeClr>
          </a:solidFill>
          <a:ln w="19050">
            <a:solidFill>
              <a:schemeClr val="bg1">
                <a:lumMod val="75000"/>
              </a:schemeClr>
            </a:solidFill>
            <a:extLst>
              <a:ext uri="{C807C97D-BFC1-408E-A445-0C87EB9F89A2}">
                <ask:lineSketchStyleProps xmlns:ask="http://schemas.microsoft.com/office/drawing/2018/sketchyshapes" sd="1774161891">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Rounded Corners 29">
            <a:extLst>
              <a:ext uri="{FF2B5EF4-FFF2-40B4-BE49-F238E27FC236}">
                <a16:creationId xmlns:a16="http://schemas.microsoft.com/office/drawing/2014/main" id="{C40161B1-D787-4C4F-ACFD-75B1D4AA136A}"/>
              </a:ext>
            </a:extLst>
          </p:cNvPr>
          <p:cNvSpPr/>
          <p:nvPr/>
        </p:nvSpPr>
        <p:spPr>
          <a:xfrm>
            <a:off x="4146854" y="3766517"/>
            <a:ext cx="149179" cy="411893"/>
          </a:xfrm>
          <a:custGeom>
            <a:avLst/>
            <a:gdLst>
              <a:gd name="connsiteX0" fmla="*/ 0 w 149179"/>
              <a:gd name="connsiteY0" fmla="*/ 24864 h 411893"/>
              <a:gd name="connsiteX1" fmla="*/ 24864 w 149179"/>
              <a:gd name="connsiteY1" fmla="*/ 0 h 411893"/>
              <a:gd name="connsiteX2" fmla="*/ 124315 w 149179"/>
              <a:gd name="connsiteY2" fmla="*/ 0 h 411893"/>
              <a:gd name="connsiteX3" fmla="*/ 149179 w 149179"/>
              <a:gd name="connsiteY3" fmla="*/ 24864 h 411893"/>
              <a:gd name="connsiteX4" fmla="*/ 149179 w 149179"/>
              <a:gd name="connsiteY4" fmla="*/ 387029 h 411893"/>
              <a:gd name="connsiteX5" fmla="*/ 124315 w 149179"/>
              <a:gd name="connsiteY5" fmla="*/ 411893 h 411893"/>
              <a:gd name="connsiteX6" fmla="*/ 24864 w 149179"/>
              <a:gd name="connsiteY6" fmla="*/ 411893 h 411893"/>
              <a:gd name="connsiteX7" fmla="*/ 0 w 149179"/>
              <a:gd name="connsiteY7" fmla="*/ 387029 h 411893"/>
              <a:gd name="connsiteX8" fmla="*/ 0 w 149179"/>
              <a:gd name="connsiteY8" fmla="*/ 24864 h 41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179" h="411893" fill="none" extrusionOk="0">
                <a:moveTo>
                  <a:pt x="0" y="24864"/>
                </a:moveTo>
                <a:cubicBezTo>
                  <a:pt x="547" y="11531"/>
                  <a:pt x="12528" y="987"/>
                  <a:pt x="24864" y="0"/>
                </a:cubicBezTo>
                <a:cubicBezTo>
                  <a:pt x="53984" y="-7508"/>
                  <a:pt x="77465" y="5784"/>
                  <a:pt x="124315" y="0"/>
                </a:cubicBezTo>
                <a:cubicBezTo>
                  <a:pt x="136903" y="775"/>
                  <a:pt x="148388" y="9679"/>
                  <a:pt x="149179" y="24864"/>
                </a:cubicBezTo>
                <a:cubicBezTo>
                  <a:pt x="185191" y="177388"/>
                  <a:pt x="110628" y="280198"/>
                  <a:pt x="149179" y="387029"/>
                </a:cubicBezTo>
                <a:cubicBezTo>
                  <a:pt x="147200" y="399094"/>
                  <a:pt x="135439" y="410914"/>
                  <a:pt x="124315" y="411893"/>
                </a:cubicBezTo>
                <a:cubicBezTo>
                  <a:pt x="81186" y="417867"/>
                  <a:pt x="61180" y="411469"/>
                  <a:pt x="24864" y="411893"/>
                </a:cubicBezTo>
                <a:cubicBezTo>
                  <a:pt x="9718" y="413311"/>
                  <a:pt x="1949" y="399992"/>
                  <a:pt x="0" y="387029"/>
                </a:cubicBezTo>
                <a:cubicBezTo>
                  <a:pt x="-39388" y="305966"/>
                  <a:pt x="7140" y="190185"/>
                  <a:pt x="0" y="24864"/>
                </a:cubicBezTo>
                <a:close/>
              </a:path>
              <a:path w="149179" h="411893" stroke="0" extrusionOk="0">
                <a:moveTo>
                  <a:pt x="0" y="24864"/>
                </a:moveTo>
                <a:cubicBezTo>
                  <a:pt x="-769" y="10080"/>
                  <a:pt x="8746" y="-1522"/>
                  <a:pt x="24864" y="0"/>
                </a:cubicBezTo>
                <a:cubicBezTo>
                  <a:pt x="61090" y="-34"/>
                  <a:pt x="78764" y="9559"/>
                  <a:pt x="124315" y="0"/>
                </a:cubicBezTo>
                <a:cubicBezTo>
                  <a:pt x="135678" y="3371"/>
                  <a:pt x="147738" y="10154"/>
                  <a:pt x="149179" y="24864"/>
                </a:cubicBezTo>
                <a:cubicBezTo>
                  <a:pt x="181220" y="132764"/>
                  <a:pt x="128561" y="225950"/>
                  <a:pt x="149179" y="387029"/>
                </a:cubicBezTo>
                <a:cubicBezTo>
                  <a:pt x="150019" y="396742"/>
                  <a:pt x="137491" y="413983"/>
                  <a:pt x="124315" y="411893"/>
                </a:cubicBezTo>
                <a:cubicBezTo>
                  <a:pt x="100481" y="412358"/>
                  <a:pt x="45010" y="400184"/>
                  <a:pt x="24864" y="411893"/>
                </a:cubicBezTo>
                <a:cubicBezTo>
                  <a:pt x="13068" y="410683"/>
                  <a:pt x="82" y="402846"/>
                  <a:pt x="0" y="387029"/>
                </a:cubicBezTo>
                <a:cubicBezTo>
                  <a:pt x="-39158" y="305355"/>
                  <a:pt x="566" y="183275"/>
                  <a:pt x="0" y="24864"/>
                </a:cubicBezTo>
                <a:close/>
              </a:path>
            </a:pathLst>
          </a:custGeom>
          <a:solidFill>
            <a:schemeClr val="tx1">
              <a:lumMod val="65000"/>
              <a:lumOff val="35000"/>
            </a:schemeClr>
          </a:solidFill>
          <a:ln w="19050">
            <a:solidFill>
              <a:schemeClr val="bg1">
                <a:lumMod val="75000"/>
              </a:schemeClr>
            </a:solidFill>
            <a:extLst>
              <a:ext uri="{C807C97D-BFC1-408E-A445-0C87EB9F89A2}">
                <ask:lineSketchStyleProps xmlns:ask="http://schemas.microsoft.com/office/drawing/2018/sketchyshapes" sd="252692197">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Rounded Corners 30">
            <a:extLst>
              <a:ext uri="{FF2B5EF4-FFF2-40B4-BE49-F238E27FC236}">
                <a16:creationId xmlns:a16="http://schemas.microsoft.com/office/drawing/2014/main" id="{E130BDAA-BF39-4180-B604-EFB8CC6C3DFE}"/>
              </a:ext>
            </a:extLst>
          </p:cNvPr>
          <p:cNvSpPr/>
          <p:nvPr/>
        </p:nvSpPr>
        <p:spPr>
          <a:xfrm>
            <a:off x="3955488" y="3767999"/>
            <a:ext cx="149179" cy="419590"/>
          </a:xfrm>
          <a:custGeom>
            <a:avLst/>
            <a:gdLst>
              <a:gd name="connsiteX0" fmla="*/ 0 w 149179"/>
              <a:gd name="connsiteY0" fmla="*/ 24864 h 419590"/>
              <a:gd name="connsiteX1" fmla="*/ 24864 w 149179"/>
              <a:gd name="connsiteY1" fmla="*/ 0 h 419590"/>
              <a:gd name="connsiteX2" fmla="*/ 124315 w 149179"/>
              <a:gd name="connsiteY2" fmla="*/ 0 h 419590"/>
              <a:gd name="connsiteX3" fmla="*/ 149179 w 149179"/>
              <a:gd name="connsiteY3" fmla="*/ 24864 h 419590"/>
              <a:gd name="connsiteX4" fmla="*/ 149179 w 149179"/>
              <a:gd name="connsiteY4" fmla="*/ 394726 h 419590"/>
              <a:gd name="connsiteX5" fmla="*/ 124315 w 149179"/>
              <a:gd name="connsiteY5" fmla="*/ 419590 h 419590"/>
              <a:gd name="connsiteX6" fmla="*/ 24864 w 149179"/>
              <a:gd name="connsiteY6" fmla="*/ 419590 h 419590"/>
              <a:gd name="connsiteX7" fmla="*/ 0 w 149179"/>
              <a:gd name="connsiteY7" fmla="*/ 394726 h 419590"/>
              <a:gd name="connsiteX8" fmla="*/ 0 w 149179"/>
              <a:gd name="connsiteY8" fmla="*/ 24864 h 41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179" h="419590" fill="none" extrusionOk="0">
                <a:moveTo>
                  <a:pt x="0" y="24864"/>
                </a:moveTo>
                <a:cubicBezTo>
                  <a:pt x="1590" y="13499"/>
                  <a:pt x="11470" y="3497"/>
                  <a:pt x="24864" y="0"/>
                </a:cubicBezTo>
                <a:cubicBezTo>
                  <a:pt x="56934" y="-9198"/>
                  <a:pt x="76662" y="9914"/>
                  <a:pt x="124315" y="0"/>
                </a:cubicBezTo>
                <a:cubicBezTo>
                  <a:pt x="138674" y="-778"/>
                  <a:pt x="147410" y="10448"/>
                  <a:pt x="149179" y="24864"/>
                </a:cubicBezTo>
                <a:cubicBezTo>
                  <a:pt x="165172" y="134969"/>
                  <a:pt x="140687" y="268911"/>
                  <a:pt x="149179" y="394726"/>
                </a:cubicBezTo>
                <a:cubicBezTo>
                  <a:pt x="147736" y="405516"/>
                  <a:pt x="138343" y="415585"/>
                  <a:pt x="124315" y="419590"/>
                </a:cubicBezTo>
                <a:cubicBezTo>
                  <a:pt x="99072" y="428565"/>
                  <a:pt x="68914" y="415713"/>
                  <a:pt x="24864" y="419590"/>
                </a:cubicBezTo>
                <a:cubicBezTo>
                  <a:pt x="9961" y="419638"/>
                  <a:pt x="1143" y="406397"/>
                  <a:pt x="0" y="394726"/>
                </a:cubicBezTo>
                <a:cubicBezTo>
                  <a:pt x="-26454" y="238891"/>
                  <a:pt x="36937" y="198154"/>
                  <a:pt x="0" y="24864"/>
                </a:cubicBezTo>
                <a:close/>
              </a:path>
              <a:path w="149179" h="419590" stroke="0" extrusionOk="0">
                <a:moveTo>
                  <a:pt x="0" y="24864"/>
                </a:moveTo>
                <a:cubicBezTo>
                  <a:pt x="-1208" y="10387"/>
                  <a:pt x="9838" y="485"/>
                  <a:pt x="24864" y="0"/>
                </a:cubicBezTo>
                <a:cubicBezTo>
                  <a:pt x="65380" y="-10650"/>
                  <a:pt x="84019" y="9160"/>
                  <a:pt x="124315" y="0"/>
                </a:cubicBezTo>
                <a:cubicBezTo>
                  <a:pt x="136193" y="-1410"/>
                  <a:pt x="147740" y="14086"/>
                  <a:pt x="149179" y="24864"/>
                </a:cubicBezTo>
                <a:cubicBezTo>
                  <a:pt x="167764" y="187250"/>
                  <a:pt x="110364" y="267702"/>
                  <a:pt x="149179" y="394726"/>
                </a:cubicBezTo>
                <a:cubicBezTo>
                  <a:pt x="149829" y="407121"/>
                  <a:pt x="136439" y="419344"/>
                  <a:pt x="124315" y="419590"/>
                </a:cubicBezTo>
                <a:cubicBezTo>
                  <a:pt x="75446" y="421389"/>
                  <a:pt x="61897" y="416699"/>
                  <a:pt x="24864" y="419590"/>
                </a:cubicBezTo>
                <a:cubicBezTo>
                  <a:pt x="10883" y="420002"/>
                  <a:pt x="-1495" y="406724"/>
                  <a:pt x="0" y="394726"/>
                </a:cubicBezTo>
                <a:cubicBezTo>
                  <a:pt x="-13103" y="214628"/>
                  <a:pt x="29510" y="183365"/>
                  <a:pt x="0" y="24864"/>
                </a:cubicBezTo>
                <a:close/>
              </a:path>
            </a:pathLst>
          </a:custGeom>
          <a:solidFill>
            <a:schemeClr val="tx1">
              <a:lumMod val="65000"/>
              <a:lumOff val="35000"/>
            </a:schemeClr>
          </a:solidFill>
          <a:ln w="19050">
            <a:solidFill>
              <a:schemeClr val="bg1">
                <a:lumMod val="75000"/>
              </a:schemeClr>
            </a:solidFill>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9A91CE-03EC-43AD-A916-340DD4AB8009}"/>
              </a:ext>
            </a:extLst>
          </p:cNvPr>
          <p:cNvSpPr/>
          <p:nvPr/>
        </p:nvSpPr>
        <p:spPr>
          <a:xfrm>
            <a:off x="3596964" y="3936682"/>
            <a:ext cx="96346" cy="828675"/>
          </a:xfrm>
          <a:custGeom>
            <a:avLst/>
            <a:gdLst>
              <a:gd name="connsiteX0" fmla="*/ 0 w 96346"/>
              <a:gd name="connsiteY0" fmla="*/ 0 h 828675"/>
              <a:gd name="connsiteX1" fmla="*/ 96346 w 96346"/>
              <a:gd name="connsiteY1" fmla="*/ 0 h 828675"/>
              <a:gd name="connsiteX2" fmla="*/ 96346 w 96346"/>
              <a:gd name="connsiteY2" fmla="*/ 422624 h 828675"/>
              <a:gd name="connsiteX3" fmla="*/ 96346 w 96346"/>
              <a:gd name="connsiteY3" fmla="*/ 828675 h 828675"/>
              <a:gd name="connsiteX4" fmla="*/ 0 w 96346"/>
              <a:gd name="connsiteY4" fmla="*/ 828675 h 828675"/>
              <a:gd name="connsiteX5" fmla="*/ 0 w 96346"/>
              <a:gd name="connsiteY5" fmla="*/ 397764 h 828675"/>
              <a:gd name="connsiteX6" fmla="*/ 0 w 96346"/>
              <a:gd name="connsiteY6" fmla="*/ 0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346" h="828675" fill="none" extrusionOk="0">
                <a:moveTo>
                  <a:pt x="0" y="0"/>
                </a:moveTo>
                <a:cubicBezTo>
                  <a:pt x="29982" y="-3850"/>
                  <a:pt x="69178" y="245"/>
                  <a:pt x="96346" y="0"/>
                </a:cubicBezTo>
                <a:cubicBezTo>
                  <a:pt x="100040" y="180747"/>
                  <a:pt x="101090" y="309517"/>
                  <a:pt x="96346" y="422624"/>
                </a:cubicBezTo>
                <a:cubicBezTo>
                  <a:pt x="91602" y="535731"/>
                  <a:pt x="95010" y="681046"/>
                  <a:pt x="96346" y="828675"/>
                </a:cubicBezTo>
                <a:cubicBezTo>
                  <a:pt x="58039" y="825843"/>
                  <a:pt x="41813" y="828039"/>
                  <a:pt x="0" y="828675"/>
                </a:cubicBezTo>
                <a:cubicBezTo>
                  <a:pt x="-14256" y="688279"/>
                  <a:pt x="18689" y="503056"/>
                  <a:pt x="0" y="397764"/>
                </a:cubicBezTo>
                <a:cubicBezTo>
                  <a:pt x="-18689" y="292472"/>
                  <a:pt x="-10561" y="154416"/>
                  <a:pt x="0" y="0"/>
                </a:cubicBezTo>
                <a:close/>
              </a:path>
              <a:path w="96346" h="828675" stroke="0" extrusionOk="0">
                <a:moveTo>
                  <a:pt x="0" y="0"/>
                </a:moveTo>
                <a:cubicBezTo>
                  <a:pt x="28234" y="-960"/>
                  <a:pt x="70480" y="-3631"/>
                  <a:pt x="96346" y="0"/>
                </a:cubicBezTo>
                <a:cubicBezTo>
                  <a:pt x="106561" y="109611"/>
                  <a:pt x="86290" y="314270"/>
                  <a:pt x="96346" y="414338"/>
                </a:cubicBezTo>
                <a:cubicBezTo>
                  <a:pt x="106402" y="514406"/>
                  <a:pt x="87221" y="703745"/>
                  <a:pt x="96346" y="828675"/>
                </a:cubicBezTo>
                <a:cubicBezTo>
                  <a:pt x="69609" y="825606"/>
                  <a:pt x="44544" y="824069"/>
                  <a:pt x="0" y="828675"/>
                </a:cubicBezTo>
                <a:cubicBezTo>
                  <a:pt x="8262" y="686810"/>
                  <a:pt x="-14041" y="557760"/>
                  <a:pt x="0" y="406051"/>
                </a:cubicBezTo>
                <a:cubicBezTo>
                  <a:pt x="14041" y="254342"/>
                  <a:pt x="-3758" y="105887"/>
                  <a:pt x="0" y="0"/>
                </a:cubicBezTo>
                <a:close/>
              </a:path>
            </a:pathLst>
          </a:custGeom>
          <a:solidFill>
            <a:schemeClr val="accent4">
              <a:lumMod val="40000"/>
              <a:lumOff val="60000"/>
            </a:schemeClr>
          </a:solidFill>
          <a:ln w="28575">
            <a:solidFill>
              <a:schemeClr val="accent4">
                <a:lumMod val="50000"/>
              </a:schemeClr>
            </a:solidFill>
            <a:extLst>
              <a:ext uri="{C807C97D-BFC1-408E-A445-0C87EB9F89A2}">
                <ask:lineSketchStyleProps xmlns:ask="http://schemas.microsoft.com/office/drawing/2018/sketchyshapes" sd="199161616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F74F7BE9-7E50-4A85-A88A-71B949F91D04}"/>
              </a:ext>
            </a:extLst>
          </p:cNvPr>
          <p:cNvSpPr/>
          <p:nvPr/>
        </p:nvSpPr>
        <p:spPr>
          <a:xfrm rot="1945278">
            <a:off x="3360096" y="3766544"/>
            <a:ext cx="355497" cy="271276"/>
          </a:xfrm>
          <a:custGeom>
            <a:avLst/>
            <a:gdLst>
              <a:gd name="connsiteX0" fmla="*/ 0 w 355497"/>
              <a:gd name="connsiteY0" fmla="*/ 135638 h 271276"/>
              <a:gd name="connsiteX1" fmla="*/ 177749 w 355497"/>
              <a:gd name="connsiteY1" fmla="*/ 0 h 271276"/>
              <a:gd name="connsiteX2" fmla="*/ 355498 w 355497"/>
              <a:gd name="connsiteY2" fmla="*/ 135638 h 271276"/>
              <a:gd name="connsiteX3" fmla="*/ 177749 w 355497"/>
              <a:gd name="connsiteY3" fmla="*/ 271276 h 271276"/>
              <a:gd name="connsiteX4" fmla="*/ 0 w 355497"/>
              <a:gd name="connsiteY4" fmla="*/ 135638 h 271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497" h="271276" fill="none" extrusionOk="0">
                <a:moveTo>
                  <a:pt x="0" y="135638"/>
                </a:moveTo>
                <a:cubicBezTo>
                  <a:pt x="-15307" y="54456"/>
                  <a:pt x="69868" y="17552"/>
                  <a:pt x="177749" y="0"/>
                </a:cubicBezTo>
                <a:cubicBezTo>
                  <a:pt x="287644" y="13466"/>
                  <a:pt x="366384" y="71856"/>
                  <a:pt x="355498" y="135638"/>
                </a:cubicBezTo>
                <a:cubicBezTo>
                  <a:pt x="339197" y="205554"/>
                  <a:pt x="279829" y="275794"/>
                  <a:pt x="177749" y="271276"/>
                </a:cubicBezTo>
                <a:cubicBezTo>
                  <a:pt x="72378" y="281015"/>
                  <a:pt x="-6344" y="204730"/>
                  <a:pt x="0" y="135638"/>
                </a:cubicBezTo>
                <a:close/>
              </a:path>
              <a:path w="355497" h="271276" stroke="0" extrusionOk="0">
                <a:moveTo>
                  <a:pt x="0" y="135638"/>
                </a:moveTo>
                <a:cubicBezTo>
                  <a:pt x="7230" y="50086"/>
                  <a:pt x="89584" y="15679"/>
                  <a:pt x="177749" y="0"/>
                </a:cubicBezTo>
                <a:cubicBezTo>
                  <a:pt x="271010" y="-13658"/>
                  <a:pt x="370253" y="69553"/>
                  <a:pt x="355498" y="135638"/>
                </a:cubicBezTo>
                <a:cubicBezTo>
                  <a:pt x="354547" y="200171"/>
                  <a:pt x="255845" y="280317"/>
                  <a:pt x="177749" y="271276"/>
                </a:cubicBezTo>
                <a:cubicBezTo>
                  <a:pt x="78277" y="265022"/>
                  <a:pt x="10181" y="225231"/>
                  <a:pt x="0" y="135638"/>
                </a:cubicBezTo>
                <a:close/>
              </a:path>
            </a:pathLst>
          </a:custGeom>
          <a:solidFill>
            <a:schemeClr val="accent4">
              <a:lumMod val="40000"/>
              <a:lumOff val="60000"/>
            </a:schemeClr>
          </a:solidFill>
          <a:ln w="28575">
            <a:solidFill>
              <a:schemeClr val="accent4">
                <a:lumMod val="50000"/>
              </a:schemeClr>
            </a:solidFill>
            <a:extLst>
              <a:ext uri="{C807C97D-BFC1-408E-A445-0C87EB9F89A2}">
                <ask:lineSketchStyleProps xmlns:ask="http://schemas.microsoft.com/office/drawing/2018/sketchyshapes" sd="1617256088">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A037B4D-C391-4B11-B5B0-00805F011056}"/>
              </a:ext>
            </a:extLst>
          </p:cNvPr>
          <p:cNvSpPr>
            <a:spLocks noGrp="1"/>
          </p:cNvSpPr>
          <p:nvPr>
            <p:ph type="title"/>
          </p:nvPr>
        </p:nvSpPr>
        <p:spPr/>
        <p:txBody>
          <a:bodyPr anchor="t">
            <a:normAutofit/>
          </a:bodyPr>
          <a:lstStyle/>
          <a:p>
            <a:r>
              <a:rPr lang="en-US" sz="3200" b="1" dirty="0"/>
              <a:t>PD1-PDL1 Interaction a Target for Cancer Therapy</a:t>
            </a:r>
            <a:endParaRPr lang="en-US" sz="3200" dirty="0"/>
          </a:p>
        </p:txBody>
      </p:sp>
      <p:sp>
        <p:nvSpPr>
          <p:cNvPr id="6" name="Teardrop 5">
            <a:extLst>
              <a:ext uri="{FF2B5EF4-FFF2-40B4-BE49-F238E27FC236}">
                <a16:creationId xmlns:a16="http://schemas.microsoft.com/office/drawing/2014/main" id="{B490DC1F-E1D9-4AE8-B673-AE3C62C67DD4}"/>
              </a:ext>
            </a:extLst>
          </p:cNvPr>
          <p:cNvSpPr/>
          <p:nvPr/>
        </p:nvSpPr>
        <p:spPr>
          <a:xfrm rot="1162271">
            <a:off x="3272429" y="4574958"/>
            <a:ext cx="2079656" cy="1628744"/>
          </a:xfrm>
          <a:custGeom>
            <a:avLst/>
            <a:gdLst>
              <a:gd name="connsiteX0" fmla="*/ 0 w 2079656"/>
              <a:gd name="connsiteY0" fmla="*/ 814372 h 1628744"/>
              <a:gd name="connsiteX1" fmla="*/ 1039828 w 2079656"/>
              <a:gd name="connsiteY1" fmla="*/ 0 h 1628744"/>
              <a:gd name="connsiteX2" fmla="*/ 1804122 w 2079656"/>
              <a:gd name="connsiteY2" fmla="*/ 215792 h 1628744"/>
              <a:gd name="connsiteX3" fmla="*/ 2079656 w 2079656"/>
              <a:gd name="connsiteY3" fmla="*/ 814372 h 1628744"/>
              <a:gd name="connsiteX4" fmla="*/ 1039828 w 2079656"/>
              <a:gd name="connsiteY4" fmla="*/ 1628744 h 1628744"/>
              <a:gd name="connsiteX5" fmla="*/ 0 w 2079656"/>
              <a:gd name="connsiteY5" fmla="*/ 814372 h 1628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9656" h="1628744" fill="none" extrusionOk="0">
                <a:moveTo>
                  <a:pt x="0" y="814372"/>
                </a:moveTo>
                <a:cubicBezTo>
                  <a:pt x="-120284" y="346187"/>
                  <a:pt x="449497" y="15111"/>
                  <a:pt x="1039828" y="0"/>
                </a:cubicBezTo>
                <a:cubicBezTo>
                  <a:pt x="1289849" y="-45236"/>
                  <a:pt x="1541676" y="82605"/>
                  <a:pt x="1804122" y="215792"/>
                </a:cubicBezTo>
                <a:cubicBezTo>
                  <a:pt x="2017574" y="431981"/>
                  <a:pt x="2089791" y="617282"/>
                  <a:pt x="2079656" y="814372"/>
                </a:cubicBezTo>
                <a:cubicBezTo>
                  <a:pt x="2003470" y="1251814"/>
                  <a:pt x="1644286" y="1653423"/>
                  <a:pt x="1039828" y="1628744"/>
                </a:cubicBezTo>
                <a:cubicBezTo>
                  <a:pt x="498319" y="1677529"/>
                  <a:pt x="12322" y="1391753"/>
                  <a:pt x="0" y="814372"/>
                </a:cubicBezTo>
                <a:close/>
              </a:path>
              <a:path w="2079656" h="1628744" stroke="0" extrusionOk="0">
                <a:moveTo>
                  <a:pt x="0" y="814372"/>
                </a:moveTo>
                <a:cubicBezTo>
                  <a:pt x="-17733" y="353669"/>
                  <a:pt x="314172" y="56814"/>
                  <a:pt x="1039828" y="0"/>
                </a:cubicBezTo>
                <a:cubicBezTo>
                  <a:pt x="1348833" y="11419"/>
                  <a:pt x="1503829" y="73379"/>
                  <a:pt x="1804122" y="215792"/>
                </a:cubicBezTo>
                <a:cubicBezTo>
                  <a:pt x="1953973" y="448364"/>
                  <a:pt x="2071009" y="662641"/>
                  <a:pt x="2079656" y="814372"/>
                </a:cubicBezTo>
                <a:cubicBezTo>
                  <a:pt x="2012884" y="1227604"/>
                  <a:pt x="1627836" y="1635303"/>
                  <a:pt x="1039828" y="1628744"/>
                </a:cubicBezTo>
                <a:cubicBezTo>
                  <a:pt x="565858" y="1640644"/>
                  <a:pt x="19083" y="1224865"/>
                  <a:pt x="0" y="814372"/>
                </a:cubicBezTo>
                <a:close/>
              </a:path>
            </a:pathLst>
          </a:custGeom>
          <a:solidFill>
            <a:schemeClr val="accent5">
              <a:lumMod val="40000"/>
              <a:lumOff val="60000"/>
            </a:schemeClr>
          </a:solidFill>
          <a:ln w="25400">
            <a:extLst>
              <a:ext uri="{C807C97D-BFC1-408E-A445-0C87EB9F89A2}">
                <ask:lineSketchStyleProps xmlns:ask="http://schemas.microsoft.com/office/drawing/2018/sketchyshapes" sd="1219033472">
                  <a:prstGeom prst="teardrop">
                    <a:avLst>
                      <a:gd name="adj" fmla="val 73502"/>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FD864A2-50DB-471B-96EB-F9EFB307433C}"/>
              </a:ext>
            </a:extLst>
          </p:cNvPr>
          <p:cNvSpPr/>
          <p:nvPr/>
        </p:nvSpPr>
        <p:spPr>
          <a:xfrm rot="1092158">
            <a:off x="3901980" y="5054707"/>
            <a:ext cx="807574" cy="635468"/>
          </a:xfrm>
          <a:custGeom>
            <a:avLst/>
            <a:gdLst>
              <a:gd name="connsiteX0" fmla="*/ 0 w 807574"/>
              <a:gd name="connsiteY0" fmla="*/ 317734 h 635468"/>
              <a:gd name="connsiteX1" fmla="*/ 403787 w 807574"/>
              <a:gd name="connsiteY1" fmla="*/ 0 h 635468"/>
              <a:gd name="connsiteX2" fmla="*/ 807574 w 807574"/>
              <a:gd name="connsiteY2" fmla="*/ 317734 h 635468"/>
              <a:gd name="connsiteX3" fmla="*/ 403787 w 807574"/>
              <a:gd name="connsiteY3" fmla="*/ 635468 h 635468"/>
              <a:gd name="connsiteX4" fmla="*/ 0 w 807574"/>
              <a:gd name="connsiteY4" fmla="*/ 317734 h 635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574" h="635468" fill="none" extrusionOk="0">
                <a:moveTo>
                  <a:pt x="0" y="317734"/>
                </a:moveTo>
                <a:cubicBezTo>
                  <a:pt x="-57017" y="155654"/>
                  <a:pt x="171915" y="7763"/>
                  <a:pt x="403787" y="0"/>
                </a:cubicBezTo>
                <a:cubicBezTo>
                  <a:pt x="619088" y="-1652"/>
                  <a:pt x="793510" y="112715"/>
                  <a:pt x="807574" y="317734"/>
                </a:cubicBezTo>
                <a:cubicBezTo>
                  <a:pt x="818246" y="494515"/>
                  <a:pt x="602850" y="670116"/>
                  <a:pt x="403787" y="635468"/>
                </a:cubicBezTo>
                <a:cubicBezTo>
                  <a:pt x="184165" y="644685"/>
                  <a:pt x="19442" y="484308"/>
                  <a:pt x="0" y="317734"/>
                </a:cubicBezTo>
                <a:close/>
              </a:path>
              <a:path w="807574" h="635468" stroke="0" extrusionOk="0">
                <a:moveTo>
                  <a:pt x="0" y="317734"/>
                </a:moveTo>
                <a:cubicBezTo>
                  <a:pt x="-17383" y="142898"/>
                  <a:pt x="230587" y="11529"/>
                  <a:pt x="403787" y="0"/>
                </a:cubicBezTo>
                <a:cubicBezTo>
                  <a:pt x="632852" y="6783"/>
                  <a:pt x="769516" y="121607"/>
                  <a:pt x="807574" y="317734"/>
                </a:cubicBezTo>
                <a:cubicBezTo>
                  <a:pt x="834988" y="500289"/>
                  <a:pt x="639719" y="627671"/>
                  <a:pt x="403787" y="635468"/>
                </a:cubicBezTo>
                <a:cubicBezTo>
                  <a:pt x="200315" y="629680"/>
                  <a:pt x="-14906" y="490741"/>
                  <a:pt x="0" y="317734"/>
                </a:cubicBezTo>
                <a:close/>
              </a:path>
            </a:pathLst>
          </a:custGeom>
          <a:solidFill>
            <a:schemeClr val="accent1">
              <a:lumMod val="75000"/>
              <a:alpha val="57000"/>
            </a:schemeClr>
          </a:solidFill>
          <a:ln>
            <a:solidFill>
              <a:schemeClr val="tx2">
                <a:lumMod val="20000"/>
                <a:lumOff val="8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ardrop 13">
            <a:extLst>
              <a:ext uri="{FF2B5EF4-FFF2-40B4-BE49-F238E27FC236}">
                <a16:creationId xmlns:a16="http://schemas.microsoft.com/office/drawing/2014/main" id="{5280638E-DEFB-4F5E-9FBE-90216D892C7B}"/>
              </a:ext>
            </a:extLst>
          </p:cNvPr>
          <p:cNvSpPr/>
          <p:nvPr/>
        </p:nvSpPr>
        <p:spPr>
          <a:xfrm rot="21214904">
            <a:off x="3107080" y="873721"/>
            <a:ext cx="2230908" cy="2013926"/>
          </a:xfrm>
          <a:custGeom>
            <a:avLst/>
            <a:gdLst>
              <a:gd name="connsiteX0" fmla="*/ 0 w 2230908"/>
              <a:gd name="connsiteY0" fmla="*/ 1006963 h 2013926"/>
              <a:gd name="connsiteX1" fmla="*/ 1115454 w 2230908"/>
              <a:gd name="connsiteY1" fmla="*/ 0 h 2013926"/>
              <a:gd name="connsiteX2" fmla="*/ 1839384 w 2230908"/>
              <a:gd name="connsiteY2" fmla="*/ 353444 h 2013926"/>
              <a:gd name="connsiteX3" fmla="*/ 2230908 w 2230908"/>
              <a:gd name="connsiteY3" fmla="*/ 1006963 h 2013926"/>
              <a:gd name="connsiteX4" fmla="*/ 1115454 w 2230908"/>
              <a:gd name="connsiteY4" fmla="*/ 2013926 h 2013926"/>
              <a:gd name="connsiteX5" fmla="*/ 0 w 2230908"/>
              <a:gd name="connsiteY5" fmla="*/ 1006963 h 2013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0908" h="2013926" fill="none" extrusionOk="0">
                <a:moveTo>
                  <a:pt x="0" y="1006963"/>
                </a:moveTo>
                <a:cubicBezTo>
                  <a:pt x="-180896" y="423131"/>
                  <a:pt x="399093" y="94443"/>
                  <a:pt x="1115454" y="0"/>
                </a:cubicBezTo>
                <a:cubicBezTo>
                  <a:pt x="1348667" y="-77212"/>
                  <a:pt x="1560975" y="169372"/>
                  <a:pt x="1839384" y="353444"/>
                </a:cubicBezTo>
                <a:cubicBezTo>
                  <a:pt x="2121211" y="582935"/>
                  <a:pt x="2236126" y="790379"/>
                  <a:pt x="2230908" y="1006963"/>
                </a:cubicBezTo>
                <a:cubicBezTo>
                  <a:pt x="2051690" y="1534106"/>
                  <a:pt x="1754638" y="2032847"/>
                  <a:pt x="1115454" y="2013926"/>
                </a:cubicBezTo>
                <a:cubicBezTo>
                  <a:pt x="556878" y="2099478"/>
                  <a:pt x="10664" y="1673543"/>
                  <a:pt x="0" y="1006963"/>
                </a:cubicBezTo>
                <a:close/>
              </a:path>
              <a:path w="2230908" h="2013926" stroke="0" extrusionOk="0">
                <a:moveTo>
                  <a:pt x="0" y="1006963"/>
                </a:moveTo>
                <a:cubicBezTo>
                  <a:pt x="-97247" y="390849"/>
                  <a:pt x="460982" y="14421"/>
                  <a:pt x="1115454" y="0"/>
                </a:cubicBezTo>
                <a:cubicBezTo>
                  <a:pt x="1382694" y="5459"/>
                  <a:pt x="1551470" y="119297"/>
                  <a:pt x="1839384" y="353444"/>
                </a:cubicBezTo>
                <a:cubicBezTo>
                  <a:pt x="2069571" y="601390"/>
                  <a:pt x="2226127" y="815552"/>
                  <a:pt x="2230908" y="1006963"/>
                </a:cubicBezTo>
                <a:cubicBezTo>
                  <a:pt x="2083356" y="1482364"/>
                  <a:pt x="1790653" y="2042189"/>
                  <a:pt x="1115454" y="2013926"/>
                </a:cubicBezTo>
                <a:cubicBezTo>
                  <a:pt x="574257" y="2022806"/>
                  <a:pt x="9651" y="1543232"/>
                  <a:pt x="0" y="1006963"/>
                </a:cubicBezTo>
                <a:close/>
              </a:path>
            </a:pathLst>
          </a:custGeom>
          <a:solidFill>
            <a:schemeClr val="accent2">
              <a:lumMod val="40000"/>
              <a:lumOff val="60000"/>
            </a:schemeClr>
          </a:solidFill>
          <a:ln w="12700">
            <a:solidFill>
              <a:schemeClr val="accent2">
                <a:lumMod val="75000"/>
              </a:schemeClr>
            </a:solidFill>
            <a:extLst>
              <a:ext uri="{C807C97D-BFC1-408E-A445-0C87EB9F89A2}">
                <ask:lineSketchStyleProps xmlns:ask="http://schemas.microsoft.com/office/drawing/2018/sketchyshapes" sd="1219033472">
                  <a:prstGeom prst="teardrop">
                    <a:avLst>
                      <a:gd name="adj" fmla="val 64900"/>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2269DE5-D0B3-44CC-941F-BAEB8B82CCB7}"/>
              </a:ext>
            </a:extLst>
          </p:cNvPr>
          <p:cNvSpPr/>
          <p:nvPr/>
        </p:nvSpPr>
        <p:spPr>
          <a:xfrm>
            <a:off x="3551073" y="1270240"/>
            <a:ext cx="1137986" cy="1246061"/>
          </a:xfrm>
          <a:custGeom>
            <a:avLst/>
            <a:gdLst>
              <a:gd name="connsiteX0" fmla="*/ 0 w 1137986"/>
              <a:gd name="connsiteY0" fmla="*/ 623031 h 1246061"/>
              <a:gd name="connsiteX1" fmla="*/ 568993 w 1137986"/>
              <a:gd name="connsiteY1" fmla="*/ 0 h 1246061"/>
              <a:gd name="connsiteX2" fmla="*/ 1137986 w 1137986"/>
              <a:gd name="connsiteY2" fmla="*/ 623031 h 1246061"/>
              <a:gd name="connsiteX3" fmla="*/ 568993 w 1137986"/>
              <a:gd name="connsiteY3" fmla="*/ 1246062 h 1246061"/>
              <a:gd name="connsiteX4" fmla="*/ 0 w 1137986"/>
              <a:gd name="connsiteY4" fmla="*/ 623031 h 1246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986" h="1246061" fill="none" extrusionOk="0">
                <a:moveTo>
                  <a:pt x="0" y="623031"/>
                </a:moveTo>
                <a:cubicBezTo>
                  <a:pt x="-31563" y="286358"/>
                  <a:pt x="187459" y="58906"/>
                  <a:pt x="568993" y="0"/>
                </a:cubicBezTo>
                <a:cubicBezTo>
                  <a:pt x="847613" y="-7637"/>
                  <a:pt x="1095866" y="190474"/>
                  <a:pt x="1137986" y="623031"/>
                </a:cubicBezTo>
                <a:cubicBezTo>
                  <a:pt x="1152580" y="968901"/>
                  <a:pt x="875113" y="1257822"/>
                  <a:pt x="568993" y="1246062"/>
                </a:cubicBezTo>
                <a:cubicBezTo>
                  <a:pt x="266690" y="1278596"/>
                  <a:pt x="75488" y="932543"/>
                  <a:pt x="0" y="623031"/>
                </a:cubicBezTo>
                <a:close/>
              </a:path>
              <a:path w="1137986" h="1246061" stroke="0" extrusionOk="0">
                <a:moveTo>
                  <a:pt x="0" y="623031"/>
                </a:moveTo>
                <a:cubicBezTo>
                  <a:pt x="-45672" y="280632"/>
                  <a:pt x="307076" y="12113"/>
                  <a:pt x="568993" y="0"/>
                </a:cubicBezTo>
                <a:cubicBezTo>
                  <a:pt x="924299" y="45958"/>
                  <a:pt x="1075487" y="245033"/>
                  <a:pt x="1137986" y="623031"/>
                </a:cubicBezTo>
                <a:cubicBezTo>
                  <a:pt x="1150182" y="970269"/>
                  <a:pt x="926276" y="1220105"/>
                  <a:pt x="568993" y="1246062"/>
                </a:cubicBezTo>
                <a:cubicBezTo>
                  <a:pt x="333934" y="1222598"/>
                  <a:pt x="-27251" y="962601"/>
                  <a:pt x="0" y="623031"/>
                </a:cubicBezTo>
                <a:close/>
              </a:path>
            </a:pathLst>
          </a:custGeom>
          <a:solidFill>
            <a:schemeClr val="accent2">
              <a:lumMod val="60000"/>
              <a:lumOff val="40000"/>
            </a:schemeClr>
          </a:solidFill>
          <a:ln>
            <a:solidFill>
              <a:schemeClr val="accent2">
                <a:lumMod val="5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99F86100-1B67-404E-8C24-C13AC67530FE}"/>
              </a:ext>
            </a:extLst>
          </p:cNvPr>
          <p:cNvSpPr/>
          <p:nvPr/>
        </p:nvSpPr>
        <p:spPr>
          <a:xfrm flipV="1">
            <a:off x="3571775" y="1247380"/>
            <a:ext cx="45719" cy="45719"/>
          </a:xfrm>
          <a:custGeom>
            <a:avLst/>
            <a:gdLst>
              <a:gd name="connsiteX0" fmla="*/ 0 w 45719"/>
              <a:gd name="connsiteY0" fmla="*/ 22860 h 45719"/>
              <a:gd name="connsiteX1" fmla="*/ 22860 w 45719"/>
              <a:gd name="connsiteY1" fmla="*/ 0 h 45719"/>
              <a:gd name="connsiteX2" fmla="*/ 45720 w 45719"/>
              <a:gd name="connsiteY2" fmla="*/ 22860 h 45719"/>
              <a:gd name="connsiteX3" fmla="*/ 22860 w 45719"/>
              <a:gd name="connsiteY3" fmla="*/ 45720 h 45719"/>
              <a:gd name="connsiteX4" fmla="*/ 0 w 45719"/>
              <a:gd name="connsiteY4" fmla="*/ 2286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9" h="45719" fill="none" extrusionOk="0">
                <a:moveTo>
                  <a:pt x="0" y="22860"/>
                </a:moveTo>
                <a:cubicBezTo>
                  <a:pt x="-274" y="10299"/>
                  <a:pt x="8345" y="1654"/>
                  <a:pt x="22860" y="0"/>
                </a:cubicBezTo>
                <a:cubicBezTo>
                  <a:pt x="32932" y="-547"/>
                  <a:pt x="44528" y="7731"/>
                  <a:pt x="45720" y="22860"/>
                </a:cubicBezTo>
                <a:cubicBezTo>
                  <a:pt x="48934" y="35877"/>
                  <a:pt x="34861" y="46624"/>
                  <a:pt x="22860" y="45720"/>
                </a:cubicBezTo>
                <a:cubicBezTo>
                  <a:pt x="10602" y="46719"/>
                  <a:pt x="2538" y="34322"/>
                  <a:pt x="0" y="22860"/>
                </a:cubicBezTo>
                <a:close/>
              </a:path>
              <a:path w="45719" h="45719" stroke="0" extrusionOk="0">
                <a:moveTo>
                  <a:pt x="0" y="22860"/>
                </a:moveTo>
                <a:cubicBezTo>
                  <a:pt x="-2648" y="10333"/>
                  <a:pt x="11859" y="376"/>
                  <a:pt x="22860" y="0"/>
                </a:cubicBezTo>
                <a:cubicBezTo>
                  <a:pt x="37641" y="2413"/>
                  <a:pt x="44698" y="9681"/>
                  <a:pt x="45720" y="22860"/>
                </a:cubicBezTo>
                <a:cubicBezTo>
                  <a:pt x="46074" y="35576"/>
                  <a:pt x="37555" y="44471"/>
                  <a:pt x="22860" y="45720"/>
                </a:cubicBezTo>
                <a:cubicBezTo>
                  <a:pt x="13444" y="44769"/>
                  <a:pt x="-1640" y="35213"/>
                  <a:pt x="0" y="22860"/>
                </a:cubicBezTo>
                <a:close/>
              </a:path>
            </a:pathLst>
          </a:custGeom>
          <a:solidFill>
            <a:schemeClr val="accent2">
              <a:lumMod val="60000"/>
              <a:lumOff val="40000"/>
            </a:schemeClr>
          </a:solidFill>
          <a:ln>
            <a:solidFill>
              <a:schemeClr val="accent2">
                <a:lumMod val="5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91E025B5-7903-41EA-BFC1-56D2A79F54A4}"/>
              </a:ext>
            </a:extLst>
          </p:cNvPr>
          <p:cNvSpPr/>
          <p:nvPr/>
        </p:nvSpPr>
        <p:spPr>
          <a:xfrm flipV="1">
            <a:off x="3662497" y="1121406"/>
            <a:ext cx="45719" cy="45719"/>
          </a:xfrm>
          <a:custGeom>
            <a:avLst/>
            <a:gdLst>
              <a:gd name="connsiteX0" fmla="*/ 0 w 45719"/>
              <a:gd name="connsiteY0" fmla="*/ 22860 h 45719"/>
              <a:gd name="connsiteX1" fmla="*/ 22860 w 45719"/>
              <a:gd name="connsiteY1" fmla="*/ 0 h 45719"/>
              <a:gd name="connsiteX2" fmla="*/ 45720 w 45719"/>
              <a:gd name="connsiteY2" fmla="*/ 22860 h 45719"/>
              <a:gd name="connsiteX3" fmla="*/ 22860 w 45719"/>
              <a:gd name="connsiteY3" fmla="*/ 45720 h 45719"/>
              <a:gd name="connsiteX4" fmla="*/ 0 w 45719"/>
              <a:gd name="connsiteY4" fmla="*/ 2286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9" h="45719" fill="none" extrusionOk="0">
                <a:moveTo>
                  <a:pt x="0" y="22860"/>
                </a:moveTo>
                <a:cubicBezTo>
                  <a:pt x="-274" y="10299"/>
                  <a:pt x="8345" y="1654"/>
                  <a:pt x="22860" y="0"/>
                </a:cubicBezTo>
                <a:cubicBezTo>
                  <a:pt x="32932" y="-547"/>
                  <a:pt x="44528" y="7731"/>
                  <a:pt x="45720" y="22860"/>
                </a:cubicBezTo>
                <a:cubicBezTo>
                  <a:pt x="48934" y="35877"/>
                  <a:pt x="34861" y="46624"/>
                  <a:pt x="22860" y="45720"/>
                </a:cubicBezTo>
                <a:cubicBezTo>
                  <a:pt x="10602" y="46719"/>
                  <a:pt x="2538" y="34322"/>
                  <a:pt x="0" y="22860"/>
                </a:cubicBezTo>
                <a:close/>
              </a:path>
              <a:path w="45719" h="45719" stroke="0" extrusionOk="0">
                <a:moveTo>
                  <a:pt x="0" y="22860"/>
                </a:moveTo>
                <a:cubicBezTo>
                  <a:pt x="-2648" y="10333"/>
                  <a:pt x="11859" y="376"/>
                  <a:pt x="22860" y="0"/>
                </a:cubicBezTo>
                <a:cubicBezTo>
                  <a:pt x="37641" y="2413"/>
                  <a:pt x="44698" y="9681"/>
                  <a:pt x="45720" y="22860"/>
                </a:cubicBezTo>
                <a:cubicBezTo>
                  <a:pt x="46074" y="35576"/>
                  <a:pt x="37555" y="44471"/>
                  <a:pt x="22860" y="45720"/>
                </a:cubicBezTo>
                <a:cubicBezTo>
                  <a:pt x="13444" y="44769"/>
                  <a:pt x="-1640" y="35213"/>
                  <a:pt x="0" y="22860"/>
                </a:cubicBezTo>
                <a:close/>
              </a:path>
            </a:pathLst>
          </a:custGeom>
          <a:solidFill>
            <a:schemeClr val="accent2">
              <a:lumMod val="60000"/>
              <a:lumOff val="40000"/>
            </a:schemeClr>
          </a:solidFill>
          <a:ln>
            <a:solidFill>
              <a:schemeClr val="accent2">
                <a:lumMod val="5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D29DADF7-1975-43DF-BCB8-2CFE6EE1EA93}"/>
              </a:ext>
            </a:extLst>
          </p:cNvPr>
          <p:cNvSpPr/>
          <p:nvPr/>
        </p:nvSpPr>
        <p:spPr>
          <a:xfrm flipV="1">
            <a:off x="3367928" y="1423144"/>
            <a:ext cx="45719" cy="45719"/>
          </a:xfrm>
          <a:custGeom>
            <a:avLst/>
            <a:gdLst>
              <a:gd name="connsiteX0" fmla="*/ 0 w 45719"/>
              <a:gd name="connsiteY0" fmla="*/ 22860 h 45719"/>
              <a:gd name="connsiteX1" fmla="*/ 22860 w 45719"/>
              <a:gd name="connsiteY1" fmla="*/ 0 h 45719"/>
              <a:gd name="connsiteX2" fmla="*/ 45720 w 45719"/>
              <a:gd name="connsiteY2" fmla="*/ 22860 h 45719"/>
              <a:gd name="connsiteX3" fmla="*/ 22860 w 45719"/>
              <a:gd name="connsiteY3" fmla="*/ 45720 h 45719"/>
              <a:gd name="connsiteX4" fmla="*/ 0 w 45719"/>
              <a:gd name="connsiteY4" fmla="*/ 2286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9" h="45719" fill="none" extrusionOk="0">
                <a:moveTo>
                  <a:pt x="0" y="22860"/>
                </a:moveTo>
                <a:cubicBezTo>
                  <a:pt x="-274" y="10299"/>
                  <a:pt x="8345" y="1654"/>
                  <a:pt x="22860" y="0"/>
                </a:cubicBezTo>
                <a:cubicBezTo>
                  <a:pt x="32932" y="-547"/>
                  <a:pt x="44528" y="7731"/>
                  <a:pt x="45720" y="22860"/>
                </a:cubicBezTo>
                <a:cubicBezTo>
                  <a:pt x="48934" y="35877"/>
                  <a:pt x="34861" y="46624"/>
                  <a:pt x="22860" y="45720"/>
                </a:cubicBezTo>
                <a:cubicBezTo>
                  <a:pt x="10602" y="46719"/>
                  <a:pt x="2538" y="34322"/>
                  <a:pt x="0" y="22860"/>
                </a:cubicBezTo>
                <a:close/>
              </a:path>
              <a:path w="45719" h="45719" stroke="0" extrusionOk="0">
                <a:moveTo>
                  <a:pt x="0" y="22860"/>
                </a:moveTo>
                <a:cubicBezTo>
                  <a:pt x="-2648" y="10333"/>
                  <a:pt x="11859" y="376"/>
                  <a:pt x="22860" y="0"/>
                </a:cubicBezTo>
                <a:cubicBezTo>
                  <a:pt x="37641" y="2413"/>
                  <a:pt x="44698" y="9681"/>
                  <a:pt x="45720" y="22860"/>
                </a:cubicBezTo>
                <a:cubicBezTo>
                  <a:pt x="46074" y="35576"/>
                  <a:pt x="37555" y="44471"/>
                  <a:pt x="22860" y="45720"/>
                </a:cubicBezTo>
                <a:cubicBezTo>
                  <a:pt x="13444" y="44769"/>
                  <a:pt x="-1640" y="35213"/>
                  <a:pt x="0" y="22860"/>
                </a:cubicBezTo>
                <a:close/>
              </a:path>
            </a:pathLst>
          </a:custGeom>
          <a:solidFill>
            <a:schemeClr val="accent2">
              <a:lumMod val="60000"/>
              <a:lumOff val="40000"/>
            </a:schemeClr>
          </a:solidFill>
          <a:ln>
            <a:solidFill>
              <a:schemeClr val="accent2">
                <a:lumMod val="5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816C350A-7B3A-4181-AF7D-42358A795ED2}"/>
              </a:ext>
            </a:extLst>
          </p:cNvPr>
          <p:cNvSpPr/>
          <p:nvPr/>
        </p:nvSpPr>
        <p:spPr>
          <a:xfrm flipV="1">
            <a:off x="4867032" y="2108583"/>
            <a:ext cx="45719" cy="45719"/>
          </a:xfrm>
          <a:custGeom>
            <a:avLst/>
            <a:gdLst>
              <a:gd name="connsiteX0" fmla="*/ 0 w 45719"/>
              <a:gd name="connsiteY0" fmla="*/ 22860 h 45719"/>
              <a:gd name="connsiteX1" fmla="*/ 22860 w 45719"/>
              <a:gd name="connsiteY1" fmla="*/ 0 h 45719"/>
              <a:gd name="connsiteX2" fmla="*/ 45720 w 45719"/>
              <a:gd name="connsiteY2" fmla="*/ 22860 h 45719"/>
              <a:gd name="connsiteX3" fmla="*/ 22860 w 45719"/>
              <a:gd name="connsiteY3" fmla="*/ 45720 h 45719"/>
              <a:gd name="connsiteX4" fmla="*/ 0 w 45719"/>
              <a:gd name="connsiteY4" fmla="*/ 2286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9" h="45719" fill="none" extrusionOk="0">
                <a:moveTo>
                  <a:pt x="0" y="22860"/>
                </a:moveTo>
                <a:cubicBezTo>
                  <a:pt x="-274" y="10299"/>
                  <a:pt x="8345" y="1654"/>
                  <a:pt x="22860" y="0"/>
                </a:cubicBezTo>
                <a:cubicBezTo>
                  <a:pt x="32932" y="-547"/>
                  <a:pt x="44528" y="7731"/>
                  <a:pt x="45720" y="22860"/>
                </a:cubicBezTo>
                <a:cubicBezTo>
                  <a:pt x="48934" y="35877"/>
                  <a:pt x="34861" y="46624"/>
                  <a:pt x="22860" y="45720"/>
                </a:cubicBezTo>
                <a:cubicBezTo>
                  <a:pt x="10602" y="46719"/>
                  <a:pt x="2538" y="34322"/>
                  <a:pt x="0" y="22860"/>
                </a:cubicBezTo>
                <a:close/>
              </a:path>
              <a:path w="45719" h="45719" stroke="0" extrusionOk="0">
                <a:moveTo>
                  <a:pt x="0" y="22860"/>
                </a:moveTo>
                <a:cubicBezTo>
                  <a:pt x="-2648" y="10333"/>
                  <a:pt x="11859" y="376"/>
                  <a:pt x="22860" y="0"/>
                </a:cubicBezTo>
                <a:cubicBezTo>
                  <a:pt x="37641" y="2413"/>
                  <a:pt x="44698" y="9681"/>
                  <a:pt x="45720" y="22860"/>
                </a:cubicBezTo>
                <a:cubicBezTo>
                  <a:pt x="46074" y="35576"/>
                  <a:pt x="37555" y="44471"/>
                  <a:pt x="22860" y="45720"/>
                </a:cubicBezTo>
                <a:cubicBezTo>
                  <a:pt x="13444" y="44769"/>
                  <a:pt x="-1640" y="35213"/>
                  <a:pt x="0" y="22860"/>
                </a:cubicBezTo>
                <a:close/>
              </a:path>
            </a:pathLst>
          </a:custGeom>
          <a:solidFill>
            <a:schemeClr val="accent2">
              <a:lumMod val="60000"/>
              <a:lumOff val="40000"/>
            </a:schemeClr>
          </a:solidFill>
          <a:ln>
            <a:solidFill>
              <a:schemeClr val="accent2">
                <a:lumMod val="5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96D1C137-F640-40F1-AE95-A26155603B63}"/>
              </a:ext>
            </a:extLst>
          </p:cNvPr>
          <p:cNvSpPr/>
          <p:nvPr/>
        </p:nvSpPr>
        <p:spPr>
          <a:xfrm flipV="1">
            <a:off x="4957754" y="1982609"/>
            <a:ext cx="45719" cy="45719"/>
          </a:xfrm>
          <a:custGeom>
            <a:avLst/>
            <a:gdLst>
              <a:gd name="connsiteX0" fmla="*/ 0 w 45719"/>
              <a:gd name="connsiteY0" fmla="*/ 22860 h 45719"/>
              <a:gd name="connsiteX1" fmla="*/ 22860 w 45719"/>
              <a:gd name="connsiteY1" fmla="*/ 0 h 45719"/>
              <a:gd name="connsiteX2" fmla="*/ 45720 w 45719"/>
              <a:gd name="connsiteY2" fmla="*/ 22860 h 45719"/>
              <a:gd name="connsiteX3" fmla="*/ 22860 w 45719"/>
              <a:gd name="connsiteY3" fmla="*/ 45720 h 45719"/>
              <a:gd name="connsiteX4" fmla="*/ 0 w 45719"/>
              <a:gd name="connsiteY4" fmla="*/ 2286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9" h="45719" fill="none" extrusionOk="0">
                <a:moveTo>
                  <a:pt x="0" y="22860"/>
                </a:moveTo>
                <a:cubicBezTo>
                  <a:pt x="-274" y="10299"/>
                  <a:pt x="8345" y="1654"/>
                  <a:pt x="22860" y="0"/>
                </a:cubicBezTo>
                <a:cubicBezTo>
                  <a:pt x="32932" y="-547"/>
                  <a:pt x="44528" y="7731"/>
                  <a:pt x="45720" y="22860"/>
                </a:cubicBezTo>
                <a:cubicBezTo>
                  <a:pt x="48934" y="35877"/>
                  <a:pt x="34861" y="46624"/>
                  <a:pt x="22860" y="45720"/>
                </a:cubicBezTo>
                <a:cubicBezTo>
                  <a:pt x="10602" y="46719"/>
                  <a:pt x="2538" y="34322"/>
                  <a:pt x="0" y="22860"/>
                </a:cubicBezTo>
                <a:close/>
              </a:path>
              <a:path w="45719" h="45719" stroke="0" extrusionOk="0">
                <a:moveTo>
                  <a:pt x="0" y="22860"/>
                </a:moveTo>
                <a:cubicBezTo>
                  <a:pt x="-2648" y="10333"/>
                  <a:pt x="11859" y="376"/>
                  <a:pt x="22860" y="0"/>
                </a:cubicBezTo>
                <a:cubicBezTo>
                  <a:pt x="37641" y="2413"/>
                  <a:pt x="44698" y="9681"/>
                  <a:pt x="45720" y="22860"/>
                </a:cubicBezTo>
                <a:cubicBezTo>
                  <a:pt x="46074" y="35576"/>
                  <a:pt x="37555" y="44471"/>
                  <a:pt x="22860" y="45720"/>
                </a:cubicBezTo>
                <a:cubicBezTo>
                  <a:pt x="13444" y="44769"/>
                  <a:pt x="-1640" y="35213"/>
                  <a:pt x="0" y="22860"/>
                </a:cubicBezTo>
                <a:close/>
              </a:path>
            </a:pathLst>
          </a:custGeom>
          <a:solidFill>
            <a:schemeClr val="accent2">
              <a:lumMod val="60000"/>
              <a:lumOff val="40000"/>
            </a:schemeClr>
          </a:solidFill>
          <a:ln>
            <a:solidFill>
              <a:schemeClr val="accent2">
                <a:lumMod val="5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AE300882-EC75-435F-AFD3-A34DC7955150}"/>
              </a:ext>
            </a:extLst>
          </p:cNvPr>
          <p:cNvSpPr/>
          <p:nvPr/>
        </p:nvSpPr>
        <p:spPr>
          <a:xfrm flipV="1">
            <a:off x="4663185" y="2284347"/>
            <a:ext cx="45719" cy="45719"/>
          </a:xfrm>
          <a:custGeom>
            <a:avLst/>
            <a:gdLst>
              <a:gd name="connsiteX0" fmla="*/ 0 w 45719"/>
              <a:gd name="connsiteY0" fmla="*/ 22860 h 45719"/>
              <a:gd name="connsiteX1" fmla="*/ 22860 w 45719"/>
              <a:gd name="connsiteY1" fmla="*/ 0 h 45719"/>
              <a:gd name="connsiteX2" fmla="*/ 45720 w 45719"/>
              <a:gd name="connsiteY2" fmla="*/ 22860 h 45719"/>
              <a:gd name="connsiteX3" fmla="*/ 22860 w 45719"/>
              <a:gd name="connsiteY3" fmla="*/ 45720 h 45719"/>
              <a:gd name="connsiteX4" fmla="*/ 0 w 45719"/>
              <a:gd name="connsiteY4" fmla="*/ 2286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9" h="45719" fill="none" extrusionOk="0">
                <a:moveTo>
                  <a:pt x="0" y="22860"/>
                </a:moveTo>
                <a:cubicBezTo>
                  <a:pt x="-274" y="10299"/>
                  <a:pt x="8345" y="1654"/>
                  <a:pt x="22860" y="0"/>
                </a:cubicBezTo>
                <a:cubicBezTo>
                  <a:pt x="32932" y="-547"/>
                  <a:pt x="44528" y="7731"/>
                  <a:pt x="45720" y="22860"/>
                </a:cubicBezTo>
                <a:cubicBezTo>
                  <a:pt x="48934" y="35877"/>
                  <a:pt x="34861" y="46624"/>
                  <a:pt x="22860" y="45720"/>
                </a:cubicBezTo>
                <a:cubicBezTo>
                  <a:pt x="10602" y="46719"/>
                  <a:pt x="2538" y="34322"/>
                  <a:pt x="0" y="22860"/>
                </a:cubicBezTo>
                <a:close/>
              </a:path>
              <a:path w="45719" h="45719" stroke="0" extrusionOk="0">
                <a:moveTo>
                  <a:pt x="0" y="22860"/>
                </a:moveTo>
                <a:cubicBezTo>
                  <a:pt x="-2648" y="10333"/>
                  <a:pt x="11859" y="376"/>
                  <a:pt x="22860" y="0"/>
                </a:cubicBezTo>
                <a:cubicBezTo>
                  <a:pt x="37641" y="2413"/>
                  <a:pt x="44698" y="9681"/>
                  <a:pt x="45720" y="22860"/>
                </a:cubicBezTo>
                <a:cubicBezTo>
                  <a:pt x="46074" y="35576"/>
                  <a:pt x="37555" y="44471"/>
                  <a:pt x="22860" y="45720"/>
                </a:cubicBezTo>
                <a:cubicBezTo>
                  <a:pt x="13444" y="44769"/>
                  <a:pt x="-1640" y="35213"/>
                  <a:pt x="0" y="22860"/>
                </a:cubicBezTo>
                <a:close/>
              </a:path>
            </a:pathLst>
          </a:custGeom>
          <a:solidFill>
            <a:schemeClr val="accent2">
              <a:lumMod val="60000"/>
              <a:lumOff val="40000"/>
            </a:schemeClr>
          </a:solidFill>
          <a:ln>
            <a:solidFill>
              <a:schemeClr val="accent2">
                <a:lumMod val="5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EF999054-3910-4F9D-8307-DED3A63B933B}"/>
              </a:ext>
            </a:extLst>
          </p:cNvPr>
          <p:cNvSpPr/>
          <p:nvPr/>
        </p:nvSpPr>
        <p:spPr>
          <a:xfrm flipV="1">
            <a:off x="4515611" y="1340471"/>
            <a:ext cx="45719" cy="45719"/>
          </a:xfrm>
          <a:custGeom>
            <a:avLst/>
            <a:gdLst>
              <a:gd name="connsiteX0" fmla="*/ 0 w 45719"/>
              <a:gd name="connsiteY0" fmla="*/ 22860 h 45719"/>
              <a:gd name="connsiteX1" fmla="*/ 22860 w 45719"/>
              <a:gd name="connsiteY1" fmla="*/ 0 h 45719"/>
              <a:gd name="connsiteX2" fmla="*/ 45720 w 45719"/>
              <a:gd name="connsiteY2" fmla="*/ 22860 h 45719"/>
              <a:gd name="connsiteX3" fmla="*/ 22860 w 45719"/>
              <a:gd name="connsiteY3" fmla="*/ 45720 h 45719"/>
              <a:gd name="connsiteX4" fmla="*/ 0 w 45719"/>
              <a:gd name="connsiteY4" fmla="*/ 2286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9" h="45719" fill="none" extrusionOk="0">
                <a:moveTo>
                  <a:pt x="0" y="22860"/>
                </a:moveTo>
                <a:cubicBezTo>
                  <a:pt x="-274" y="10299"/>
                  <a:pt x="8345" y="1654"/>
                  <a:pt x="22860" y="0"/>
                </a:cubicBezTo>
                <a:cubicBezTo>
                  <a:pt x="32932" y="-547"/>
                  <a:pt x="44528" y="7731"/>
                  <a:pt x="45720" y="22860"/>
                </a:cubicBezTo>
                <a:cubicBezTo>
                  <a:pt x="48934" y="35877"/>
                  <a:pt x="34861" y="46624"/>
                  <a:pt x="22860" y="45720"/>
                </a:cubicBezTo>
                <a:cubicBezTo>
                  <a:pt x="10602" y="46719"/>
                  <a:pt x="2538" y="34322"/>
                  <a:pt x="0" y="22860"/>
                </a:cubicBezTo>
                <a:close/>
              </a:path>
              <a:path w="45719" h="45719" stroke="0" extrusionOk="0">
                <a:moveTo>
                  <a:pt x="0" y="22860"/>
                </a:moveTo>
                <a:cubicBezTo>
                  <a:pt x="-2648" y="10333"/>
                  <a:pt x="11859" y="376"/>
                  <a:pt x="22860" y="0"/>
                </a:cubicBezTo>
                <a:cubicBezTo>
                  <a:pt x="37641" y="2413"/>
                  <a:pt x="44698" y="9681"/>
                  <a:pt x="45720" y="22860"/>
                </a:cubicBezTo>
                <a:cubicBezTo>
                  <a:pt x="46074" y="35576"/>
                  <a:pt x="37555" y="44471"/>
                  <a:pt x="22860" y="45720"/>
                </a:cubicBezTo>
                <a:cubicBezTo>
                  <a:pt x="13444" y="44769"/>
                  <a:pt x="-1640" y="35213"/>
                  <a:pt x="0" y="22860"/>
                </a:cubicBezTo>
                <a:close/>
              </a:path>
            </a:pathLst>
          </a:custGeom>
          <a:solidFill>
            <a:schemeClr val="accent2">
              <a:lumMod val="60000"/>
              <a:lumOff val="40000"/>
            </a:schemeClr>
          </a:solidFill>
          <a:ln>
            <a:solidFill>
              <a:schemeClr val="accent2">
                <a:lumMod val="5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9B777EFC-2A20-4F48-9B0B-44AE70CA3D1A}"/>
              </a:ext>
            </a:extLst>
          </p:cNvPr>
          <p:cNvSpPr/>
          <p:nvPr/>
        </p:nvSpPr>
        <p:spPr>
          <a:xfrm flipV="1">
            <a:off x="4683938" y="1400284"/>
            <a:ext cx="45719" cy="45719"/>
          </a:xfrm>
          <a:custGeom>
            <a:avLst/>
            <a:gdLst>
              <a:gd name="connsiteX0" fmla="*/ 0 w 45719"/>
              <a:gd name="connsiteY0" fmla="*/ 22860 h 45719"/>
              <a:gd name="connsiteX1" fmla="*/ 22860 w 45719"/>
              <a:gd name="connsiteY1" fmla="*/ 0 h 45719"/>
              <a:gd name="connsiteX2" fmla="*/ 45720 w 45719"/>
              <a:gd name="connsiteY2" fmla="*/ 22860 h 45719"/>
              <a:gd name="connsiteX3" fmla="*/ 22860 w 45719"/>
              <a:gd name="connsiteY3" fmla="*/ 45720 h 45719"/>
              <a:gd name="connsiteX4" fmla="*/ 0 w 45719"/>
              <a:gd name="connsiteY4" fmla="*/ 2286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9" h="45719" fill="none" extrusionOk="0">
                <a:moveTo>
                  <a:pt x="0" y="22860"/>
                </a:moveTo>
                <a:cubicBezTo>
                  <a:pt x="-274" y="10299"/>
                  <a:pt x="8345" y="1654"/>
                  <a:pt x="22860" y="0"/>
                </a:cubicBezTo>
                <a:cubicBezTo>
                  <a:pt x="32932" y="-547"/>
                  <a:pt x="44528" y="7731"/>
                  <a:pt x="45720" y="22860"/>
                </a:cubicBezTo>
                <a:cubicBezTo>
                  <a:pt x="48934" y="35877"/>
                  <a:pt x="34861" y="46624"/>
                  <a:pt x="22860" y="45720"/>
                </a:cubicBezTo>
                <a:cubicBezTo>
                  <a:pt x="10602" y="46719"/>
                  <a:pt x="2538" y="34322"/>
                  <a:pt x="0" y="22860"/>
                </a:cubicBezTo>
                <a:close/>
              </a:path>
              <a:path w="45719" h="45719" stroke="0" extrusionOk="0">
                <a:moveTo>
                  <a:pt x="0" y="22860"/>
                </a:moveTo>
                <a:cubicBezTo>
                  <a:pt x="-2648" y="10333"/>
                  <a:pt x="11859" y="376"/>
                  <a:pt x="22860" y="0"/>
                </a:cubicBezTo>
                <a:cubicBezTo>
                  <a:pt x="37641" y="2413"/>
                  <a:pt x="44698" y="9681"/>
                  <a:pt x="45720" y="22860"/>
                </a:cubicBezTo>
                <a:cubicBezTo>
                  <a:pt x="46074" y="35576"/>
                  <a:pt x="37555" y="44471"/>
                  <a:pt x="22860" y="45720"/>
                </a:cubicBezTo>
                <a:cubicBezTo>
                  <a:pt x="13444" y="44769"/>
                  <a:pt x="-1640" y="35213"/>
                  <a:pt x="0" y="22860"/>
                </a:cubicBezTo>
                <a:close/>
              </a:path>
            </a:pathLst>
          </a:custGeom>
          <a:solidFill>
            <a:schemeClr val="accent2">
              <a:lumMod val="60000"/>
              <a:lumOff val="40000"/>
            </a:schemeClr>
          </a:solidFill>
          <a:ln>
            <a:solidFill>
              <a:schemeClr val="accent2">
                <a:lumMod val="5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9AB68EC5-791C-4800-8EA2-079E98BD015D}"/>
              </a:ext>
            </a:extLst>
          </p:cNvPr>
          <p:cNvSpPr/>
          <p:nvPr/>
        </p:nvSpPr>
        <p:spPr>
          <a:xfrm flipV="1">
            <a:off x="3913119" y="2664283"/>
            <a:ext cx="45719" cy="45719"/>
          </a:xfrm>
          <a:custGeom>
            <a:avLst/>
            <a:gdLst>
              <a:gd name="connsiteX0" fmla="*/ 0 w 45719"/>
              <a:gd name="connsiteY0" fmla="*/ 22860 h 45719"/>
              <a:gd name="connsiteX1" fmla="*/ 22860 w 45719"/>
              <a:gd name="connsiteY1" fmla="*/ 0 h 45719"/>
              <a:gd name="connsiteX2" fmla="*/ 45720 w 45719"/>
              <a:gd name="connsiteY2" fmla="*/ 22860 h 45719"/>
              <a:gd name="connsiteX3" fmla="*/ 22860 w 45719"/>
              <a:gd name="connsiteY3" fmla="*/ 45720 h 45719"/>
              <a:gd name="connsiteX4" fmla="*/ 0 w 45719"/>
              <a:gd name="connsiteY4" fmla="*/ 2286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9" h="45719" fill="none" extrusionOk="0">
                <a:moveTo>
                  <a:pt x="0" y="22860"/>
                </a:moveTo>
                <a:cubicBezTo>
                  <a:pt x="-274" y="10299"/>
                  <a:pt x="8345" y="1654"/>
                  <a:pt x="22860" y="0"/>
                </a:cubicBezTo>
                <a:cubicBezTo>
                  <a:pt x="32932" y="-547"/>
                  <a:pt x="44528" y="7731"/>
                  <a:pt x="45720" y="22860"/>
                </a:cubicBezTo>
                <a:cubicBezTo>
                  <a:pt x="48934" y="35877"/>
                  <a:pt x="34861" y="46624"/>
                  <a:pt x="22860" y="45720"/>
                </a:cubicBezTo>
                <a:cubicBezTo>
                  <a:pt x="10602" y="46719"/>
                  <a:pt x="2538" y="34322"/>
                  <a:pt x="0" y="22860"/>
                </a:cubicBezTo>
                <a:close/>
              </a:path>
              <a:path w="45719" h="45719" stroke="0" extrusionOk="0">
                <a:moveTo>
                  <a:pt x="0" y="22860"/>
                </a:moveTo>
                <a:cubicBezTo>
                  <a:pt x="-2648" y="10333"/>
                  <a:pt x="11859" y="376"/>
                  <a:pt x="22860" y="0"/>
                </a:cubicBezTo>
                <a:cubicBezTo>
                  <a:pt x="37641" y="2413"/>
                  <a:pt x="44698" y="9681"/>
                  <a:pt x="45720" y="22860"/>
                </a:cubicBezTo>
                <a:cubicBezTo>
                  <a:pt x="46074" y="35576"/>
                  <a:pt x="37555" y="44471"/>
                  <a:pt x="22860" y="45720"/>
                </a:cubicBezTo>
                <a:cubicBezTo>
                  <a:pt x="13444" y="44769"/>
                  <a:pt x="-1640" y="35213"/>
                  <a:pt x="0" y="22860"/>
                </a:cubicBezTo>
                <a:close/>
              </a:path>
            </a:pathLst>
          </a:custGeom>
          <a:solidFill>
            <a:schemeClr val="accent2">
              <a:lumMod val="60000"/>
              <a:lumOff val="40000"/>
            </a:schemeClr>
          </a:solidFill>
          <a:ln>
            <a:solidFill>
              <a:schemeClr val="accent2">
                <a:lumMod val="5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E77BCC66-2667-4C97-AB7D-E15219019C64}"/>
              </a:ext>
            </a:extLst>
          </p:cNvPr>
          <p:cNvSpPr/>
          <p:nvPr/>
        </p:nvSpPr>
        <p:spPr>
          <a:xfrm flipV="1">
            <a:off x="3349598" y="2119427"/>
            <a:ext cx="45719" cy="45719"/>
          </a:xfrm>
          <a:custGeom>
            <a:avLst/>
            <a:gdLst>
              <a:gd name="connsiteX0" fmla="*/ 0 w 45719"/>
              <a:gd name="connsiteY0" fmla="*/ 22860 h 45719"/>
              <a:gd name="connsiteX1" fmla="*/ 22860 w 45719"/>
              <a:gd name="connsiteY1" fmla="*/ 0 h 45719"/>
              <a:gd name="connsiteX2" fmla="*/ 45720 w 45719"/>
              <a:gd name="connsiteY2" fmla="*/ 22860 h 45719"/>
              <a:gd name="connsiteX3" fmla="*/ 22860 w 45719"/>
              <a:gd name="connsiteY3" fmla="*/ 45720 h 45719"/>
              <a:gd name="connsiteX4" fmla="*/ 0 w 45719"/>
              <a:gd name="connsiteY4" fmla="*/ 2286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9" h="45719" fill="none" extrusionOk="0">
                <a:moveTo>
                  <a:pt x="0" y="22860"/>
                </a:moveTo>
                <a:cubicBezTo>
                  <a:pt x="-274" y="10299"/>
                  <a:pt x="8345" y="1654"/>
                  <a:pt x="22860" y="0"/>
                </a:cubicBezTo>
                <a:cubicBezTo>
                  <a:pt x="32932" y="-547"/>
                  <a:pt x="44528" y="7731"/>
                  <a:pt x="45720" y="22860"/>
                </a:cubicBezTo>
                <a:cubicBezTo>
                  <a:pt x="48934" y="35877"/>
                  <a:pt x="34861" y="46624"/>
                  <a:pt x="22860" y="45720"/>
                </a:cubicBezTo>
                <a:cubicBezTo>
                  <a:pt x="10602" y="46719"/>
                  <a:pt x="2538" y="34322"/>
                  <a:pt x="0" y="22860"/>
                </a:cubicBezTo>
                <a:close/>
              </a:path>
              <a:path w="45719" h="45719" stroke="0" extrusionOk="0">
                <a:moveTo>
                  <a:pt x="0" y="22860"/>
                </a:moveTo>
                <a:cubicBezTo>
                  <a:pt x="-2648" y="10333"/>
                  <a:pt x="11859" y="376"/>
                  <a:pt x="22860" y="0"/>
                </a:cubicBezTo>
                <a:cubicBezTo>
                  <a:pt x="37641" y="2413"/>
                  <a:pt x="44698" y="9681"/>
                  <a:pt x="45720" y="22860"/>
                </a:cubicBezTo>
                <a:cubicBezTo>
                  <a:pt x="46074" y="35576"/>
                  <a:pt x="37555" y="44471"/>
                  <a:pt x="22860" y="45720"/>
                </a:cubicBezTo>
                <a:cubicBezTo>
                  <a:pt x="13444" y="44769"/>
                  <a:pt x="-1640" y="35213"/>
                  <a:pt x="0" y="22860"/>
                </a:cubicBezTo>
                <a:close/>
              </a:path>
            </a:pathLst>
          </a:custGeom>
          <a:solidFill>
            <a:schemeClr val="accent2">
              <a:lumMod val="60000"/>
              <a:lumOff val="40000"/>
            </a:schemeClr>
          </a:solidFill>
          <a:ln>
            <a:solidFill>
              <a:schemeClr val="accent2">
                <a:lumMod val="5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7B97856E-C7EF-4B74-993D-C3F328230E11}"/>
              </a:ext>
            </a:extLst>
          </p:cNvPr>
          <p:cNvSpPr/>
          <p:nvPr/>
        </p:nvSpPr>
        <p:spPr>
          <a:xfrm flipV="1">
            <a:off x="3531228" y="2351202"/>
            <a:ext cx="45719" cy="45719"/>
          </a:xfrm>
          <a:custGeom>
            <a:avLst/>
            <a:gdLst>
              <a:gd name="connsiteX0" fmla="*/ 0 w 45719"/>
              <a:gd name="connsiteY0" fmla="*/ 22860 h 45719"/>
              <a:gd name="connsiteX1" fmla="*/ 22860 w 45719"/>
              <a:gd name="connsiteY1" fmla="*/ 0 h 45719"/>
              <a:gd name="connsiteX2" fmla="*/ 45720 w 45719"/>
              <a:gd name="connsiteY2" fmla="*/ 22860 h 45719"/>
              <a:gd name="connsiteX3" fmla="*/ 22860 w 45719"/>
              <a:gd name="connsiteY3" fmla="*/ 45720 h 45719"/>
              <a:gd name="connsiteX4" fmla="*/ 0 w 45719"/>
              <a:gd name="connsiteY4" fmla="*/ 2286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9" h="45719" fill="none" extrusionOk="0">
                <a:moveTo>
                  <a:pt x="0" y="22860"/>
                </a:moveTo>
                <a:cubicBezTo>
                  <a:pt x="-274" y="10299"/>
                  <a:pt x="8345" y="1654"/>
                  <a:pt x="22860" y="0"/>
                </a:cubicBezTo>
                <a:cubicBezTo>
                  <a:pt x="32932" y="-547"/>
                  <a:pt x="44528" y="7731"/>
                  <a:pt x="45720" y="22860"/>
                </a:cubicBezTo>
                <a:cubicBezTo>
                  <a:pt x="48934" y="35877"/>
                  <a:pt x="34861" y="46624"/>
                  <a:pt x="22860" y="45720"/>
                </a:cubicBezTo>
                <a:cubicBezTo>
                  <a:pt x="10602" y="46719"/>
                  <a:pt x="2538" y="34322"/>
                  <a:pt x="0" y="22860"/>
                </a:cubicBezTo>
                <a:close/>
              </a:path>
              <a:path w="45719" h="45719" stroke="0" extrusionOk="0">
                <a:moveTo>
                  <a:pt x="0" y="22860"/>
                </a:moveTo>
                <a:cubicBezTo>
                  <a:pt x="-2648" y="10333"/>
                  <a:pt x="11859" y="376"/>
                  <a:pt x="22860" y="0"/>
                </a:cubicBezTo>
                <a:cubicBezTo>
                  <a:pt x="37641" y="2413"/>
                  <a:pt x="44698" y="9681"/>
                  <a:pt x="45720" y="22860"/>
                </a:cubicBezTo>
                <a:cubicBezTo>
                  <a:pt x="46074" y="35576"/>
                  <a:pt x="37555" y="44471"/>
                  <a:pt x="22860" y="45720"/>
                </a:cubicBezTo>
                <a:cubicBezTo>
                  <a:pt x="13444" y="44769"/>
                  <a:pt x="-1640" y="35213"/>
                  <a:pt x="0" y="22860"/>
                </a:cubicBezTo>
                <a:close/>
              </a:path>
            </a:pathLst>
          </a:custGeom>
          <a:solidFill>
            <a:schemeClr val="accent2">
              <a:lumMod val="60000"/>
              <a:lumOff val="40000"/>
            </a:schemeClr>
          </a:solidFill>
          <a:ln>
            <a:solidFill>
              <a:schemeClr val="accent2">
                <a:lumMod val="5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FCDE047-97D6-44C6-BA3F-61802DAAA9E0}"/>
              </a:ext>
            </a:extLst>
          </p:cNvPr>
          <p:cNvSpPr/>
          <p:nvPr/>
        </p:nvSpPr>
        <p:spPr>
          <a:xfrm flipV="1">
            <a:off x="4568043" y="2641423"/>
            <a:ext cx="45719" cy="45719"/>
          </a:xfrm>
          <a:custGeom>
            <a:avLst/>
            <a:gdLst>
              <a:gd name="connsiteX0" fmla="*/ 0 w 45719"/>
              <a:gd name="connsiteY0" fmla="*/ 22860 h 45719"/>
              <a:gd name="connsiteX1" fmla="*/ 22860 w 45719"/>
              <a:gd name="connsiteY1" fmla="*/ 0 h 45719"/>
              <a:gd name="connsiteX2" fmla="*/ 45720 w 45719"/>
              <a:gd name="connsiteY2" fmla="*/ 22860 h 45719"/>
              <a:gd name="connsiteX3" fmla="*/ 22860 w 45719"/>
              <a:gd name="connsiteY3" fmla="*/ 45720 h 45719"/>
              <a:gd name="connsiteX4" fmla="*/ 0 w 45719"/>
              <a:gd name="connsiteY4" fmla="*/ 2286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9" h="45719" fill="none" extrusionOk="0">
                <a:moveTo>
                  <a:pt x="0" y="22860"/>
                </a:moveTo>
                <a:cubicBezTo>
                  <a:pt x="-274" y="10299"/>
                  <a:pt x="8345" y="1654"/>
                  <a:pt x="22860" y="0"/>
                </a:cubicBezTo>
                <a:cubicBezTo>
                  <a:pt x="32932" y="-547"/>
                  <a:pt x="44528" y="7731"/>
                  <a:pt x="45720" y="22860"/>
                </a:cubicBezTo>
                <a:cubicBezTo>
                  <a:pt x="48934" y="35877"/>
                  <a:pt x="34861" y="46624"/>
                  <a:pt x="22860" y="45720"/>
                </a:cubicBezTo>
                <a:cubicBezTo>
                  <a:pt x="10602" y="46719"/>
                  <a:pt x="2538" y="34322"/>
                  <a:pt x="0" y="22860"/>
                </a:cubicBezTo>
                <a:close/>
              </a:path>
              <a:path w="45719" h="45719" stroke="0" extrusionOk="0">
                <a:moveTo>
                  <a:pt x="0" y="22860"/>
                </a:moveTo>
                <a:cubicBezTo>
                  <a:pt x="-2648" y="10333"/>
                  <a:pt x="11859" y="376"/>
                  <a:pt x="22860" y="0"/>
                </a:cubicBezTo>
                <a:cubicBezTo>
                  <a:pt x="37641" y="2413"/>
                  <a:pt x="44698" y="9681"/>
                  <a:pt x="45720" y="22860"/>
                </a:cubicBezTo>
                <a:cubicBezTo>
                  <a:pt x="46074" y="35576"/>
                  <a:pt x="37555" y="44471"/>
                  <a:pt x="22860" y="45720"/>
                </a:cubicBezTo>
                <a:cubicBezTo>
                  <a:pt x="13444" y="44769"/>
                  <a:pt x="-1640" y="35213"/>
                  <a:pt x="0" y="22860"/>
                </a:cubicBezTo>
                <a:close/>
              </a:path>
            </a:pathLst>
          </a:custGeom>
          <a:solidFill>
            <a:schemeClr val="accent2">
              <a:lumMod val="60000"/>
              <a:lumOff val="40000"/>
            </a:schemeClr>
          </a:solidFill>
          <a:ln>
            <a:solidFill>
              <a:schemeClr val="accent2">
                <a:lumMod val="5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26AC945E-B143-4970-BA25-C750100E0E81}"/>
              </a:ext>
            </a:extLst>
          </p:cNvPr>
          <p:cNvSpPr/>
          <p:nvPr/>
        </p:nvSpPr>
        <p:spPr>
          <a:xfrm>
            <a:off x="4385428" y="3863023"/>
            <a:ext cx="144190" cy="336652"/>
          </a:xfrm>
          <a:custGeom>
            <a:avLst/>
            <a:gdLst>
              <a:gd name="connsiteX0" fmla="*/ 0 w 144190"/>
              <a:gd name="connsiteY0" fmla="*/ 0 h 336652"/>
              <a:gd name="connsiteX1" fmla="*/ 144190 w 144190"/>
              <a:gd name="connsiteY1" fmla="*/ 0 h 336652"/>
              <a:gd name="connsiteX2" fmla="*/ 144190 w 144190"/>
              <a:gd name="connsiteY2" fmla="*/ 336652 h 336652"/>
              <a:gd name="connsiteX3" fmla="*/ 0 w 144190"/>
              <a:gd name="connsiteY3" fmla="*/ 336652 h 336652"/>
              <a:gd name="connsiteX4" fmla="*/ 0 w 144190"/>
              <a:gd name="connsiteY4" fmla="*/ 0 h 336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190" h="336652" fill="none" extrusionOk="0">
                <a:moveTo>
                  <a:pt x="0" y="0"/>
                </a:moveTo>
                <a:cubicBezTo>
                  <a:pt x="34515" y="-3525"/>
                  <a:pt x="80955" y="5874"/>
                  <a:pt x="144190" y="0"/>
                </a:cubicBezTo>
                <a:cubicBezTo>
                  <a:pt x="129663" y="117883"/>
                  <a:pt x="144397" y="231803"/>
                  <a:pt x="144190" y="336652"/>
                </a:cubicBezTo>
                <a:cubicBezTo>
                  <a:pt x="75167" y="337079"/>
                  <a:pt x="34447" y="332884"/>
                  <a:pt x="0" y="336652"/>
                </a:cubicBezTo>
                <a:cubicBezTo>
                  <a:pt x="8303" y="170820"/>
                  <a:pt x="-8467" y="124397"/>
                  <a:pt x="0" y="0"/>
                </a:cubicBezTo>
                <a:close/>
              </a:path>
              <a:path w="144190" h="336652" stroke="0" extrusionOk="0">
                <a:moveTo>
                  <a:pt x="0" y="0"/>
                </a:moveTo>
                <a:cubicBezTo>
                  <a:pt x="35354" y="-4368"/>
                  <a:pt x="82052" y="4295"/>
                  <a:pt x="144190" y="0"/>
                </a:cubicBezTo>
                <a:cubicBezTo>
                  <a:pt x="151305" y="166683"/>
                  <a:pt x="133809" y="206503"/>
                  <a:pt x="144190" y="336652"/>
                </a:cubicBezTo>
                <a:cubicBezTo>
                  <a:pt x="82580" y="340701"/>
                  <a:pt x="42709" y="330435"/>
                  <a:pt x="0" y="336652"/>
                </a:cubicBezTo>
                <a:cubicBezTo>
                  <a:pt x="-16357" y="197956"/>
                  <a:pt x="-7584" y="144532"/>
                  <a:pt x="0" y="0"/>
                </a:cubicBezTo>
                <a:close/>
              </a:path>
            </a:pathLst>
          </a:custGeom>
          <a:solidFill>
            <a:schemeClr val="accent1">
              <a:lumMod val="20000"/>
              <a:lumOff val="80000"/>
            </a:schemeClr>
          </a:solidFill>
          <a:ln w="19050">
            <a:solidFill>
              <a:schemeClr val="accent1">
                <a:lumMod val="75000"/>
              </a:schemeClr>
            </a:solidFill>
            <a:extLst>
              <a:ext uri="{C807C97D-BFC1-408E-A445-0C87EB9F89A2}">
                <ask:lineSketchStyleProps xmlns:ask="http://schemas.microsoft.com/office/drawing/2018/sketchyshapes" sd="40836108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6C00539E-E5E5-40AC-AF3A-C3E21ED6C5D7}"/>
              </a:ext>
            </a:extLst>
          </p:cNvPr>
          <p:cNvSpPr/>
          <p:nvPr/>
        </p:nvSpPr>
        <p:spPr>
          <a:xfrm>
            <a:off x="4575080" y="3863023"/>
            <a:ext cx="144190" cy="336652"/>
          </a:xfrm>
          <a:custGeom>
            <a:avLst/>
            <a:gdLst>
              <a:gd name="connsiteX0" fmla="*/ 0 w 144190"/>
              <a:gd name="connsiteY0" fmla="*/ 0 h 336652"/>
              <a:gd name="connsiteX1" fmla="*/ 144190 w 144190"/>
              <a:gd name="connsiteY1" fmla="*/ 0 h 336652"/>
              <a:gd name="connsiteX2" fmla="*/ 144190 w 144190"/>
              <a:gd name="connsiteY2" fmla="*/ 336652 h 336652"/>
              <a:gd name="connsiteX3" fmla="*/ 0 w 144190"/>
              <a:gd name="connsiteY3" fmla="*/ 336652 h 336652"/>
              <a:gd name="connsiteX4" fmla="*/ 0 w 144190"/>
              <a:gd name="connsiteY4" fmla="*/ 0 h 336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190" h="336652" fill="none" extrusionOk="0">
                <a:moveTo>
                  <a:pt x="0" y="0"/>
                </a:moveTo>
                <a:cubicBezTo>
                  <a:pt x="53575" y="5707"/>
                  <a:pt x="101666" y="-2170"/>
                  <a:pt x="144190" y="0"/>
                </a:cubicBezTo>
                <a:cubicBezTo>
                  <a:pt x="145930" y="128234"/>
                  <a:pt x="131795" y="265102"/>
                  <a:pt x="144190" y="336652"/>
                </a:cubicBezTo>
                <a:cubicBezTo>
                  <a:pt x="76275" y="340728"/>
                  <a:pt x="51135" y="343839"/>
                  <a:pt x="0" y="336652"/>
                </a:cubicBezTo>
                <a:cubicBezTo>
                  <a:pt x="-1555" y="180548"/>
                  <a:pt x="11072" y="91425"/>
                  <a:pt x="0" y="0"/>
                </a:cubicBezTo>
                <a:close/>
              </a:path>
              <a:path w="144190" h="336652" stroke="0" extrusionOk="0">
                <a:moveTo>
                  <a:pt x="0" y="0"/>
                </a:moveTo>
                <a:cubicBezTo>
                  <a:pt x="33714" y="-2600"/>
                  <a:pt x="111268" y="2925"/>
                  <a:pt x="144190" y="0"/>
                </a:cubicBezTo>
                <a:cubicBezTo>
                  <a:pt x="135597" y="76856"/>
                  <a:pt x="153154" y="173189"/>
                  <a:pt x="144190" y="336652"/>
                </a:cubicBezTo>
                <a:cubicBezTo>
                  <a:pt x="103420" y="342774"/>
                  <a:pt x="68282" y="337388"/>
                  <a:pt x="0" y="336652"/>
                </a:cubicBezTo>
                <a:cubicBezTo>
                  <a:pt x="2583" y="208691"/>
                  <a:pt x="-3356" y="72882"/>
                  <a:pt x="0" y="0"/>
                </a:cubicBezTo>
                <a:close/>
              </a:path>
            </a:pathLst>
          </a:custGeom>
          <a:solidFill>
            <a:schemeClr val="accent1">
              <a:lumMod val="20000"/>
              <a:lumOff val="80000"/>
            </a:schemeClr>
          </a:solidFill>
          <a:ln w="19050">
            <a:solidFill>
              <a:schemeClr val="accent1">
                <a:lumMod val="75000"/>
              </a:schemeClr>
            </a:solidFill>
            <a:extLst>
              <a:ext uri="{C807C97D-BFC1-408E-A445-0C87EB9F89A2}">
                <ask:lineSketchStyleProps xmlns:ask="http://schemas.microsoft.com/office/drawing/2018/sketchyshapes" sd="370500016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EF3793B2-F00F-4DD3-B406-7CF897AAA780}"/>
              </a:ext>
            </a:extLst>
          </p:cNvPr>
          <p:cNvSpPr/>
          <p:nvPr/>
        </p:nvSpPr>
        <p:spPr>
          <a:xfrm rot="12745278">
            <a:off x="3244397" y="3191968"/>
            <a:ext cx="355497" cy="271276"/>
          </a:xfrm>
          <a:custGeom>
            <a:avLst/>
            <a:gdLst>
              <a:gd name="connsiteX0" fmla="*/ 0 w 355497"/>
              <a:gd name="connsiteY0" fmla="*/ 135638 h 271276"/>
              <a:gd name="connsiteX1" fmla="*/ 177749 w 355497"/>
              <a:gd name="connsiteY1" fmla="*/ 0 h 271276"/>
              <a:gd name="connsiteX2" fmla="*/ 355498 w 355497"/>
              <a:gd name="connsiteY2" fmla="*/ 135638 h 271276"/>
              <a:gd name="connsiteX3" fmla="*/ 177749 w 355497"/>
              <a:gd name="connsiteY3" fmla="*/ 271276 h 271276"/>
              <a:gd name="connsiteX4" fmla="*/ 0 w 355497"/>
              <a:gd name="connsiteY4" fmla="*/ 135638 h 271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497" h="271276" fill="none" extrusionOk="0">
                <a:moveTo>
                  <a:pt x="0" y="135638"/>
                </a:moveTo>
                <a:cubicBezTo>
                  <a:pt x="-15307" y="54456"/>
                  <a:pt x="69868" y="17552"/>
                  <a:pt x="177749" y="0"/>
                </a:cubicBezTo>
                <a:cubicBezTo>
                  <a:pt x="287644" y="13466"/>
                  <a:pt x="366384" y="71856"/>
                  <a:pt x="355498" y="135638"/>
                </a:cubicBezTo>
                <a:cubicBezTo>
                  <a:pt x="339197" y="205554"/>
                  <a:pt x="279829" y="275794"/>
                  <a:pt x="177749" y="271276"/>
                </a:cubicBezTo>
                <a:cubicBezTo>
                  <a:pt x="72378" y="281015"/>
                  <a:pt x="-6344" y="204730"/>
                  <a:pt x="0" y="135638"/>
                </a:cubicBezTo>
                <a:close/>
              </a:path>
              <a:path w="355497" h="271276" stroke="0" extrusionOk="0">
                <a:moveTo>
                  <a:pt x="0" y="135638"/>
                </a:moveTo>
                <a:cubicBezTo>
                  <a:pt x="7230" y="50086"/>
                  <a:pt x="89584" y="15679"/>
                  <a:pt x="177749" y="0"/>
                </a:cubicBezTo>
                <a:cubicBezTo>
                  <a:pt x="271010" y="-13658"/>
                  <a:pt x="370253" y="69553"/>
                  <a:pt x="355498" y="135638"/>
                </a:cubicBezTo>
                <a:cubicBezTo>
                  <a:pt x="354547" y="200171"/>
                  <a:pt x="255845" y="280317"/>
                  <a:pt x="177749" y="271276"/>
                </a:cubicBezTo>
                <a:cubicBezTo>
                  <a:pt x="78277" y="265022"/>
                  <a:pt x="10181" y="225231"/>
                  <a:pt x="0" y="135638"/>
                </a:cubicBezTo>
                <a:close/>
              </a:path>
            </a:pathLst>
          </a:custGeom>
          <a:solidFill>
            <a:schemeClr val="accent6">
              <a:lumMod val="40000"/>
              <a:lumOff val="60000"/>
            </a:schemeClr>
          </a:solidFill>
          <a:ln w="28575">
            <a:solidFill>
              <a:schemeClr val="accent6">
                <a:lumMod val="75000"/>
              </a:schemeClr>
            </a:solidFill>
            <a:extLst>
              <a:ext uri="{C807C97D-BFC1-408E-A445-0C87EB9F89A2}">
                <ask:lineSketchStyleProps xmlns:ask="http://schemas.microsoft.com/office/drawing/2018/sketchyshapes" sd="1617256088">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E62953BC-35C3-4790-8CE8-66B77752266B}"/>
              </a:ext>
            </a:extLst>
          </p:cNvPr>
          <p:cNvSpPr/>
          <p:nvPr/>
        </p:nvSpPr>
        <p:spPr>
          <a:xfrm rot="12745278">
            <a:off x="3369148" y="3415664"/>
            <a:ext cx="355497" cy="271276"/>
          </a:xfrm>
          <a:custGeom>
            <a:avLst/>
            <a:gdLst>
              <a:gd name="connsiteX0" fmla="*/ 0 w 355497"/>
              <a:gd name="connsiteY0" fmla="*/ 135638 h 271276"/>
              <a:gd name="connsiteX1" fmla="*/ 177749 w 355497"/>
              <a:gd name="connsiteY1" fmla="*/ 0 h 271276"/>
              <a:gd name="connsiteX2" fmla="*/ 355498 w 355497"/>
              <a:gd name="connsiteY2" fmla="*/ 135638 h 271276"/>
              <a:gd name="connsiteX3" fmla="*/ 177749 w 355497"/>
              <a:gd name="connsiteY3" fmla="*/ 271276 h 271276"/>
              <a:gd name="connsiteX4" fmla="*/ 0 w 355497"/>
              <a:gd name="connsiteY4" fmla="*/ 135638 h 271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497" h="271276" fill="none" extrusionOk="0">
                <a:moveTo>
                  <a:pt x="0" y="135638"/>
                </a:moveTo>
                <a:cubicBezTo>
                  <a:pt x="-15307" y="54456"/>
                  <a:pt x="69868" y="17552"/>
                  <a:pt x="177749" y="0"/>
                </a:cubicBezTo>
                <a:cubicBezTo>
                  <a:pt x="287644" y="13466"/>
                  <a:pt x="366384" y="71856"/>
                  <a:pt x="355498" y="135638"/>
                </a:cubicBezTo>
                <a:cubicBezTo>
                  <a:pt x="339197" y="205554"/>
                  <a:pt x="279829" y="275794"/>
                  <a:pt x="177749" y="271276"/>
                </a:cubicBezTo>
                <a:cubicBezTo>
                  <a:pt x="72378" y="281015"/>
                  <a:pt x="-6344" y="204730"/>
                  <a:pt x="0" y="135638"/>
                </a:cubicBezTo>
                <a:close/>
              </a:path>
              <a:path w="355497" h="271276" stroke="0" extrusionOk="0">
                <a:moveTo>
                  <a:pt x="0" y="135638"/>
                </a:moveTo>
                <a:cubicBezTo>
                  <a:pt x="7230" y="50086"/>
                  <a:pt x="89584" y="15679"/>
                  <a:pt x="177749" y="0"/>
                </a:cubicBezTo>
                <a:cubicBezTo>
                  <a:pt x="271010" y="-13658"/>
                  <a:pt x="370253" y="69553"/>
                  <a:pt x="355498" y="135638"/>
                </a:cubicBezTo>
                <a:cubicBezTo>
                  <a:pt x="354547" y="200171"/>
                  <a:pt x="255845" y="280317"/>
                  <a:pt x="177749" y="271276"/>
                </a:cubicBezTo>
                <a:cubicBezTo>
                  <a:pt x="78277" y="265022"/>
                  <a:pt x="10181" y="225231"/>
                  <a:pt x="0" y="135638"/>
                </a:cubicBezTo>
                <a:close/>
              </a:path>
            </a:pathLst>
          </a:custGeom>
          <a:solidFill>
            <a:schemeClr val="accent6">
              <a:lumMod val="40000"/>
              <a:lumOff val="60000"/>
            </a:schemeClr>
          </a:solidFill>
          <a:ln w="28575">
            <a:solidFill>
              <a:schemeClr val="accent6">
                <a:lumMod val="75000"/>
              </a:schemeClr>
            </a:solidFill>
            <a:extLst>
              <a:ext uri="{C807C97D-BFC1-408E-A445-0C87EB9F89A2}">
                <ask:lineSketchStyleProps xmlns:ask="http://schemas.microsoft.com/office/drawing/2018/sketchyshapes" sd="1617256088">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Rounded Corners 47">
            <a:extLst>
              <a:ext uri="{FF2B5EF4-FFF2-40B4-BE49-F238E27FC236}">
                <a16:creationId xmlns:a16="http://schemas.microsoft.com/office/drawing/2014/main" id="{FCB12E36-6E81-4056-BAC4-77A49DDDD43D}"/>
              </a:ext>
            </a:extLst>
          </p:cNvPr>
          <p:cNvSpPr/>
          <p:nvPr/>
        </p:nvSpPr>
        <p:spPr>
          <a:xfrm rot="10588055">
            <a:off x="3945967" y="3067649"/>
            <a:ext cx="153900" cy="351441"/>
          </a:xfrm>
          <a:custGeom>
            <a:avLst/>
            <a:gdLst>
              <a:gd name="connsiteX0" fmla="*/ 0 w 153900"/>
              <a:gd name="connsiteY0" fmla="*/ 25651 h 351441"/>
              <a:gd name="connsiteX1" fmla="*/ 25651 w 153900"/>
              <a:gd name="connsiteY1" fmla="*/ 0 h 351441"/>
              <a:gd name="connsiteX2" fmla="*/ 128249 w 153900"/>
              <a:gd name="connsiteY2" fmla="*/ 0 h 351441"/>
              <a:gd name="connsiteX3" fmla="*/ 153900 w 153900"/>
              <a:gd name="connsiteY3" fmla="*/ 25651 h 351441"/>
              <a:gd name="connsiteX4" fmla="*/ 153900 w 153900"/>
              <a:gd name="connsiteY4" fmla="*/ 325790 h 351441"/>
              <a:gd name="connsiteX5" fmla="*/ 128249 w 153900"/>
              <a:gd name="connsiteY5" fmla="*/ 351441 h 351441"/>
              <a:gd name="connsiteX6" fmla="*/ 25651 w 153900"/>
              <a:gd name="connsiteY6" fmla="*/ 351441 h 351441"/>
              <a:gd name="connsiteX7" fmla="*/ 0 w 153900"/>
              <a:gd name="connsiteY7" fmla="*/ 325790 h 351441"/>
              <a:gd name="connsiteX8" fmla="*/ 0 w 153900"/>
              <a:gd name="connsiteY8" fmla="*/ 25651 h 35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900" h="351441" fill="none" extrusionOk="0">
                <a:moveTo>
                  <a:pt x="0" y="25651"/>
                </a:moveTo>
                <a:cubicBezTo>
                  <a:pt x="2146" y="8580"/>
                  <a:pt x="12627" y="3439"/>
                  <a:pt x="25651" y="0"/>
                </a:cubicBezTo>
                <a:cubicBezTo>
                  <a:pt x="58536" y="-613"/>
                  <a:pt x="103106" y="2665"/>
                  <a:pt x="128249" y="0"/>
                </a:cubicBezTo>
                <a:cubicBezTo>
                  <a:pt x="140406" y="2497"/>
                  <a:pt x="153555" y="10663"/>
                  <a:pt x="153900" y="25651"/>
                </a:cubicBezTo>
                <a:cubicBezTo>
                  <a:pt x="173383" y="93972"/>
                  <a:pt x="135490" y="178531"/>
                  <a:pt x="153900" y="325790"/>
                </a:cubicBezTo>
                <a:cubicBezTo>
                  <a:pt x="154001" y="339004"/>
                  <a:pt x="141551" y="353550"/>
                  <a:pt x="128249" y="351441"/>
                </a:cubicBezTo>
                <a:cubicBezTo>
                  <a:pt x="85025" y="360301"/>
                  <a:pt x="62996" y="350898"/>
                  <a:pt x="25651" y="351441"/>
                </a:cubicBezTo>
                <a:cubicBezTo>
                  <a:pt x="10138" y="351452"/>
                  <a:pt x="-63" y="339664"/>
                  <a:pt x="0" y="325790"/>
                </a:cubicBezTo>
                <a:cubicBezTo>
                  <a:pt x="-27134" y="222676"/>
                  <a:pt x="7857" y="124972"/>
                  <a:pt x="0" y="25651"/>
                </a:cubicBezTo>
                <a:close/>
              </a:path>
              <a:path w="153900" h="351441" stroke="0" extrusionOk="0">
                <a:moveTo>
                  <a:pt x="0" y="25651"/>
                </a:moveTo>
                <a:cubicBezTo>
                  <a:pt x="-183" y="7951"/>
                  <a:pt x="12889" y="-1918"/>
                  <a:pt x="25651" y="0"/>
                </a:cubicBezTo>
                <a:cubicBezTo>
                  <a:pt x="68886" y="-2460"/>
                  <a:pt x="104249" y="6982"/>
                  <a:pt x="128249" y="0"/>
                </a:cubicBezTo>
                <a:cubicBezTo>
                  <a:pt x="145430" y="922"/>
                  <a:pt x="157334" y="10793"/>
                  <a:pt x="153900" y="25651"/>
                </a:cubicBezTo>
                <a:cubicBezTo>
                  <a:pt x="155456" y="137165"/>
                  <a:pt x="148642" y="248782"/>
                  <a:pt x="153900" y="325790"/>
                </a:cubicBezTo>
                <a:cubicBezTo>
                  <a:pt x="156463" y="338774"/>
                  <a:pt x="142821" y="353783"/>
                  <a:pt x="128249" y="351441"/>
                </a:cubicBezTo>
                <a:cubicBezTo>
                  <a:pt x="95293" y="357134"/>
                  <a:pt x="72001" y="344234"/>
                  <a:pt x="25651" y="351441"/>
                </a:cubicBezTo>
                <a:cubicBezTo>
                  <a:pt x="9228" y="351545"/>
                  <a:pt x="-2249" y="339127"/>
                  <a:pt x="0" y="325790"/>
                </a:cubicBezTo>
                <a:cubicBezTo>
                  <a:pt x="-35927" y="189601"/>
                  <a:pt x="34578" y="147680"/>
                  <a:pt x="0" y="25651"/>
                </a:cubicBezTo>
                <a:close/>
              </a:path>
            </a:pathLst>
          </a:custGeom>
          <a:solidFill>
            <a:schemeClr val="accent2">
              <a:lumMod val="75000"/>
            </a:schemeClr>
          </a:solidFill>
          <a:ln w="19050">
            <a:solidFill>
              <a:schemeClr val="accent2">
                <a:lumMod val="40000"/>
                <a:lumOff val="60000"/>
              </a:schemeClr>
            </a:solidFill>
            <a:extLst>
              <a:ext uri="{C807C97D-BFC1-408E-A445-0C87EB9F89A2}">
                <ask:lineSketchStyleProps xmlns:ask="http://schemas.microsoft.com/office/drawing/2018/sketchyshapes" sd="994417406">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Rounded Corners 48">
            <a:extLst>
              <a:ext uri="{FF2B5EF4-FFF2-40B4-BE49-F238E27FC236}">
                <a16:creationId xmlns:a16="http://schemas.microsoft.com/office/drawing/2014/main" id="{D053E829-F5C7-431F-B451-4054EB0523ED}"/>
              </a:ext>
            </a:extLst>
          </p:cNvPr>
          <p:cNvSpPr/>
          <p:nvPr/>
        </p:nvSpPr>
        <p:spPr>
          <a:xfrm rot="10588055">
            <a:off x="4128812" y="3067503"/>
            <a:ext cx="149179" cy="351441"/>
          </a:xfrm>
          <a:custGeom>
            <a:avLst/>
            <a:gdLst>
              <a:gd name="connsiteX0" fmla="*/ 0 w 149179"/>
              <a:gd name="connsiteY0" fmla="*/ 24864 h 351441"/>
              <a:gd name="connsiteX1" fmla="*/ 24864 w 149179"/>
              <a:gd name="connsiteY1" fmla="*/ 0 h 351441"/>
              <a:gd name="connsiteX2" fmla="*/ 124315 w 149179"/>
              <a:gd name="connsiteY2" fmla="*/ 0 h 351441"/>
              <a:gd name="connsiteX3" fmla="*/ 149179 w 149179"/>
              <a:gd name="connsiteY3" fmla="*/ 24864 h 351441"/>
              <a:gd name="connsiteX4" fmla="*/ 149179 w 149179"/>
              <a:gd name="connsiteY4" fmla="*/ 326577 h 351441"/>
              <a:gd name="connsiteX5" fmla="*/ 124315 w 149179"/>
              <a:gd name="connsiteY5" fmla="*/ 351441 h 351441"/>
              <a:gd name="connsiteX6" fmla="*/ 24864 w 149179"/>
              <a:gd name="connsiteY6" fmla="*/ 351441 h 351441"/>
              <a:gd name="connsiteX7" fmla="*/ 0 w 149179"/>
              <a:gd name="connsiteY7" fmla="*/ 326577 h 351441"/>
              <a:gd name="connsiteX8" fmla="*/ 0 w 149179"/>
              <a:gd name="connsiteY8" fmla="*/ 24864 h 35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179" h="351441" fill="none" extrusionOk="0">
                <a:moveTo>
                  <a:pt x="0" y="24864"/>
                </a:moveTo>
                <a:cubicBezTo>
                  <a:pt x="-3700" y="12311"/>
                  <a:pt x="9842" y="-1742"/>
                  <a:pt x="24864" y="0"/>
                </a:cubicBezTo>
                <a:cubicBezTo>
                  <a:pt x="74200" y="-1690"/>
                  <a:pt x="88615" y="9383"/>
                  <a:pt x="124315" y="0"/>
                </a:cubicBezTo>
                <a:cubicBezTo>
                  <a:pt x="136896" y="2144"/>
                  <a:pt x="148635" y="14457"/>
                  <a:pt x="149179" y="24864"/>
                </a:cubicBezTo>
                <a:cubicBezTo>
                  <a:pt x="177934" y="141073"/>
                  <a:pt x="121419" y="224764"/>
                  <a:pt x="149179" y="326577"/>
                </a:cubicBezTo>
                <a:cubicBezTo>
                  <a:pt x="147239" y="343849"/>
                  <a:pt x="136848" y="353236"/>
                  <a:pt x="124315" y="351441"/>
                </a:cubicBezTo>
                <a:cubicBezTo>
                  <a:pt x="101641" y="351541"/>
                  <a:pt x="57648" y="341135"/>
                  <a:pt x="24864" y="351441"/>
                </a:cubicBezTo>
                <a:cubicBezTo>
                  <a:pt x="13445" y="353999"/>
                  <a:pt x="-412" y="339137"/>
                  <a:pt x="0" y="326577"/>
                </a:cubicBezTo>
                <a:cubicBezTo>
                  <a:pt x="-29745" y="196006"/>
                  <a:pt x="20074" y="153175"/>
                  <a:pt x="0" y="24864"/>
                </a:cubicBezTo>
                <a:close/>
              </a:path>
              <a:path w="149179" h="351441" stroke="0" extrusionOk="0">
                <a:moveTo>
                  <a:pt x="0" y="24864"/>
                </a:moveTo>
                <a:cubicBezTo>
                  <a:pt x="1508" y="12046"/>
                  <a:pt x="12615" y="2581"/>
                  <a:pt x="24864" y="0"/>
                </a:cubicBezTo>
                <a:cubicBezTo>
                  <a:pt x="70998" y="-10065"/>
                  <a:pt x="78188" y="7069"/>
                  <a:pt x="124315" y="0"/>
                </a:cubicBezTo>
                <a:cubicBezTo>
                  <a:pt x="137411" y="-315"/>
                  <a:pt x="147862" y="11695"/>
                  <a:pt x="149179" y="24864"/>
                </a:cubicBezTo>
                <a:cubicBezTo>
                  <a:pt x="149215" y="160853"/>
                  <a:pt x="123468" y="227141"/>
                  <a:pt x="149179" y="326577"/>
                </a:cubicBezTo>
                <a:cubicBezTo>
                  <a:pt x="148689" y="340549"/>
                  <a:pt x="141212" y="350432"/>
                  <a:pt x="124315" y="351441"/>
                </a:cubicBezTo>
                <a:cubicBezTo>
                  <a:pt x="78554" y="357733"/>
                  <a:pt x="50061" y="348040"/>
                  <a:pt x="24864" y="351441"/>
                </a:cubicBezTo>
                <a:cubicBezTo>
                  <a:pt x="11697" y="351490"/>
                  <a:pt x="2897" y="338405"/>
                  <a:pt x="0" y="326577"/>
                </a:cubicBezTo>
                <a:cubicBezTo>
                  <a:pt x="-765" y="265141"/>
                  <a:pt x="11842" y="127716"/>
                  <a:pt x="0" y="24864"/>
                </a:cubicBezTo>
                <a:close/>
              </a:path>
            </a:pathLst>
          </a:custGeom>
          <a:solidFill>
            <a:schemeClr val="accent2">
              <a:lumMod val="75000"/>
            </a:schemeClr>
          </a:solidFill>
          <a:ln w="19050">
            <a:solidFill>
              <a:schemeClr val="accent2">
                <a:lumMod val="40000"/>
                <a:lumOff val="60000"/>
              </a:schemeClr>
            </a:solidFill>
            <a:extLst>
              <a:ext uri="{C807C97D-BFC1-408E-A445-0C87EB9F89A2}">
                <ask:lineSketchStyleProps xmlns:ask="http://schemas.microsoft.com/office/drawing/2018/sketchyshapes" sd="1774161891">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Rounded Corners 49">
            <a:extLst>
              <a:ext uri="{FF2B5EF4-FFF2-40B4-BE49-F238E27FC236}">
                <a16:creationId xmlns:a16="http://schemas.microsoft.com/office/drawing/2014/main" id="{018EA4B3-E770-4D34-B383-D6EFF070A969}"/>
              </a:ext>
            </a:extLst>
          </p:cNvPr>
          <p:cNvSpPr/>
          <p:nvPr/>
        </p:nvSpPr>
        <p:spPr>
          <a:xfrm rot="10588055">
            <a:off x="4124292" y="3388034"/>
            <a:ext cx="193161" cy="348724"/>
          </a:xfrm>
          <a:custGeom>
            <a:avLst/>
            <a:gdLst>
              <a:gd name="connsiteX0" fmla="*/ 0 w 193161"/>
              <a:gd name="connsiteY0" fmla="*/ 32194 h 348724"/>
              <a:gd name="connsiteX1" fmla="*/ 32194 w 193161"/>
              <a:gd name="connsiteY1" fmla="*/ 0 h 348724"/>
              <a:gd name="connsiteX2" fmla="*/ 160967 w 193161"/>
              <a:gd name="connsiteY2" fmla="*/ 0 h 348724"/>
              <a:gd name="connsiteX3" fmla="*/ 193161 w 193161"/>
              <a:gd name="connsiteY3" fmla="*/ 32194 h 348724"/>
              <a:gd name="connsiteX4" fmla="*/ 193161 w 193161"/>
              <a:gd name="connsiteY4" fmla="*/ 316530 h 348724"/>
              <a:gd name="connsiteX5" fmla="*/ 160967 w 193161"/>
              <a:gd name="connsiteY5" fmla="*/ 348724 h 348724"/>
              <a:gd name="connsiteX6" fmla="*/ 32194 w 193161"/>
              <a:gd name="connsiteY6" fmla="*/ 348724 h 348724"/>
              <a:gd name="connsiteX7" fmla="*/ 0 w 193161"/>
              <a:gd name="connsiteY7" fmla="*/ 316530 h 348724"/>
              <a:gd name="connsiteX8" fmla="*/ 0 w 193161"/>
              <a:gd name="connsiteY8" fmla="*/ 32194 h 34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161" h="348724" fill="none" extrusionOk="0">
                <a:moveTo>
                  <a:pt x="0" y="32194"/>
                </a:moveTo>
                <a:cubicBezTo>
                  <a:pt x="2164" y="15990"/>
                  <a:pt x="15402" y="698"/>
                  <a:pt x="32194" y="0"/>
                </a:cubicBezTo>
                <a:cubicBezTo>
                  <a:pt x="76850" y="-4160"/>
                  <a:pt x="102833" y="5168"/>
                  <a:pt x="160967" y="0"/>
                </a:cubicBezTo>
                <a:cubicBezTo>
                  <a:pt x="178210" y="364"/>
                  <a:pt x="191116" y="10658"/>
                  <a:pt x="193161" y="32194"/>
                </a:cubicBezTo>
                <a:cubicBezTo>
                  <a:pt x="214506" y="127282"/>
                  <a:pt x="172659" y="235195"/>
                  <a:pt x="193161" y="316530"/>
                </a:cubicBezTo>
                <a:cubicBezTo>
                  <a:pt x="192098" y="333415"/>
                  <a:pt x="176834" y="348005"/>
                  <a:pt x="160967" y="348724"/>
                </a:cubicBezTo>
                <a:cubicBezTo>
                  <a:pt x="105352" y="363235"/>
                  <a:pt x="93668" y="345456"/>
                  <a:pt x="32194" y="348724"/>
                </a:cubicBezTo>
                <a:cubicBezTo>
                  <a:pt x="11940" y="351205"/>
                  <a:pt x="1400" y="333758"/>
                  <a:pt x="0" y="316530"/>
                </a:cubicBezTo>
                <a:cubicBezTo>
                  <a:pt x="-25278" y="185163"/>
                  <a:pt x="19852" y="111003"/>
                  <a:pt x="0" y="32194"/>
                </a:cubicBezTo>
                <a:close/>
              </a:path>
              <a:path w="193161" h="348724" stroke="0" extrusionOk="0">
                <a:moveTo>
                  <a:pt x="0" y="32194"/>
                </a:moveTo>
                <a:cubicBezTo>
                  <a:pt x="-1046" y="12983"/>
                  <a:pt x="11710" y="-1725"/>
                  <a:pt x="32194" y="0"/>
                </a:cubicBezTo>
                <a:cubicBezTo>
                  <a:pt x="86693" y="-7492"/>
                  <a:pt x="120555" y="9113"/>
                  <a:pt x="160967" y="0"/>
                </a:cubicBezTo>
                <a:cubicBezTo>
                  <a:pt x="177954" y="1128"/>
                  <a:pt x="192212" y="13769"/>
                  <a:pt x="193161" y="32194"/>
                </a:cubicBezTo>
                <a:cubicBezTo>
                  <a:pt x="206446" y="124122"/>
                  <a:pt x="189576" y="246402"/>
                  <a:pt x="193161" y="316530"/>
                </a:cubicBezTo>
                <a:cubicBezTo>
                  <a:pt x="194161" y="329527"/>
                  <a:pt x="178067" y="351278"/>
                  <a:pt x="160967" y="348724"/>
                </a:cubicBezTo>
                <a:cubicBezTo>
                  <a:pt x="111394" y="360347"/>
                  <a:pt x="67650" y="340669"/>
                  <a:pt x="32194" y="348724"/>
                </a:cubicBezTo>
                <a:cubicBezTo>
                  <a:pt x="17830" y="346588"/>
                  <a:pt x="117" y="337274"/>
                  <a:pt x="0" y="316530"/>
                </a:cubicBezTo>
                <a:cubicBezTo>
                  <a:pt x="-22309" y="179481"/>
                  <a:pt x="22726" y="166624"/>
                  <a:pt x="0" y="32194"/>
                </a:cubicBezTo>
                <a:close/>
              </a:path>
            </a:pathLst>
          </a:custGeom>
          <a:solidFill>
            <a:schemeClr val="accent2">
              <a:lumMod val="75000"/>
            </a:schemeClr>
          </a:solidFill>
          <a:ln w="19050">
            <a:solidFill>
              <a:schemeClr val="accent2">
                <a:lumMod val="40000"/>
                <a:lumOff val="60000"/>
              </a:schemeClr>
            </a:solidFill>
            <a:extLst>
              <a:ext uri="{C807C97D-BFC1-408E-A445-0C87EB9F89A2}">
                <ask:lineSketchStyleProps xmlns:ask="http://schemas.microsoft.com/office/drawing/2018/sketchyshapes" sd="252692197">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Rounded Corners 50">
            <a:extLst>
              <a:ext uri="{FF2B5EF4-FFF2-40B4-BE49-F238E27FC236}">
                <a16:creationId xmlns:a16="http://schemas.microsoft.com/office/drawing/2014/main" id="{4C10C9FB-43B3-442E-AFAB-E1788DC0B1E4}"/>
              </a:ext>
            </a:extLst>
          </p:cNvPr>
          <p:cNvSpPr/>
          <p:nvPr/>
        </p:nvSpPr>
        <p:spPr>
          <a:xfrm rot="10588055">
            <a:off x="3932843" y="3388036"/>
            <a:ext cx="193161" cy="355240"/>
          </a:xfrm>
          <a:custGeom>
            <a:avLst/>
            <a:gdLst>
              <a:gd name="connsiteX0" fmla="*/ 0 w 193161"/>
              <a:gd name="connsiteY0" fmla="*/ 32194 h 355240"/>
              <a:gd name="connsiteX1" fmla="*/ 32194 w 193161"/>
              <a:gd name="connsiteY1" fmla="*/ 0 h 355240"/>
              <a:gd name="connsiteX2" fmla="*/ 160967 w 193161"/>
              <a:gd name="connsiteY2" fmla="*/ 0 h 355240"/>
              <a:gd name="connsiteX3" fmla="*/ 193161 w 193161"/>
              <a:gd name="connsiteY3" fmla="*/ 32194 h 355240"/>
              <a:gd name="connsiteX4" fmla="*/ 193161 w 193161"/>
              <a:gd name="connsiteY4" fmla="*/ 323046 h 355240"/>
              <a:gd name="connsiteX5" fmla="*/ 160967 w 193161"/>
              <a:gd name="connsiteY5" fmla="*/ 355240 h 355240"/>
              <a:gd name="connsiteX6" fmla="*/ 32194 w 193161"/>
              <a:gd name="connsiteY6" fmla="*/ 355240 h 355240"/>
              <a:gd name="connsiteX7" fmla="*/ 0 w 193161"/>
              <a:gd name="connsiteY7" fmla="*/ 323046 h 355240"/>
              <a:gd name="connsiteX8" fmla="*/ 0 w 193161"/>
              <a:gd name="connsiteY8" fmla="*/ 32194 h 35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161" h="355240" fill="none" extrusionOk="0">
                <a:moveTo>
                  <a:pt x="0" y="32194"/>
                </a:moveTo>
                <a:cubicBezTo>
                  <a:pt x="361" y="14951"/>
                  <a:pt x="14889" y="4915"/>
                  <a:pt x="32194" y="0"/>
                </a:cubicBezTo>
                <a:cubicBezTo>
                  <a:pt x="74657" y="-11357"/>
                  <a:pt x="111651" y="13091"/>
                  <a:pt x="160967" y="0"/>
                </a:cubicBezTo>
                <a:cubicBezTo>
                  <a:pt x="179013" y="-330"/>
                  <a:pt x="190765" y="13488"/>
                  <a:pt x="193161" y="32194"/>
                </a:cubicBezTo>
                <a:cubicBezTo>
                  <a:pt x="224430" y="104194"/>
                  <a:pt x="158538" y="262544"/>
                  <a:pt x="193161" y="323046"/>
                </a:cubicBezTo>
                <a:cubicBezTo>
                  <a:pt x="191407" y="337250"/>
                  <a:pt x="178957" y="352395"/>
                  <a:pt x="160967" y="355240"/>
                </a:cubicBezTo>
                <a:cubicBezTo>
                  <a:pt x="108131" y="366926"/>
                  <a:pt x="76271" y="343940"/>
                  <a:pt x="32194" y="355240"/>
                </a:cubicBezTo>
                <a:cubicBezTo>
                  <a:pt x="10157" y="355415"/>
                  <a:pt x="1462" y="338190"/>
                  <a:pt x="0" y="323046"/>
                </a:cubicBezTo>
                <a:cubicBezTo>
                  <a:pt x="-11598" y="247438"/>
                  <a:pt x="9460" y="104311"/>
                  <a:pt x="0" y="32194"/>
                </a:cubicBezTo>
                <a:close/>
              </a:path>
              <a:path w="193161" h="355240" stroke="0" extrusionOk="0">
                <a:moveTo>
                  <a:pt x="0" y="32194"/>
                </a:moveTo>
                <a:cubicBezTo>
                  <a:pt x="-1451" y="13519"/>
                  <a:pt x="9583" y="1813"/>
                  <a:pt x="32194" y="0"/>
                </a:cubicBezTo>
                <a:cubicBezTo>
                  <a:pt x="59162" y="-5711"/>
                  <a:pt x="117626" y="6401"/>
                  <a:pt x="160967" y="0"/>
                </a:cubicBezTo>
                <a:cubicBezTo>
                  <a:pt x="176220" y="-1922"/>
                  <a:pt x="191815" y="17176"/>
                  <a:pt x="193161" y="32194"/>
                </a:cubicBezTo>
                <a:cubicBezTo>
                  <a:pt x="194792" y="137801"/>
                  <a:pt x="166173" y="237158"/>
                  <a:pt x="193161" y="323046"/>
                </a:cubicBezTo>
                <a:cubicBezTo>
                  <a:pt x="194519" y="338031"/>
                  <a:pt x="177031" y="354977"/>
                  <a:pt x="160967" y="355240"/>
                </a:cubicBezTo>
                <a:cubicBezTo>
                  <a:pt x="106802" y="355816"/>
                  <a:pt x="60465" y="353245"/>
                  <a:pt x="32194" y="355240"/>
                </a:cubicBezTo>
                <a:cubicBezTo>
                  <a:pt x="13970" y="355975"/>
                  <a:pt x="-2457" y="337976"/>
                  <a:pt x="0" y="323046"/>
                </a:cubicBezTo>
                <a:cubicBezTo>
                  <a:pt x="-18234" y="223175"/>
                  <a:pt x="1224" y="166301"/>
                  <a:pt x="0" y="32194"/>
                </a:cubicBezTo>
                <a:close/>
              </a:path>
            </a:pathLst>
          </a:custGeom>
          <a:solidFill>
            <a:schemeClr val="accent2">
              <a:lumMod val="75000"/>
            </a:schemeClr>
          </a:solidFill>
          <a:ln w="19050">
            <a:solidFill>
              <a:schemeClr val="accent2">
                <a:lumMod val="40000"/>
                <a:lumOff val="60000"/>
              </a:schemeClr>
            </a:solidFill>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A5130524-7A4F-481E-8D42-AE0070CE8EF9}"/>
              </a:ext>
            </a:extLst>
          </p:cNvPr>
          <p:cNvSpPr/>
          <p:nvPr/>
        </p:nvSpPr>
        <p:spPr>
          <a:xfrm rot="1092158">
            <a:off x="2980013" y="5421943"/>
            <a:ext cx="154262" cy="112901"/>
          </a:xfrm>
          <a:custGeom>
            <a:avLst/>
            <a:gdLst>
              <a:gd name="connsiteX0" fmla="*/ 0 w 154262"/>
              <a:gd name="connsiteY0" fmla="*/ 56451 h 112901"/>
              <a:gd name="connsiteX1" fmla="*/ 77131 w 154262"/>
              <a:gd name="connsiteY1" fmla="*/ 0 h 112901"/>
              <a:gd name="connsiteX2" fmla="*/ 154262 w 154262"/>
              <a:gd name="connsiteY2" fmla="*/ 56451 h 112901"/>
              <a:gd name="connsiteX3" fmla="*/ 77131 w 154262"/>
              <a:gd name="connsiteY3" fmla="*/ 112902 h 112901"/>
              <a:gd name="connsiteX4" fmla="*/ 0 w 154262"/>
              <a:gd name="connsiteY4" fmla="*/ 56451 h 11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62" h="112901" fill="none" extrusionOk="0">
                <a:moveTo>
                  <a:pt x="0" y="56451"/>
                </a:moveTo>
                <a:cubicBezTo>
                  <a:pt x="-9036" y="27398"/>
                  <a:pt x="29042" y="4807"/>
                  <a:pt x="77131" y="0"/>
                </a:cubicBezTo>
                <a:cubicBezTo>
                  <a:pt x="117931" y="-385"/>
                  <a:pt x="153527" y="23730"/>
                  <a:pt x="154262" y="56451"/>
                </a:cubicBezTo>
                <a:cubicBezTo>
                  <a:pt x="157891" y="88070"/>
                  <a:pt x="115854" y="118509"/>
                  <a:pt x="77131" y="112902"/>
                </a:cubicBezTo>
                <a:cubicBezTo>
                  <a:pt x="36019" y="116950"/>
                  <a:pt x="5048" y="85315"/>
                  <a:pt x="0" y="56451"/>
                </a:cubicBezTo>
                <a:close/>
              </a:path>
              <a:path w="154262" h="112901" stroke="0" extrusionOk="0">
                <a:moveTo>
                  <a:pt x="0" y="56451"/>
                </a:moveTo>
                <a:cubicBezTo>
                  <a:pt x="-9426" y="25623"/>
                  <a:pt x="42438" y="1830"/>
                  <a:pt x="77131" y="0"/>
                </a:cubicBezTo>
                <a:cubicBezTo>
                  <a:pt x="121132" y="1570"/>
                  <a:pt x="150620" y="23298"/>
                  <a:pt x="154262" y="56451"/>
                </a:cubicBezTo>
                <a:cubicBezTo>
                  <a:pt x="159467" y="88971"/>
                  <a:pt x="126711" y="108691"/>
                  <a:pt x="77131" y="112902"/>
                </a:cubicBezTo>
                <a:cubicBezTo>
                  <a:pt x="39448" y="111446"/>
                  <a:pt x="-1289" y="87414"/>
                  <a:pt x="0" y="56451"/>
                </a:cubicBezTo>
                <a:close/>
              </a:path>
            </a:pathLst>
          </a:custGeom>
          <a:solidFill>
            <a:schemeClr val="accent1">
              <a:lumMod val="75000"/>
              <a:alpha val="57000"/>
            </a:schemeClr>
          </a:solidFill>
          <a:ln>
            <a:solidFill>
              <a:schemeClr val="accent4">
                <a:lumMod val="40000"/>
                <a:lumOff val="6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8E2054C6-6834-48D2-B1ED-25D0DF20EE58}"/>
              </a:ext>
            </a:extLst>
          </p:cNvPr>
          <p:cNvSpPr/>
          <p:nvPr/>
        </p:nvSpPr>
        <p:spPr>
          <a:xfrm rot="1092158">
            <a:off x="3014262" y="5217627"/>
            <a:ext cx="154262" cy="112901"/>
          </a:xfrm>
          <a:custGeom>
            <a:avLst/>
            <a:gdLst>
              <a:gd name="connsiteX0" fmla="*/ 0 w 154262"/>
              <a:gd name="connsiteY0" fmla="*/ 56451 h 112901"/>
              <a:gd name="connsiteX1" fmla="*/ 77131 w 154262"/>
              <a:gd name="connsiteY1" fmla="*/ 0 h 112901"/>
              <a:gd name="connsiteX2" fmla="*/ 154262 w 154262"/>
              <a:gd name="connsiteY2" fmla="*/ 56451 h 112901"/>
              <a:gd name="connsiteX3" fmla="*/ 77131 w 154262"/>
              <a:gd name="connsiteY3" fmla="*/ 112902 h 112901"/>
              <a:gd name="connsiteX4" fmla="*/ 0 w 154262"/>
              <a:gd name="connsiteY4" fmla="*/ 56451 h 11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62" h="112901" fill="none" extrusionOk="0">
                <a:moveTo>
                  <a:pt x="0" y="56451"/>
                </a:moveTo>
                <a:cubicBezTo>
                  <a:pt x="-9036" y="27398"/>
                  <a:pt x="29042" y="4807"/>
                  <a:pt x="77131" y="0"/>
                </a:cubicBezTo>
                <a:cubicBezTo>
                  <a:pt x="117931" y="-385"/>
                  <a:pt x="153527" y="23730"/>
                  <a:pt x="154262" y="56451"/>
                </a:cubicBezTo>
                <a:cubicBezTo>
                  <a:pt x="157891" y="88070"/>
                  <a:pt x="115854" y="118509"/>
                  <a:pt x="77131" y="112902"/>
                </a:cubicBezTo>
                <a:cubicBezTo>
                  <a:pt x="36019" y="116950"/>
                  <a:pt x="5048" y="85315"/>
                  <a:pt x="0" y="56451"/>
                </a:cubicBezTo>
                <a:close/>
              </a:path>
              <a:path w="154262" h="112901" stroke="0" extrusionOk="0">
                <a:moveTo>
                  <a:pt x="0" y="56451"/>
                </a:moveTo>
                <a:cubicBezTo>
                  <a:pt x="-9426" y="25623"/>
                  <a:pt x="42438" y="1830"/>
                  <a:pt x="77131" y="0"/>
                </a:cubicBezTo>
                <a:cubicBezTo>
                  <a:pt x="121132" y="1570"/>
                  <a:pt x="150620" y="23298"/>
                  <a:pt x="154262" y="56451"/>
                </a:cubicBezTo>
                <a:cubicBezTo>
                  <a:pt x="159467" y="88971"/>
                  <a:pt x="126711" y="108691"/>
                  <a:pt x="77131" y="112902"/>
                </a:cubicBezTo>
                <a:cubicBezTo>
                  <a:pt x="39448" y="111446"/>
                  <a:pt x="-1289" y="87414"/>
                  <a:pt x="0" y="56451"/>
                </a:cubicBezTo>
                <a:close/>
              </a:path>
            </a:pathLst>
          </a:custGeom>
          <a:solidFill>
            <a:schemeClr val="accent5">
              <a:lumMod val="20000"/>
              <a:lumOff val="80000"/>
              <a:alpha val="57000"/>
            </a:schemeClr>
          </a:solidFill>
          <a:ln>
            <a:solidFill>
              <a:schemeClr val="accent4">
                <a:lumMod val="75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3C432E45-F7DE-4C92-BA8C-8A5F74317674}"/>
              </a:ext>
            </a:extLst>
          </p:cNvPr>
          <p:cNvSpPr/>
          <p:nvPr/>
        </p:nvSpPr>
        <p:spPr>
          <a:xfrm rot="1092158">
            <a:off x="2798202" y="5315990"/>
            <a:ext cx="154262" cy="112901"/>
          </a:xfrm>
          <a:custGeom>
            <a:avLst/>
            <a:gdLst>
              <a:gd name="connsiteX0" fmla="*/ 0 w 154262"/>
              <a:gd name="connsiteY0" fmla="*/ 56451 h 112901"/>
              <a:gd name="connsiteX1" fmla="*/ 77131 w 154262"/>
              <a:gd name="connsiteY1" fmla="*/ 0 h 112901"/>
              <a:gd name="connsiteX2" fmla="*/ 154262 w 154262"/>
              <a:gd name="connsiteY2" fmla="*/ 56451 h 112901"/>
              <a:gd name="connsiteX3" fmla="*/ 77131 w 154262"/>
              <a:gd name="connsiteY3" fmla="*/ 112902 h 112901"/>
              <a:gd name="connsiteX4" fmla="*/ 0 w 154262"/>
              <a:gd name="connsiteY4" fmla="*/ 56451 h 11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62" h="112901" fill="none" extrusionOk="0">
                <a:moveTo>
                  <a:pt x="0" y="56451"/>
                </a:moveTo>
                <a:cubicBezTo>
                  <a:pt x="-9036" y="27398"/>
                  <a:pt x="29042" y="4807"/>
                  <a:pt x="77131" y="0"/>
                </a:cubicBezTo>
                <a:cubicBezTo>
                  <a:pt x="117931" y="-385"/>
                  <a:pt x="153527" y="23730"/>
                  <a:pt x="154262" y="56451"/>
                </a:cubicBezTo>
                <a:cubicBezTo>
                  <a:pt x="157891" y="88070"/>
                  <a:pt x="115854" y="118509"/>
                  <a:pt x="77131" y="112902"/>
                </a:cubicBezTo>
                <a:cubicBezTo>
                  <a:pt x="36019" y="116950"/>
                  <a:pt x="5048" y="85315"/>
                  <a:pt x="0" y="56451"/>
                </a:cubicBezTo>
                <a:close/>
              </a:path>
              <a:path w="154262" h="112901" stroke="0" extrusionOk="0">
                <a:moveTo>
                  <a:pt x="0" y="56451"/>
                </a:moveTo>
                <a:cubicBezTo>
                  <a:pt x="-9426" y="25623"/>
                  <a:pt x="42438" y="1830"/>
                  <a:pt x="77131" y="0"/>
                </a:cubicBezTo>
                <a:cubicBezTo>
                  <a:pt x="121132" y="1570"/>
                  <a:pt x="150620" y="23298"/>
                  <a:pt x="154262" y="56451"/>
                </a:cubicBezTo>
                <a:cubicBezTo>
                  <a:pt x="159467" y="88971"/>
                  <a:pt x="126711" y="108691"/>
                  <a:pt x="77131" y="112902"/>
                </a:cubicBezTo>
                <a:cubicBezTo>
                  <a:pt x="39448" y="111446"/>
                  <a:pt x="-1289" y="87414"/>
                  <a:pt x="0" y="56451"/>
                </a:cubicBezTo>
                <a:close/>
              </a:path>
            </a:pathLst>
          </a:custGeom>
          <a:solidFill>
            <a:schemeClr val="accent5">
              <a:lumMod val="20000"/>
              <a:lumOff val="80000"/>
              <a:alpha val="57000"/>
            </a:schemeClr>
          </a:solidFill>
          <a:ln>
            <a:solidFill>
              <a:schemeClr val="accent4">
                <a:lumMod val="75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6CCAF059-7CDB-4142-9613-BDAF47CB2C53}"/>
              </a:ext>
            </a:extLst>
          </p:cNvPr>
          <p:cNvSpPr/>
          <p:nvPr/>
        </p:nvSpPr>
        <p:spPr>
          <a:xfrm rot="1092158">
            <a:off x="2784982" y="5132316"/>
            <a:ext cx="154262" cy="112901"/>
          </a:xfrm>
          <a:custGeom>
            <a:avLst/>
            <a:gdLst>
              <a:gd name="connsiteX0" fmla="*/ 0 w 154262"/>
              <a:gd name="connsiteY0" fmla="*/ 56451 h 112901"/>
              <a:gd name="connsiteX1" fmla="*/ 77131 w 154262"/>
              <a:gd name="connsiteY1" fmla="*/ 0 h 112901"/>
              <a:gd name="connsiteX2" fmla="*/ 154262 w 154262"/>
              <a:gd name="connsiteY2" fmla="*/ 56451 h 112901"/>
              <a:gd name="connsiteX3" fmla="*/ 77131 w 154262"/>
              <a:gd name="connsiteY3" fmla="*/ 112902 h 112901"/>
              <a:gd name="connsiteX4" fmla="*/ 0 w 154262"/>
              <a:gd name="connsiteY4" fmla="*/ 56451 h 11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62" h="112901" fill="none" extrusionOk="0">
                <a:moveTo>
                  <a:pt x="0" y="56451"/>
                </a:moveTo>
                <a:cubicBezTo>
                  <a:pt x="-9036" y="27398"/>
                  <a:pt x="29042" y="4807"/>
                  <a:pt x="77131" y="0"/>
                </a:cubicBezTo>
                <a:cubicBezTo>
                  <a:pt x="117931" y="-385"/>
                  <a:pt x="153527" y="23730"/>
                  <a:pt x="154262" y="56451"/>
                </a:cubicBezTo>
                <a:cubicBezTo>
                  <a:pt x="157891" y="88070"/>
                  <a:pt x="115854" y="118509"/>
                  <a:pt x="77131" y="112902"/>
                </a:cubicBezTo>
                <a:cubicBezTo>
                  <a:pt x="36019" y="116950"/>
                  <a:pt x="5048" y="85315"/>
                  <a:pt x="0" y="56451"/>
                </a:cubicBezTo>
                <a:close/>
              </a:path>
              <a:path w="154262" h="112901" stroke="0" extrusionOk="0">
                <a:moveTo>
                  <a:pt x="0" y="56451"/>
                </a:moveTo>
                <a:cubicBezTo>
                  <a:pt x="-9426" y="25623"/>
                  <a:pt x="42438" y="1830"/>
                  <a:pt x="77131" y="0"/>
                </a:cubicBezTo>
                <a:cubicBezTo>
                  <a:pt x="121132" y="1570"/>
                  <a:pt x="150620" y="23298"/>
                  <a:pt x="154262" y="56451"/>
                </a:cubicBezTo>
                <a:cubicBezTo>
                  <a:pt x="159467" y="88971"/>
                  <a:pt x="126711" y="108691"/>
                  <a:pt x="77131" y="112902"/>
                </a:cubicBezTo>
                <a:cubicBezTo>
                  <a:pt x="39448" y="111446"/>
                  <a:pt x="-1289" y="87414"/>
                  <a:pt x="0" y="56451"/>
                </a:cubicBezTo>
                <a:close/>
              </a:path>
            </a:pathLst>
          </a:custGeom>
          <a:solidFill>
            <a:schemeClr val="accent1">
              <a:lumMod val="75000"/>
              <a:alpha val="57000"/>
            </a:schemeClr>
          </a:solidFill>
          <a:ln>
            <a:solidFill>
              <a:schemeClr val="accent4">
                <a:lumMod val="40000"/>
                <a:lumOff val="6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a:extLst>
              <a:ext uri="{FF2B5EF4-FFF2-40B4-BE49-F238E27FC236}">
                <a16:creationId xmlns:a16="http://schemas.microsoft.com/office/drawing/2014/main" id="{CF825743-952E-4F59-9FC6-A71754D19BB7}"/>
              </a:ext>
            </a:extLst>
          </p:cNvPr>
          <p:cNvSpPr/>
          <p:nvPr/>
        </p:nvSpPr>
        <p:spPr>
          <a:xfrm rot="1092158">
            <a:off x="2922980" y="5040479"/>
            <a:ext cx="154262" cy="112901"/>
          </a:xfrm>
          <a:custGeom>
            <a:avLst/>
            <a:gdLst>
              <a:gd name="connsiteX0" fmla="*/ 0 w 154262"/>
              <a:gd name="connsiteY0" fmla="*/ 56451 h 112901"/>
              <a:gd name="connsiteX1" fmla="*/ 77131 w 154262"/>
              <a:gd name="connsiteY1" fmla="*/ 0 h 112901"/>
              <a:gd name="connsiteX2" fmla="*/ 154262 w 154262"/>
              <a:gd name="connsiteY2" fmla="*/ 56451 h 112901"/>
              <a:gd name="connsiteX3" fmla="*/ 77131 w 154262"/>
              <a:gd name="connsiteY3" fmla="*/ 112902 h 112901"/>
              <a:gd name="connsiteX4" fmla="*/ 0 w 154262"/>
              <a:gd name="connsiteY4" fmla="*/ 56451 h 11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62" h="112901" fill="none" extrusionOk="0">
                <a:moveTo>
                  <a:pt x="0" y="56451"/>
                </a:moveTo>
                <a:cubicBezTo>
                  <a:pt x="-9036" y="27398"/>
                  <a:pt x="29042" y="4807"/>
                  <a:pt x="77131" y="0"/>
                </a:cubicBezTo>
                <a:cubicBezTo>
                  <a:pt x="117931" y="-385"/>
                  <a:pt x="153527" y="23730"/>
                  <a:pt x="154262" y="56451"/>
                </a:cubicBezTo>
                <a:cubicBezTo>
                  <a:pt x="157891" y="88070"/>
                  <a:pt x="115854" y="118509"/>
                  <a:pt x="77131" y="112902"/>
                </a:cubicBezTo>
                <a:cubicBezTo>
                  <a:pt x="36019" y="116950"/>
                  <a:pt x="5048" y="85315"/>
                  <a:pt x="0" y="56451"/>
                </a:cubicBezTo>
                <a:close/>
              </a:path>
              <a:path w="154262" h="112901" stroke="0" extrusionOk="0">
                <a:moveTo>
                  <a:pt x="0" y="56451"/>
                </a:moveTo>
                <a:cubicBezTo>
                  <a:pt x="-9426" y="25623"/>
                  <a:pt x="42438" y="1830"/>
                  <a:pt x="77131" y="0"/>
                </a:cubicBezTo>
                <a:cubicBezTo>
                  <a:pt x="121132" y="1570"/>
                  <a:pt x="150620" y="23298"/>
                  <a:pt x="154262" y="56451"/>
                </a:cubicBezTo>
                <a:cubicBezTo>
                  <a:pt x="159467" y="88971"/>
                  <a:pt x="126711" y="108691"/>
                  <a:pt x="77131" y="112902"/>
                </a:cubicBezTo>
                <a:cubicBezTo>
                  <a:pt x="39448" y="111446"/>
                  <a:pt x="-1289" y="87414"/>
                  <a:pt x="0" y="56451"/>
                </a:cubicBezTo>
                <a:close/>
              </a:path>
            </a:pathLst>
          </a:custGeom>
          <a:solidFill>
            <a:schemeClr val="accent1">
              <a:lumMod val="75000"/>
              <a:alpha val="57000"/>
            </a:schemeClr>
          </a:solidFill>
          <a:ln>
            <a:solidFill>
              <a:schemeClr val="accent4">
                <a:lumMod val="40000"/>
                <a:lumOff val="6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A063FDD2-230E-4A6A-91F6-98FB79DC9D8F}"/>
              </a:ext>
            </a:extLst>
          </p:cNvPr>
          <p:cNvSpPr/>
          <p:nvPr/>
        </p:nvSpPr>
        <p:spPr>
          <a:xfrm rot="1092158">
            <a:off x="2957229" y="4836163"/>
            <a:ext cx="154262" cy="112901"/>
          </a:xfrm>
          <a:custGeom>
            <a:avLst/>
            <a:gdLst>
              <a:gd name="connsiteX0" fmla="*/ 0 w 154262"/>
              <a:gd name="connsiteY0" fmla="*/ 56451 h 112901"/>
              <a:gd name="connsiteX1" fmla="*/ 77131 w 154262"/>
              <a:gd name="connsiteY1" fmla="*/ 0 h 112901"/>
              <a:gd name="connsiteX2" fmla="*/ 154262 w 154262"/>
              <a:gd name="connsiteY2" fmla="*/ 56451 h 112901"/>
              <a:gd name="connsiteX3" fmla="*/ 77131 w 154262"/>
              <a:gd name="connsiteY3" fmla="*/ 112902 h 112901"/>
              <a:gd name="connsiteX4" fmla="*/ 0 w 154262"/>
              <a:gd name="connsiteY4" fmla="*/ 56451 h 11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62" h="112901" fill="none" extrusionOk="0">
                <a:moveTo>
                  <a:pt x="0" y="56451"/>
                </a:moveTo>
                <a:cubicBezTo>
                  <a:pt x="-9036" y="27398"/>
                  <a:pt x="29042" y="4807"/>
                  <a:pt x="77131" y="0"/>
                </a:cubicBezTo>
                <a:cubicBezTo>
                  <a:pt x="117931" y="-385"/>
                  <a:pt x="153527" y="23730"/>
                  <a:pt x="154262" y="56451"/>
                </a:cubicBezTo>
                <a:cubicBezTo>
                  <a:pt x="157891" y="88070"/>
                  <a:pt x="115854" y="118509"/>
                  <a:pt x="77131" y="112902"/>
                </a:cubicBezTo>
                <a:cubicBezTo>
                  <a:pt x="36019" y="116950"/>
                  <a:pt x="5048" y="85315"/>
                  <a:pt x="0" y="56451"/>
                </a:cubicBezTo>
                <a:close/>
              </a:path>
              <a:path w="154262" h="112901" stroke="0" extrusionOk="0">
                <a:moveTo>
                  <a:pt x="0" y="56451"/>
                </a:moveTo>
                <a:cubicBezTo>
                  <a:pt x="-9426" y="25623"/>
                  <a:pt x="42438" y="1830"/>
                  <a:pt x="77131" y="0"/>
                </a:cubicBezTo>
                <a:cubicBezTo>
                  <a:pt x="121132" y="1570"/>
                  <a:pt x="150620" y="23298"/>
                  <a:pt x="154262" y="56451"/>
                </a:cubicBezTo>
                <a:cubicBezTo>
                  <a:pt x="159467" y="88971"/>
                  <a:pt x="126711" y="108691"/>
                  <a:pt x="77131" y="112902"/>
                </a:cubicBezTo>
                <a:cubicBezTo>
                  <a:pt x="39448" y="111446"/>
                  <a:pt x="-1289" y="87414"/>
                  <a:pt x="0" y="56451"/>
                </a:cubicBezTo>
                <a:close/>
              </a:path>
            </a:pathLst>
          </a:custGeom>
          <a:solidFill>
            <a:schemeClr val="accent1">
              <a:lumMod val="75000"/>
              <a:alpha val="57000"/>
            </a:schemeClr>
          </a:solidFill>
          <a:ln>
            <a:solidFill>
              <a:schemeClr val="accent4">
                <a:lumMod val="40000"/>
                <a:lumOff val="6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a:extLst>
              <a:ext uri="{FF2B5EF4-FFF2-40B4-BE49-F238E27FC236}">
                <a16:creationId xmlns:a16="http://schemas.microsoft.com/office/drawing/2014/main" id="{D2508B58-E52C-4D66-B345-91F520D2D27E}"/>
              </a:ext>
            </a:extLst>
          </p:cNvPr>
          <p:cNvSpPr/>
          <p:nvPr/>
        </p:nvSpPr>
        <p:spPr>
          <a:xfrm rot="1092158">
            <a:off x="2741169" y="4934526"/>
            <a:ext cx="154262" cy="112901"/>
          </a:xfrm>
          <a:custGeom>
            <a:avLst/>
            <a:gdLst>
              <a:gd name="connsiteX0" fmla="*/ 0 w 154262"/>
              <a:gd name="connsiteY0" fmla="*/ 56451 h 112901"/>
              <a:gd name="connsiteX1" fmla="*/ 77131 w 154262"/>
              <a:gd name="connsiteY1" fmla="*/ 0 h 112901"/>
              <a:gd name="connsiteX2" fmla="*/ 154262 w 154262"/>
              <a:gd name="connsiteY2" fmla="*/ 56451 h 112901"/>
              <a:gd name="connsiteX3" fmla="*/ 77131 w 154262"/>
              <a:gd name="connsiteY3" fmla="*/ 112902 h 112901"/>
              <a:gd name="connsiteX4" fmla="*/ 0 w 154262"/>
              <a:gd name="connsiteY4" fmla="*/ 56451 h 11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62" h="112901" fill="none" extrusionOk="0">
                <a:moveTo>
                  <a:pt x="0" y="56451"/>
                </a:moveTo>
                <a:cubicBezTo>
                  <a:pt x="-9036" y="27398"/>
                  <a:pt x="29042" y="4807"/>
                  <a:pt x="77131" y="0"/>
                </a:cubicBezTo>
                <a:cubicBezTo>
                  <a:pt x="117931" y="-385"/>
                  <a:pt x="153527" y="23730"/>
                  <a:pt x="154262" y="56451"/>
                </a:cubicBezTo>
                <a:cubicBezTo>
                  <a:pt x="157891" y="88070"/>
                  <a:pt x="115854" y="118509"/>
                  <a:pt x="77131" y="112902"/>
                </a:cubicBezTo>
                <a:cubicBezTo>
                  <a:pt x="36019" y="116950"/>
                  <a:pt x="5048" y="85315"/>
                  <a:pt x="0" y="56451"/>
                </a:cubicBezTo>
                <a:close/>
              </a:path>
              <a:path w="154262" h="112901" stroke="0" extrusionOk="0">
                <a:moveTo>
                  <a:pt x="0" y="56451"/>
                </a:moveTo>
                <a:cubicBezTo>
                  <a:pt x="-9426" y="25623"/>
                  <a:pt x="42438" y="1830"/>
                  <a:pt x="77131" y="0"/>
                </a:cubicBezTo>
                <a:cubicBezTo>
                  <a:pt x="121132" y="1570"/>
                  <a:pt x="150620" y="23298"/>
                  <a:pt x="154262" y="56451"/>
                </a:cubicBezTo>
                <a:cubicBezTo>
                  <a:pt x="159467" y="88971"/>
                  <a:pt x="126711" y="108691"/>
                  <a:pt x="77131" y="112902"/>
                </a:cubicBezTo>
                <a:cubicBezTo>
                  <a:pt x="39448" y="111446"/>
                  <a:pt x="-1289" y="87414"/>
                  <a:pt x="0" y="56451"/>
                </a:cubicBezTo>
                <a:close/>
              </a:path>
            </a:pathLst>
          </a:custGeom>
          <a:solidFill>
            <a:schemeClr val="accent5">
              <a:lumMod val="20000"/>
              <a:lumOff val="80000"/>
              <a:alpha val="57000"/>
            </a:schemeClr>
          </a:solidFill>
          <a:ln>
            <a:solidFill>
              <a:schemeClr val="accent4">
                <a:lumMod val="75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68">
            <a:extLst>
              <a:ext uri="{FF2B5EF4-FFF2-40B4-BE49-F238E27FC236}">
                <a16:creationId xmlns:a16="http://schemas.microsoft.com/office/drawing/2014/main" id="{B0702483-B1B5-482F-897A-6EBC3C09DD53}"/>
              </a:ext>
            </a:extLst>
          </p:cNvPr>
          <p:cNvSpPr/>
          <p:nvPr/>
        </p:nvSpPr>
        <p:spPr>
          <a:xfrm rot="1092158">
            <a:off x="2727949" y="4750852"/>
            <a:ext cx="154262" cy="112901"/>
          </a:xfrm>
          <a:custGeom>
            <a:avLst/>
            <a:gdLst>
              <a:gd name="connsiteX0" fmla="*/ 0 w 154262"/>
              <a:gd name="connsiteY0" fmla="*/ 56451 h 112901"/>
              <a:gd name="connsiteX1" fmla="*/ 77131 w 154262"/>
              <a:gd name="connsiteY1" fmla="*/ 0 h 112901"/>
              <a:gd name="connsiteX2" fmla="*/ 154262 w 154262"/>
              <a:gd name="connsiteY2" fmla="*/ 56451 h 112901"/>
              <a:gd name="connsiteX3" fmla="*/ 77131 w 154262"/>
              <a:gd name="connsiteY3" fmla="*/ 112902 h 112901"/>
              <a:gd name="connsiteX4" fmla="*/ 0 w 154262"/>
              <a:gd name="connsiteY4" fmla="*/ 56451 h 11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62" h="112901" fill="none" extrusionOk="0">
                <a:moveTo>
                  <a:pt x="0" y="56451"/>
                </a:moveTo>
                <a:cubicBezTo>
                  <a:pt x="-9036" y="27398"/>
                  <a:pt x="29042" y="4807"/>
                  <a:pt x="77131" y="0"/>
                </a:cubicBezTo>
                <a:cubicBezTo>
                  <a:pt x="117931" y="-385"/>
                  <a:pt x="153527" y="23730"/>
                  <a:pt x="154262" y="56451"/>
                </a:cubicBezTo>
                <a:cubicBezTo>
                  <a:pt x="157891" y="88070"/>
                  <a:pt x="115854" y="118509"/>
                  <a:pt x="77131" y="112902"/>
                </a:cubicBezTo>
                <a:cubicBezTo>
                  <a:pt x="36019" y="116950"/>
                  <a:pt x="5048" y="85315"/>
                  <a:pt x="0" y="56451"/>
                </a:cubicBezTo>
                <a:close/>
              </a:path>
              <a:path w="154262" h="112901" stroke="0" extrusionOk="0">
                <a:moveTo>
                  <a:pt x="0" y="56451"/>
                </a:moveTo>
                <a:cubicBezTo>
                  <a:pt x="-9426" y="25623"/>
                  <a:pt x="42438" y="1830"/>
                  <a:pt x="77131" y="0"/>
                </a:cubicBezTo>
                <a:cubicBezTo>
                  <a:pt x="121132" y="1570"/>
                  <a:pt x="150620" y="23298"/>
                  <a:pt x="154262" y="56451"/>
                </a:cubicBezTo>
                <a:cubicBezTo>
                  <a:pt x="159467" y="88971"/>
                  <a:pt x="126711" y="108691"/>
                  <a:pt x="77131" y="112902"/>
                </a:cubicBezTo>
                <a:cubicBezTo>
                  <a:pt x="39448" y="111446"/>
                  <a:pt x="-1289" y="87414"/>
                  <a:pt x="0" y="56451"/>
                </a:cubicBezTo>
                <a:close/>
              </a:path>
            </a:pathLst>
          </a:custGeom>
          <a:solidFill>
            <a:schemeClr val="accent1">
              <a:lumMod val="75000"/>
              <a:alpha val="57000"/>
            </a:schemeClr>
          </a:solidFill>
          <a:ln>
            <a:solidFill>
              <a:schemeClr val="accent4">
                <a:lumMod val="40000"/>
                <a:lumOff val="6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a:extLst>
              <a:ext uri="{FF2B5EF4-FFF2-40B4-BE49-F238E27FC236}">
                <a16:creationId xmlns:a16="http://schemas.microsoft.com/office/drawing/2014/main" id="{A3FE71EC-C19A-45CA-9746-FCD9774DC2A1}"/>
              </a:ext>
            </a:extLst>
          </p:cNvPr>
          <p:cNvSpPr txBox="1"/>
          <p:nvPr/>
        </p:nvSpPr>
        <p:spPr>
          <a:xfrm>
            <a:off x="4485775" y="688258"/>
            <a:ext cx="2155124" cy="369332"/>
          </a:xfrm>
          <a:prstGeom prst="rect">
            <a:avLst/>
          </a:prstGeom>
          <a:noFill/>
        </p:spPr>
        <p:txBody>
          <a:bodyPr wrap="square" rtlCol="0">
            <a:spAutoFit/>
          </a:bodyPr>
          <a:lstStyle/>
          <a:p>
            <a:r>
              <a:rPr lang="en-US" dirty="0"/>
              <a:t>Cancer Cell</a:t>
            </a:r>
          </a:p>
        </p:txBody>
      </p:sp>
      <p:sp>
        <p:nvSpPr>
          <p:cNvPr id="71" name="TextBox 70">
            <a:extLst>
              <a:ext uri="{FF2B5EF4-FFF2-40B4-BE49-F238E27FC236}">
                <a16:creationId xmlns:a16="http://schemas.microsoft.com/office/drawing/2014/main" id="{55723DE7-02BC-4E21-BCD4-D7B3CEDC0959}"/>
              </a:ext>
            </a:extLst>
          </p:cNvPr>
          <p:cNvSpPr txBox="1"/>
          <p:nvPr/>
        </p:nvSpPr>
        <p:spPr>
          <a:xfrm>
            <a:off x="3641708" y="6194755"/>
            <a:ext cx="2155124" cy="369332"/>
          </a:xfrm>
          <a:prstGeom prst="rect">
            <a:avLst/>
          </a:prstGeom>
          <a:noFill/>
        </p:spPr>
        <p:txBody>
          <a:bodyPr wrap="square" rtlCol="0">
            <a:spAutoFit/>
          </a:bodyPr>
          <a:lstStyle/>
          <a:p>
            <a:r>
              <a:rPr lang="en-US" dirty="0"/>
              <a:t>Cytotoxic T-Cell</a:t>
            </a:r>
          </a:p>
        </p:txBody>
      </p:sp>
      <p:sp>
        <p:nvSpPr>
          <p:cNvPr id="72" name="TextBox 71">
            <a:extLst>
              <a:ext uri="{FF2B5EF4-FFF2-40B4-BE49-F238E27FC236}">
                <a16:creationId xmlns:a16="http://schemas.microsoft.com/office/drawing/2014/main" id="{F8FC0328-F18D-4657-85C1-46BA6D4E74AB}"/>
              </a:ext>
            </a:extLst>
          </p:cNvPr>
          <p:cNvSpPr txBox="1"/>
          <p:nvPr/>
        </p:nvSpPr>
        <p:spPr>
          <a:xfrm>
            <a:off x="1460156" y="4387466"/>
            <a:ext cx="2155124" cy="646331"/>
          </a:xfrm>
          <a:prstGeom prst="rect">
            <a:avLst/>
          </a:prstGeom>
          <a:noFill/>
        </p:spPr>
        <p:txBody>
          <a:bodyPr wrap="square" rtlCol="0">
            <a:spAutoFit/>
          </a:bodyPr>
          <a:lstStyle/>
          <a:p>
            <a:r>
              <a:rPr lang="en-US" dirty="0"/>
              <a:t>Cytokine release inhibited </a:t>
            </a:r>
          </a:p>
        </p:txBody>
      </p:sp>
      <p:cxnSp>
        <p:nvCxnSpPr>
          <p:cNvPr id="82" name="Connector: Curved 81">
            <a:extLst>
              <a:ext uri="{FF2B5EF4-FFF2-40B4-BE49-F238E27FC236}">
                <a16:creationId xmlns:a16="http://schemas.microsoft.com/office/drawing/2014/main" id="{AE38767C-BE08-4767-A00B-8DE99F8D4CD8}"/>
              </a:ext>
            </a:extLst>
          </p:cNvPr>
          <p:cNvCxnSpPr>
            <a:cxnSpLocks/>
          </p:cNvCxnSpPr>
          <p:nvPr/>
        </p:nvCxnSpPr>
        <p:spPr>
          <a:xfrm rot="10800000">
            <a:off x="2365791" y="5062141"/>
            <a:ext cx="878577" cy="689403"/>
          </a:xfrm>
          <a:prstGeom prst="curvedConnector3">
            <a:avLst>
              <a:gd name="adj1" fmla="val 107459"/>
            </a:avLst>
          </a:prstGeom>
          <a:ln w="12700">
            <a:tailEnd type="none"/>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0AB5F06F-3C56-4ECE-A2B8-98DCB830F337}"/>
              </a:ext>
            </a:extLst>
          </p:cNvPr>
          <p:cNvCxnSpPr>
            <a:cxnSpLocks/>
          </p:cNvCxnSpPr>
          <p:nvPr/>
        </p:nvCxnSpPr>
        <p:spPr>
          <a:xfrm>
            <a:off x="2162008" y="5004991"/>
            <a:ext cx="399504" cy="1125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B9485F96-4753-4C8E-909B-EEDDC304FF16}"/>
              </a:ext>
            </a:extLst>
          </p:cNvPr>
          <p:cNvSpPr/>
          <p:nvPr/>
        </p:nvSpPr>
        <p:spPr>
          <a:xfrm>
            <a:off x="8728262" y="4438572"/>
            <a:ext cx="45719" cy="528878"/>
          </a:xfrm>
          <a:custGeom>
            <a:avLst/>
            <a:gdLst>
              <a:gd name="connsiteX0" fmla="*/ 0 w 45719"/>
              <a:gd name="connsiteY0" fmla="*/ 0 h 528878"/>
              <a:gd name="connsiteX1" fmla="*/ 45719 w 45719"/>
              <a:gd name="connsiteY1" fmla="*/ 0 h 528878"/>
              <a:gd name="connsiteX2" fmla="*/ 45719 w 45719"/>
              <a:gd name="connsiteY2" fmla="*/ 528878 h 528878"/>
              <a:gd name="connsiteX3" fmla="*/ 0 w 45719"/>
              <a:gd name="connsiteY3" fmla="*/ 528878 h 528878"/>
              <a:gd name="connsiteX4" fmla="*/ 0 w 45719"/>
              <a:gd name="connsiteY4" fmla="*/ 0 h 528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9" h="528878" fill="none" extrusionOk="0">
                <a:moveTo>
                  <a:pt x="0" y="0"/>
                </a:moveTo>
                <a:cubicBezTo>
                  <a:pt x="20926" y="-1430"/>
                  <a:pt x="36494" y="4219"/>
                  <a:pt x="45719" y="0"/>
                </a:cubicBezTo>
                <a:cubicBezTo>
                  <a:pt x="73621" y="210385"/>
                  <a:pt x="-310" y="273080"/>
                  <a:pt x="45719" y="528878"/>
                </a:cubicBezTo>
                <a:cubicBezTo>
                  <a:pt x="25503" y="532977"/>
                  <a:pt x="11115" y="526697"/>
                  <a:pt x="0" y="528878"/>
                </a:cubicBezTo>
                <a:cubicBezTo>
                  <a:pt x="-18374" y="363645"/>
                  <a:pt x="53090" y="189699"/>
                  <a:pt x="0" y="0"/>
                </a:cubicBezTo>
                <a:close/>
              </a:path>
              <a:path w="45719" h="528878" stroke="0" extrusionOk="0">
                <a:moveTo>
                  <a:pt x="0" y="0"/>
                </a:moveTo>
                <a:cubicBezTo>
                  <a:pt x="18173" y="-1477"/>
                  <a:pt x="31455" y="3772"/>
                  <a:pt x="45719" y="0"/>
                </a:cubicBezTo>
                <a:cubicBezTo>
                  <a:pt x="59504" y="232377"/>
                  <a:pt x="-12129" y="314092"/>
                  <a:pt x="45719" y="528878"/>
                </a:cubicBezTo>
                <a:cubicBezTo>
                  <a:pt x="35821" y="534031"/>
                  <a:pt x="18356" y="527054"/>
                  <a:pt x="0" y="528878"/>
                </a:cubicBezTo>
                <a:cubicBezTo>
                  <a:pt x="-60954" y="377583"/>
                  <a:pt x="25065" y="115721"/>
                  <a:pt x="0" y="0"/>
                </a:cubicBezTo>
                <a:close/>
              </a:path>
            </a:pathLst>
          </a:custGeom>
          <a:solidFill>
            <a:schemeClr val="bg1">
              <a:lumMod val="75000"/>
            </a:schemeClr>
          </a:solidFill>
          <a:ln w="25400">
            <a:solidFill>
              <a:schemeClr val="bg1">
                <a:lumMod val="75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3" name="Group 92">
            <a:extLst>
              <a:ext uri="{FF2B5EF4-FFF2-40B4-BE49-F238E27FC236}">
                <a16:creationId xmlns:a16="http://schemas.microsoft.com/office/drawing/2014/main" id="{EA74C0A7-D697-4363-ADA4-F60A4639830B}"/>
              </a:ext>
            </a:extLst>
          </p:cNvPr>
          <p:cNvGrpSpPr/>
          <p:nvPr/>
        </p:nvGrpSpPr>
        <p:grpSpPr>
          <a:xfrm>
            <a:off x="8551966" y="2843291"/>
            <a:ext cx="197631" cy="342323"/>
            <a:chOff x="4015272" y="2843291"/>
            <a:chExt cx="197631" cy="342323"/>
          </a:xfrm>
        </p:grpSpPr>
        <p:cxnSp>
          <p:nvCxnSpPr>
            <p:cNvPr id="94" name="Straight Connector 93">
              <a:extLst>
                <a:ext uri="{FF2B5EF4-FFF2-40B4-BE49-F238E27FC236}">
                  <a16:creationId xmlns:a16="http://schemas.microsoft.com/office/drawing/2014/main" id="{77935817-C4E3-4EB4-9B40-B98240E1080B}"/>
                </a:ext>
              </a:extLst>
            </p:cNvPr>
            <p:cNvCxnSpPr>
              <a:cxnSpLocks/>
            </p:cNvCxnSpPr>
            <p:nvPr/>
          </p:nvCxnSpPr>
          <p:spPr>
            <a:xfrm>
              <a:off x="4015272" y="2856626"/>
              <a:ext cx="0" cy="328988"/>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1E4A9317-79AE-4B44-884A-B338DD71F465}"/>
                </a:ext>
              </a:extLst>
            </p:cNvPr>
            <p:cNvCxnSpPr>
              <a:cxnSpLocks/>
            </p:cNvCxnSpPr>
            <p:nvPr/>
          </p:nvCxnSpPr>
          <p:spPr>
            <a:xfrm>
              <a:off x="4212903" y="2843291"/>
              <a:ext cx="0" cy="333196"/>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DAE3D2A-2B02-4CD4-AEA9-A17ABCBB0777}"/>
                </a:ext>
              </a:extLst>
            </p:cNvPr>
            <p:cNvCxnSpPr>
              <a:cxnSpLocks/>
            </p:cNvCxnSpPr>
            <p:nvPr/>
          </p:nvCxnSpPr>
          <p:spPr>
            <a:xfrm flipH="1">
              <a:off x="4015273" y="2995691"/>
              <a:ext cx="196917" cy="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97" name="Rectangle 96">
            <a:extLst>
              <a:ext uri="{FF2B5EF4-FFF2-40B4-BE49-F238E27FC236}">
                <a16:creationId xmlns:a16="http://schemas.microsoft.com/office/drawing/2014/main" id="{026925F0-FD29-48A2-A193-0D52504DD108}"/>
              </a:ext>
            </a:extLst>
          </p:cNvPr>
          <p:cNvSpPr/>
          <p:nvPr/>
        </p:nvSpPr>
        <p:spPr>
          <a:xfrm rot="12642292">
            <a:off x="7808276" y="2248120"/>
            <a:ext cx="96346" cy="828675"/>
          </a:xfrm>
          <a:custGeom>
            <a:avLst/>
            <a:gdLst>
              <a:gd name="connsiteX0" fmla="*/ 0 w 96346"/>
              <a:gd name="connsiteY0" fmla="*/ 0 h 828675"/>
              <a:gd name="connsiteX1" fmla="*/ 96346 w 96346"/>
              <a:gd name="connsiteY1" fmla="*/ 0 h 828675"/>
              <a:gd name="connsiteX2" fmla="*/ 96346 w 96346"/>
              <a:gd name="connsiteY2" fmla="*/ 422624 h 828675"/>
              <a:gd name="connsiteX3" fmla="*/ 96346 w 96346"/>
              <a:gd name="connsiteY3" fmla="*/ 828675 h 828675"/>
              <a:gd name="connsiteX4" fmla="*/ 0 w 96346"/>
              <a:gd name="connsiteY4" fmla="*/ 828675 h 828675"/>
              <a:gd name="connsiteX5" fmla="*/ 0 w 96346"/>
              <a:gd name="connsiteY5" fmla="*/ 397764 h 828675"/>
              <a:gd name="connsiteX6" fmla="*/ 0 w 96346"/>
              <a:gd name="connsiteY6" fmla="*/ 0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346" h="828675" fill="none" extrusionOk="0">
                <a:moveTo>
                  <a:pt x="0" y="0"/>
                </a:moveTo>
                <a:cubicBezTo>
                  <a:pt x="29982" y="-3850"/>
                  <a:pt x="69178" y="245"/>
                  <a:pt x="96346" y="0"/>
                </a:cubicBezTo>
                <a:cubicBezTo>
                  <a:pt x="100040" y="180747"/>
                  <a:pt x="101090" y="309517"/>
                  <a:pt x="96346" y="422624"/>
                </a:cubicBezTo>
                <a:cubicBezTo>
                  <a:pt x="91602" y="535731"/>
                  <a:pt x="95010" y="681046"/>
                  <a:pt x="96346" y="828675"/>
                </a:cubicBezTo>
                <a:cubicBezTo>
                  <a:pt x="58039" y="825843"/>
                  <a:pt x="41813" y="828039"/>
                  <a:pt x="0" y="828675"/>
                </a:cubicBezTo>
                <a:cubicBezTo>
                  <a:pt x="-14256" y="688279"/>
                  <a:pt x="18689" y="503056"/>
                  <a:pt x="0" y="397764"/>
                </a:cubicBezTo>
                <a:cubicBezTo>
                  <a:pt x="-18689" y="292472"/>
                  <a:pt x="-10561" y="154416"/>
                  <a:pt x="0" y="0"/>
                </a:cubicBezTo>
                <a:close/>
              </a:path>
              <a:path w="96346" h="828675" stroke="0" extrusionOk="0">
                <a:moveTo>
                  <a:pt x="0" y="0"/>
                </a:moveTo>
                <a:cubicBezTo>
                  <a:pt x="28234" y="-960"/>
                  <a:pt x="70480" y="-3631"/>
                  <a:pt x="96346" y="0"/>
                </a:cubicBezTo>
                <a:cubicBezTo>
                  <a:pt x="106561" y="109611"/>
                  <a:pt x="86290" y="314270"/>
                  <a:pt x="96346" y="414338"/>
                </a:cubicBezTo>
                <a:cubicBezTo>
                  <a:pt x="106402" y="514406"/>
                  <a:pt x="87221" y="703745"/>
                  <a:pt x="96346" y="828675"/>
                </a:cubicBezTo>
                <a:cubicBezTo>
                  <a:pt x="69609" y="825606"/>
                  <a:pt x="44544" y="824069"/>
                  <a:pt x="0" y="828675"/>
                </a:cubicBezTo>
                <a:cubicBezTo>
                  <a:pt x="8262" y="686810"/>
                  <a:pt x="-14041" y="557760"/>
                  <a:pt x="0" y="406051"/>
                </a:cubicBezTo>
                <a:cubicBezTo>
                  <a:pt x="14041" y="254342"/>
                  <a:pt x="-3758" y="105887"/>
                  <a:pt x="0" y="0"/>
                </a:cubicBezTo>
                <a:close/>
              </a:path>
            </a:pathLst>
          </a:custGeom>
          <a:solidFill>
            <a:schemeClr val="accent6">
              <a:lumMod val="40000"/>
              <a:lumOff val="60000"/>
            </a:schemeClr>
          </a:solidFill>
          <a:ln w="28575">
            <a:solidFill>
              <a:schemeClr val="accent6">
                <a:lumMod val="75000"/>
              </a:schemeClr>
            </a:solidFill>
            <a:extLst>
              <a:ext uri="{C807C97D-BFC1-408E-A445-0C87EB9F89A2}">
                <ask:lineSketchStyleProps xmlns:ask="http://schemas.microsoft.com/office/drawing/2018/sketchyshapes" sd="199161616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8" name="Straight Connector 97">
            <a:extLst>
              <a:ext uri="{FF2B5EF4-FFF2-40B4-BE49-F238E27FC236}">
                <a16:creationId xmlns:a16="http://schemas.microsoft.com/office/drawing/2014/main" id="{30C47B73-9BBF-4E2D-BC8D-DEF521506E26}"/>
              </a:ext>
            </a:extLst>
          </p:cNvPr>
          <p:cNvCxnSpPr>
            <a:cxnSpLocks/>
          </p:cNvCxnSpPr>
          <p:nvPr/>
        </p:nvCxnSpPr>
        <p:spPr>
          <a:xfrm>
            <a:off x="9014205" y="4209200"/>
            <a:ext cx="0" cy="770388"/>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4AE5FA9-B0F4-4DC0-BD80-5339C790357D}"/>
              </a:ext>
            </a:extLst>
          </p:cNvPr>
          <p:cNvCxnSpPr>
            <a:cxnSpLocks/>
          </p:cNvCxnSpPr>
          <p:nvPr/>
        </p:nvCxnSpPr>
        <p:spPr>
          <a:xfrm>
            <a:off x="9188920" y="4190548"/>
            <a:ext cx="0" cy="770388"/>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0" name="Rectangle: Rounded Corners 99">
            <a:extLst>
              <a:ext uri="{FF2B5EF4-FFF2-40B4-BE49-F238E27FC236}">
                <a16:creationId xmlns:a16="http://schemas.microsoft.com/office/drawing/2014/main" id="{EBD55DFF-848A-40DF-88E4-82DFA37F1738}"/>
              </a:ext>
            </a:extLst>
          </p:cNvPr>
          <p:cNvSpPr/>
          <p:nvPr/>
        </p:nvSpPr>
        <p:spPr>
          <a:xfrm>
            <a:off x="8510388" y="4218483"/>
            <a:ext cx="136939" cy="239543"/>
          </a:xfrm>
          <a:custGeom>
            <a:avLst/>
            <a:gdLst>
              <a:gd name="connsiteX0" fmla="*/ 0 w 136939"/>
              <a:gd name="connsiteY0" fmla="*/ 22824 h 239543"/>
              <a:gd name="connsiteX1" fmla="*/ 22824 w 136939"/>
              <a:gd name="connsiteY1" fmla="*/ 0 h 239543"/>
              <a:gd name="connsiteX2" fmla="*/ 114115 w 136939"/>
              <a:gd name="connsiteY2" fmla="*/ 0 h 239543"/>
              <a:gd name="connsiteX3" fmla="*/ 136939 w 136939"/>
              <a:gd name="connsiteY3" fmla="*/ 22824 h 239543"/>
              <a:gd name="connsiteX4" fmla="*/ 136939 w 136939"/>
              <a:gd name="connsiteY4" fmla="*/ 216719 h 239543"/>
              <a:gd name="connsiteX5" fmla="*/ 114115 w 136939"/>
              <a:gd name="connsiteY5" fmla="*/ 239543 h 239543"/>
              <a:gd name="connsiteX6" fmla="*/ 22824 w 136939"/>
              <a:gd name="connsiteY6" fmla="*/ 239543 h 239543"/>
              <a:gd name="connsiteX7" fmla="*/ 0 w 136939"/>
              <a:gd name="connsiteY7" fmla="*/ 216719 h 239543"/>
              <a:gd name="connsiteX8" fmla="*/ 0 w 136939"/>
              <a:gd name="connsiteY8" fmla="*/ 22824 h 23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939" h="239543" fill="none" extrusionOk="0">
                <a:moveTo>
                  <a:pt x="0" y="22824"/>
                </a:moveTo>
                <a:cubicBezTo>
                  <a:pt x="1556" y="8114"/>
                  <a:pt x="10902" y="2054"/>
                  <a:pt x="22824" y="0"/>
                </a:cubicBezTo>
                <a:cubicBezTo>
                  <a:pt x="58565" y="-5459"/>
                  <a:pt x="82012" y="2252"/>
                  <a:pt x="114115" y="0"/>
                </a:cubicBezTo>
                <a:cubicBezTo>
                  <a:pt x="124681" y="2533"/>
                  <a:pt x="135625" y="7094"/>
                  <a:pt x="136939" y="22824"/>
                </a:cubicBezTo>
                <a:cubicBezTo>
                  <a:pt x="145032" y="117702"/>
                  <a:pt x="126924" y="146968"/>
                  <a:pt x="136939" y="216719"/>
                </a:cubicBezTo>
                <a:cubicBezTo>
                  <a:pt x="137180" y="227048"/>
                  <a:pt x="125353" y="242878"/>
                  <a:pt x="114115" y="239543"/>
                </a:cubicBezTo>
                <a:cubicBezTo>
                  <a:pt x="74525" y="242265"/>
                  <a:pt x="47125" y="239086"/>
                  <a:pt x="22824" y="239543"/>
                </a:cubicBezTo>
                <a:cubicBezTo>
                  <a:pt x="8640" y="239556"/>
                  <a:pt x="-426" y="227356"/>
                  <a:pt x="0" y="216719"/>
                </a:cubicBezTo>
                <a:cubicBezTo>
                  <a:pt x="-1921" y="162487"/>
                  <a:pt x="15678" y="113934"/>
                  <a:pt x="0" y="22824"/>
                </a:cubicBezTo>
                <a:close/>
              </a:path>
              <a:path w="136939" h="239543" stroke="0" extrusionOk="0">
                <a:moveTo>
                  <a:pt x="0" y="22824"/>
                </a:moveTo>
                <a:cubicBezTo>
                  <a:pt x="-141" y="7511"/>
                  <a:pt x="10715" y="-677"/>
                  <a:pt x="22824" y="0"/>
                </a:cubicBezTo>
                <a:cubicBezTo>
                  <a:pt x="59045" y="-7936"/>
                  <a:pt x="91866" y="8692"/>
                  <a:pt x="114115" y="0"/>
                </a:cubicBezTo>
                <a:cubicBezTo>
                  <a:pt x="128795" y="635"/>
                  <a:pt x="138625" y="9880"/>
                  <a:pt x="136939" y="22824"/>
                </a:cubicBezTo>
                <a:cubicBezTo>
                  <a:pt x="150808" y="75440"/>
                  <a:pt x="129377" y="127257"/>
                  <a:pt x="136939" y="216719"/>
                </a:cubicBezTo>
                <a:cubicBezTo>
                  <a:pt x="138677" y="228522"/>
                  <a:pt x="127353" y="243207"/>
                  <a:pt x="114115" y="239543"/>
                </a:cubicBezTo>
                <a:cubicBezTo>
                  <a:pt x="71097" y="239855"/>
                  <a:pt x="53049" y="237211"/>
                  <a:pt x="22824" y="239543"/>
                </a:cubicBezTo>
                <a:cubicBezTo>
                  <a:pt x="6547" y="239712"/>
                  <a:pt x="-3266" y="228119"/>
                  <a:pt x="0" y="216719"/>
                </a:cubicBezTo>
                <a:cubicBezTo>
                  <a:pt x="-4100" y="138014"/>
                  <a:pt x="21848" y="100829"/>
                  <a:pt x="0" y="22824"/>
                </a:cubicBezTo>
                <a:close/>
              </a:path>
            </a:pathLst>
          </a:custGeom>
          <a:solidFill>
            <a:schemeClr val="tx1">
              <a:lumMod val="65000"/>
              <a:lumOff val="35000"/>
            </a:schemeClr>
          </a:solidFill>
          <a:ln w="19050">
            <a:solidFill>
              <a:schemeClr val="bg1">
                <a:lumMod val="75000"/>
              </a:schemeClr>
            </a:solidFill>
            <a:extLst>
              <a:ext uri="{C807C97D-BFC1-408E-A445-0C87EB9F89A2}">
                <ask:lineSketchStyleProps xmlns:ask="http://schemas.microsoft.com/office/drawing/2018/sketchyshapes" sd="994417406">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Rounded Corners 100">
            <a:extLst>
              <a:ext uri="{FF2B5EF4-FFF2-40B4-BE49-F238E27FC236}">
                <a16:creationId xmlns:a16="http://schemas.microsoft.com/office/drawing/2014/main" id="{43C8067F-67FC-4990-B259-5359B799C9F5}"/>
              </a:ext>
            </a:extLst>
          </p:cNvPr>
          <p:cNvSpPr/>
          <p:nvPr/>
        </p:nvSpPr>
        <p:spPr>
          <a:xfrm>
            <a:off x="8676724" y="4209818"/>
            <a:ext cx="132738" cy="239543"/>
          </a:xfrm>
          <a:custGeom>
            <a:avLst/>
            <a:gdLst>
              <a:gd name="connsiteX0" fmla="*/ 0 w 132738"/>
              <a:gd name="connsiteY0" fmla="*/ 22123 h 239543"/>
              <a:gd name="connsiteX1" fmla="*/ 22123 w 132738"/>
              <a:gd name="connsiteY1" fmla="*/ 0 h 239543"/>
              <a:gd name="connsiteX2" fmla="*/ 110615 w 132738"/>
              <a:gd name="connsiteY2" fmla="*/ 0 h 239543"/>
              <a:gd name="connsiteX3" fmla="*/ 132738 w 132738"/>
              <a:gd name="connsiteY3" fmla="*/ 22123 h 239543"/>
              <a:gd name="connsiteX4" fmla="*/ 132738 w 132738"/>
              <a:gd name="connsiteY4" fmla="*/ 217420 h 239543"/>
              <a:gd name="connsiteX5" fmla="*/ 110615 w 132738"/>
              <a:gd name="connsiteY5" fmla="*/ 239543 h 239543"/>
              <a:gd name="connsiteX6" fmla="*/ 22123 w 132738"/>
              <a:gd name="connsiteY6" fmla="*/ 239543 h 239543"/>
              <a:gd name="connsiteX7" fmla="*/ 0 w 132738"/>
              <a:gd name="connsiteY7" fmla="*/ 217420 h 239543"/>
              <a:gd name="connsiteX8" fmla="*/ 0 w 132738"/>
              <a:gd name="connsiteY8" fmla="*/ 22123 h 23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38" h="239543" fill="none" extrusionOk="0">
                <a:moveTo>
                  <a:pt x="0" y="22123"/>
                </a:moveTo>
                <a:cubicBezTo>
                  <a:pt x="-2636" y="10745"/>
                  <a:pt x="8904" y="-1353"/>
                  <a:pt x="22123" y="0"/>
                </a:cubicBezTo>
                <a:cubicBezTo>
                  <a:pt x="40822" y="-9544"/>
                  <a:pt x="71639" y="2504"/>
                  <a:pt x="110615" y="0"/>
                </a:cubicBezTo>
                <a:cubicBezTo>
                  <a:pt x="122315" y="966"/>
                  <a:pt x="132602" y="10736"/>
                  <a:pt x="132738" y="22123"/>
                </a:cubicBezTo>
                <a:cubicBezTo>
                  <a:pt x="141125" y="97075"/>
                  <a:pt x="115484" y="126404"/>
                  <a:pt x="132738" y="217420"/>
                </a:cubicBezTo>
                <a:cubicBezTo>
                  <a:pt x="131369" y="232136"/>
                  <a:pt x="121628" y="241347"/>
                  <a:pt x="110615" y="239543"/>
                </a:cubicBezTo>
                <a:cubicBezTo>
                  <a:pt x="85588" y="245981"/>
                  <a:pt x="46661" y="238583"/>
                  <a:pt x="22123" y="239543"/>
                </a:cubicBezTo>
                <a:cubicBezTo>
                  <a:pt x="11664" y="241488"/>
                  <a:pt x="-1159" y="226338"/>
                  <a:pt x="0" y="217420"/>
                </a:cubicBezTo>
                <a:cubicBezTo>
                  <a:pt x="-7803" y="136241"/>
                  <a:pt x="18559" y="85091"/>
                  <a:pt x="0" y="22123"/>
                </a:cubicBezTo>
                <a:close/>
              </a:path>
              <a:path w="132738" h="239543" stroke="0" extrusionOk="0">
                <a:moveTo>
                  <a:pt x="0" y="22123"/>
                </a:moveTo>
                <a:cubicBezTo>
                  <a:pt x="1558" y="10849"/>
                  <a:pt x="10862" y="1666"/>
                  <a:pt x="22123" y="0"/>
                </a:cubicBezTo>
                <a:cubicBezTo>
                  <a:pt x="42912" y="-975"/>
                  <a:pt x="67488" y="2200"/>
                  <a:pt x="110615" y="0"/>
                </a:cubicBezTo>
                <a:cubicBezTo>
                  <a:pt x="122533" y="-149"/>
                  <a:pt x="130436" y="10888"/>
                  <a:pt x="132738" y="22123"/>
                </a:cubicBezTo>
                <a:cubicBezTo>
                  <a:pt x="153332" y="67786"/>
                  <a:pt x="123581" y="175778"/>
                  <a:pt x="132738" y="217420"/>
                </a:cubicBezTo>
                <a:cubicBezTo>
                  <a:pt x="131645" y="230174"/>
                  <a:pt x="124334" y="239064"/>
                  <a:pt x="110615" y="239543"/>
                </a:cubicBezTo>
                <a:cubicBezTo>
                  <a:pt x="85384" y="242545"/>
                  <a:pt x="43095" y="235388"/>
                  <a:pt x="22123" y="239543"/>
                </a:cubicBezTo>
                <a:cubicBezTo>
                  <a:pt x="10389" y="239585"/>
                  <a:pt x="1719" y="228508"/>
                  <a:pt x="0" y="217420"/>
                </a:cubicBezTo>
                <a:cubicBezTo>
                  <a:pt x="-7771" y="137177"/>
                  <a:pt x="7501" y="85644"/>
                  <a:pt x="0" y="22123"/>
                </a:cubicBezTo>
                <a:close/>
              </a:path>
            </a:pathLst>
          </a:custGeom>
          <a:solidFill>
            <a:schemeClr val="tx1">
              <a:lumMod val="65000"/>
              <a:lumOff val="35000"/>
            </a:schemeClr>
          </a:solidFill>
          <a:ln w="19050">
            <a:solidFill>
              <a:schemeClr val="bg1">
                <a:lumMod val="75000"/>
              </a:schemeClr>
            </a:solidFill>
            <a:extLst>
              <a:ext uri="{C807C97D-BFC1-408E-A445-0C87EB9F89A2}">
                <ask:lineSketchStyleProps xmlns:ask="http://schemas.microsoft.com/office/drawing/2018/sketchyshapes" sd="1774161891">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tangle: Rounded Corners 101">
            <a:extLst>
              <a:ext uri="{FF2B5EF4-FFF2-40B4-BE49-F238E27FC236}">
                <a16:creationId xmlns:a16="http://schemas.microsoft.com/office/drawing/2014/main" id="{3AB616EB-0C80-4897-9E2C-36C9ADC277D6}"/>
              </a:ext>
            </a:extLst>
          </p:cNvPr>
          <p:cNvSpPr/>
          <p:nvPr/>
        </p:nvSpPr>
        <p:spPr>
          <a:xfrm>
            <a:off x="8683548" y="3766517"/>
            <a:ext cx="149179" cy="411893"/>
          </a:xfrm>
          <a:custGeom>
            <a:avLst/>
            <a:gdLst>
              <a:gd name="connsiteX0" fmla="*/ 0 w 149179"/>
              <a:gd name="connsiteY0" fmla="*/ 24864 h 411893"/>
              <a:gd name="connsiteX1" fmla="*/ 24864 w 149179"/>
              <a:gd name="connsiteY1" fmla="*/ 0 h 411893"/>
              <a:gd name="connsiteX2" fmla="*/ 124315 w 149179"/>
              <a:gd name="connsiteY2" fmla="*/ 0 h 411893"/>
              <a:gd name="connsiteX3" fmla="*/ 149179 w 149179"/>
              <a:gd name="connsiteY3" fmla="*/ 24864 h 411893"/>
              <a:gd name="connsiteX4" fmla="*/ 149179 w 149179"/>
              <a:gd name="connsiteY4" fmla="*/ 387029 h 411893"/>
              <a:gd name="connsiteX5" fmla="*/ 124315 w 149179"/>
              <a:gd name="connsiteY5" fmla="*/ 411893 h 411893"/>
              <a:gd name="connsiteX6" fmla="*/ 24864 w 149179"/>
              <a:gd name="connsiteY6" fmla="*/ 411893 h 411893"/>
              <a:gd name="connsiteX7" fmla="*/ 0 w 149179"/>
              <a:gd name="connsiteY7" fmla="*/ 387029 h 411893"/>
              <a:gd name="connsiteX8" fmla="*/ 0 w 149179"/>
              <a:gd name="connsiteY8" fmla="*/ 24864 h 41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179" h="411893" fill="none" extrusionOk="0">
                <a:moveTo>
                  <a:pt x="0" y="24864"/>
                </a:moveTo>
                <a:cubicBezTo>
                  <a:pt x="547" y="11531"/>
                  <a:pt x="12528" y="987"/>
                  <a:pt x="24864" y="0"/>
                </a:cubicBezTo>
                <a:cubicBezTo>
                  <a:pt x="53984" y="-7508"/>
                  <a:pt x="77465" y="5784"/>
                  <a:pt x="124315" y="0"/>
                </a:cubicBezTo>
                <a:cubicBezTo>
                  <a:pt x="136903" y="775"/>
                  <a:pt x="148388" y="9679"/>
                  <a:pt x="149179" y="24864"/>
                </a:cubicBezTo>
                <a:cubicBezTo>
                  <a:pt x="185191" y="177388"/>
                  <a:pt x="110628" y="280198"/>
                  <a:pt x="149179" y="387029"/>
                </a:cubicBezTo>
                <a:cubicBezTo>
                  <a:pt x="147200" y="399094"/>
                  <a:pt x="135439" y="410914"/>
                  <a:pt x="124315" y="411893"/>
                </a:cubicBezTo>
                <a:cubicBezTo>
                  <a:pt x="81186" y="417867"/>
                  <a:pt x="61180" y="411469"/>
                  <a:pt x="24864" y="411893"/>
                </a:cubicBezTo>
                <a:cubicBezTo>
                  <a:pt x="9718" y="413311"/>
                  <a:pt x="1949" y="399992"/>
                  <a:pt x="0" y="387029"/>
                </a:cubicBezTo>
                <a:cubicBezTo>
                  <a:pt x="-39388" y="305966"/>
                  <a:pt x="7140" y="190185"/>
                  <a:pt x="0" y="24864"/>
                </a:cubicBezTo>
                <a:close/>
              </a:path>
              <a:path w="149179" h="411893" stroke="0" extrusionOk="0">
                <a:moveTo>
                  <a:pt x="0" y="24864"/>
                </a:moveTo>
                <a:cubicBezTo>
                  <a:pt x="-769" y="10080"/>
                  <a:pt x="8746" y="-1522"/>
                  <a:pt x="24864" y="0"/>
                </a:cubicBezTo>
                <a:cubicBezTo>
                  <a:pt x="61090" y="-34"/>
                  <a:pt x="78764" y="9559"/>
                  <a:pt x="124315" y="0"/>
                </a:cubicBezTo>
                <a:cubicBezTo>
                  <a:pt x="135678" y="3371"/>
                  <a:pt x="147738" y="10154"/>
                  <a:pt x="149179" y="24864"/>
                </a:cubicBezTo>
                <a:cubicBezTo>
                  <a:pt x="181220" y="132764"/>
                  <a:pt x="128561" y="225950"/>
                  <a:pt x="149179" y="387029"/>
                </a:cubicBezTo>
                <a:cubicBezTo>
                  <a:pt x="150019" y="396742"/>
                  <a:pt x="137491" y="413983"/>
                  <a:pt x="124315" y="411893"/>
                </a:cubicBezTo>
                <a:cubicBezTo>
                  <a:pt x="100481" y="412358"/>
                  <a:pt x="45010" y="400184"/>
                  <a:pt x="24864" y="411893"/>
                </a:cubicBezTo>
                <a:cubicBezTo>
                  <a:pt x="13068" y="410683"/>
                  <a:pt x="82" y="402846"/>
                  <a:pt x="0" y="387029"/>
                </a:cubicBezTo>
                <a:cubicBezTo>
                  <a:pt x="-39158" y="305355"/>
                  <a:pt x="566" y="183275"/>
                  <a:pt x="0" y="24864"/>
                </a:cubicBezTo>
                <a:close/>
              </a:path>
            </a:pathLst>
          </a:custGeom>
          <a:solidFill>
            <a:schemeClr val="tx1">
              <a:lumMod val="65000"/>
              <a:lumOff val="35000"/>
            </a:schemeClr>
          </a:solidFill>
          <a:ln w="19050">
            <a:solidFill>
              <a:schemeClr val="bg1">
                <a:lumMod val="75000"/>
              </a:schemeClr>
            </a:solidFill>
            <a:extLst>
              <a:ext uri="{C807C97D-BFC1-408E-A445-0C87EB9F89A2}">
                <ask:lineSketchStyleProps xmlns:ask="http://schemas.microsoft.com/office/drawing/2018/sketchyshapes" sd="252692197">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Rectangle: Rounded Corners 102">
            <a:extLst>
              <a:ext uri="{FF2B5EF4-FFF2-40B4-BE49-F238E27FC236}">
                <a16:creationId xmlns:a16="http://schemas.microsoft.com/office/drawing/2014/main" id="{3D67E215-527F-4D8F-9516-CCD46B138FAF}"/>
              </a:ext>
            </a:extLst>
          </p:cNvPr>
          <p:cNvSpPr/>
          <p:nvPr/>
        </p:nvSpPr>
        <p:spPr>
          <a:xfrm>
            <a:off x="8492182" y="3767999"/>
            <a:ext cx="149179" cy="419590"/>
          </a:xfrm>
          <a:custGeom>
            <a:avLst/>
            <a:gdLst>
              <a:gd name="connsiteX0" fmla="*/ 0 w 149179"/>
              <a:gd name="connsiteY0" fmla="*/ 24864 h 419590"/>
              <a:gd name="connsiteX1" fmla="*/ 24864 w 149179"/>
              <a:gd name="connsiteY1" fmla="*/ 0 h 419590"/>
              <a:gd name="connsiteX2" fmla="*/ 124315 w 149179"/>
              <a:gd name="connsiteY2" fmla="*/ 0 h 419590"/>
              <a:gd name="connsiteX3" fmla="*/ 149179 w 149179"/>
              <a:gd name="connsiteY3" fmla="*/ 24864 h 419590"/>
              <a:gd name="connsiteX4" fmla="*/ 149179 w 149179"/>
              <a:gd name="connsiteY4" fmla="*/ 394726 h 419590"/>
              <a:gd name="connsiteX5" fmla="*/ 124315 w 149179"/>
              <a:gd name="connsiteY5" fmla="*/ 419590 h 419590"/>
              <a:gd name="connsiteX6" fmla="*/ 24864 w 149179"/>
              <a:gd name="connsiteY6" fmla="*/ 419590 h 419590"/>
              <a:gd name="connsiteX7" fmla="*/ 0 w 149179"/>
              <a:gd name="connsiteY7" fmla="*/ 394726 h 419590"/>
              <a:gd name="connsiteX8" fmla="*/ 0 w 149179"/>
              <a:gd name="connsiteY8" fmla="*/ 24864 h 41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179" h="419590" fill="none" extrusionOk="0">
                <a:moveTo>
                  <a:pt x="0" y="24864"/>
                </a:moveTo>
                <a:cubicBezTo>
                  <a:pt x="1590" y="13499"/>
                  <a:pt x="11470" y="3497"/>
                  <a:pt x="24864" y="0"/>
                </a:cubicBezTo>
                <a:cubicBezTo>
                  <a:pt x="56934" y="-9198"/>
                  <a:pt x="76662" y="9914"/>
                  <a:pt x="124315" y="0"/>
                </a:cubicBezTo>
                <a:cubicBezTo>
                  <a:pt x="138674" y="-778"/>
                  <a:pt x="147410" y="10448"/>
                  <a:pt x="149179" y="24864"/>
                </a:cubicBezTo>
                <a:cubicBezTo>
                  <a:pt x="165172" y="134969"/>
                  <a:pt x="140687" y="268911"/>
                  <a:pt x="149179" y="394726"/>
                </a:cubicBezTo>
                <a:cubicBezTo>
                  <a:pt x="147736" y="405516"/>
                  <a:pt x="138343" y="415585"/>
                  <a:pt x="124315" y="419590"/>
                </a:cubicBezTo>
                <a:cubicBezTo>
                  <a:pt x="99072" y="428565"/>
                  <a:pt x="68914" y="415713"/>
                  <a:pt x="24864" y="419590"/>
                </a:cubicBezTo>
                <a:cubicBezTo>
                  <a:pt x="9961" y="419638"/>
                  <a:pt x="1143" y="406397"/>
                  <a:pt x="0" y="394726"/>
                </a:cubicBezTo>
                <a:cubicBezTo>
                  <a:pt x="-26454" y="238891"/>
                  <a:pt x="36937" y="198154"/>
                  <a:pt x="0" y="24864"/>
                </a:cubicBezTo>
                <a:close/>
              </a:path>
              <a:path w="149179" h="419590" stroke="0" extrusionOk="0">
                <a:moveTo>
                  <a:pt x="0" y="24864"/>
                </a:moveTo>
                <a:cubicBezTo>
                  <a:pt x="-1208" y="10387"/>
                  <a:pt x="9838" y="485"/>
                  <a:pt x="24864" y="0"/>
                </a:cubicBezTo>
                <a:cubicBezTo>
                  <a:pt x="65380" y="-10650"/>
                  <a:pt x="84019" y="9160"/>
                  <a:pt x="124315" y="0"/>
                </a:cubicBezTo>
                <a:cubicBezTo>
                  <a:pt x="136193" y="-1410"/>
                  <a:pt x="147740" y="14086"/>
                  <a:pt x="149179" y="24864"/>
                </a:cubicBezTo>
                <a:cubicBezTo>
                  <a:pt x="167764" y="187250"/>
                  <a:pt x="110364" y="267702"/>
                  <a:pt x="149179" y="394726"/>
                </a:cubicBezTo>
                <a:cubicBezTo>
                  <a:pt x="149829" y="407121"/>
                  <a:pt x="136439" y="419344"/>
                  <a:pt x="124315" y="419590"/>
                </a:cubicBezTo>
                <a:cubicBezTo>
                  <a:pt x="75446" y="421389"/>
                  <a:pt x="61897" y="416699"/>
                  <a:pt x="24864" y="419590"/>
                </a:cubicBezTo>
                <a:cubicBezTo>
                  <a:pt x="10883" y="420002"/>
                  <a:pt x="-1495" y="406724"/>
                  <a:pt x="0" y="394726"/>
                </a:cubicBezTo>
                <a:cubicBezTo>
                  <a:pt x="-13103" y="214628"/>
                  <a:pt x="29510" y="183365"/>
                  <a:pt x="0" y="24864"/>
                </a:cubicBezTo>
                <a:close/>
              </a:path>
            </a:pathLst>
          </a:custGeom>
          <a:solidFill>
            <a:schemeClr val="tx1">
              <a:lumMod val="65000"/>
              <a:lumOff val="35000"/>
            </a:schemeClr>
          </a:solidFill>
          <a:ln w="19050">
            <a:solidFill>
              <a:schemeClr val="bg1">
                <a:lumMod val="75000"/>
              </a:schemeClr>
            </a:solidFill>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ectangle 103">
            <a:extLst>
              <a:ext uri="{FF2B5EF4-FFF2-40B4-BE49-F238E27FC236}">
                <a16:creationId xmlns:a16="http://schemas.microsoft.com/office/drawing/2014/main" id="{302D20DD-3141-43F2-9E90-3A51C28B4EA4}"/>
              </a:ext>
            </a:extLst>
          </p:cNvPr>
          <p:cNvSpPr/>
          <p:nvPr/>
        </p:nvSpPr>
        <p:spPr>
          <a:xfrm rot="18928810">
            <a:off x="8133658" y="3936682"/>
            <a:ext cx="96346" cy="828675"/>
          </a:xfrm>
          <a:custGeom>
            <a:avLst/>
            <a:gdLst>
              <a:gd name="connsiteX0" fmla="*/ 0 w 96346"/>
              <a:gd name="connsiteY0" fmla="*/ 0 h 828675"/>
              <a:gd name="connsiteX1" fmla="*/ 96346 w 96346"/>
              <a:gd name="connsiteY1" fmla="*/ 0 h 828675"/>
              <a:gd name="connsiteX2" fmla="*/ 96346 w 96346"/>
              <a:gd name="connsiteY2" fmla="*/ 422624 h 828675"/>
              <a:gd name="connsiteX3" fmla="*/ 96346 w 96346"/>
              <a:gd name="connsiteY3" fmla="*/ 828675 h 828675"/>
              <a:gd name="connsiteX4" fmla="*/ 0 w 96346"/>
              <a:gd name="connsiteY4" fmla="*/ 828675 h 828675"/>
              <a:gd name="connsiteX5" fmla="*/ 0 w 96346"/>
              <a:gd name="connsiteY5" fmla="*/ 397764 h 828675"/>
              <a:gd name="connsiteX6" fmla="*/ 0 w 96346"/>
              <a:gd name="connsiteY6" fmla="*/ 0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346" h="828675" fill="none" extrusionOk="0">
                <a:moveTo>
                  <a:pt x="0" y="0"/>
                </a:moveTo>
                <a:cubicBezTo>
                  <a:pt x="29982" y="-3850"/>
                  <a:pt x="69178" y="245"/>
                  <a:pt x="96346" y="0"/>
                </a:cubicBezTo>
                <a:cubicBezTo>
                  <a:pt x="100040" y="180747"/>
                  <a:pt x="101090" y="309517"/>
                  <a:pt x="96346" y="422624"/>
                </a:cubicBezTo>
                <a:cubicBezTo>
                  <a:pt x="91602" y="535731"/>
                  <a:pt x="95010" y="681046"/>
                  <a:pt x="96346" y="828675"/>
                </a:cubicBezTo>
                <a:cubicBezTo>
                  <a:pt x="58039" y="825843"/>
                  <a:pt x="41813" y="828039"/>
                  <a:pt x="0" y="828675"/>
                </a:cubicBezTo>
                <a:cubicBezTo>
                  <a:pt x="-14256" y="688279"/>
                  <a:pt x="18689" y="503056"/>
                  <a:pt x="0" y="397764"/>
                </a:cubicBezTo>
                <a:cubicBezTo>
                  <a:pt x="-18689" y="292472"/>
                  <a:pt x="-10561" y="154416"/>
                  <a:pt x="0" y="0"/>
                </a:cubicBezTo>
                <a:close/>
              </a:path>
              <a:path w="96346" h="828675" stroke="0" extrusionOk="0">
                <a:moveTo>
                  <a:pt x="0" y="0"/>
                </a:moveTo>
                <a:cubicBezTo>
                  <a:pt x="28234" y="-960"/>
                  <a:pt x="70480" y="-3631"/>
                  <a:pt x="96346" y="0"/>
                </a:cubicBezTo>
                <a:cubicBezTo>
                  <a:pt x="106561" y="109611"/>
                  <a:pt x="86290" y="314270"/>
                  <a:pt x="96346" y="414338"/>
                </a:cubicBezTo>
                <a:cubicBezTo>
                  <a:pt x="106402" y="514406"/>
                  <a:pt x="87221" y="703745"/>
                  <a:pt x="96346" y="828675"/>
                </a:cubicBezTo>
                <a:cubicBezTo>
                  <a:pt x="69609" y="825606"/>
                  <a:pt x="44544" y="824069"/>
                  <a:pt x="0" y="828675"/>
                </a:cubicBezTo>
                <a:cubicBezTo>
                  <a:pt x="8262" y="686810"/>
                  <a:pt x="-14041" y="557760"/>
                  <a:pt x="0" y="406051"/>
                </a:cubicBezTo>
                <a:cubicBezTo>
                  <a:pt x="14041" y="254342"/>
                  <a:pt x="-3758" y="105887"/>
                  <a:pt x="0" y="0"/>
                </a:cubicBezTo>
                <a:close/>
              </a:path>
            </a:pathLst>
          </a:custGeom>
          <a:solidFill>
            <a:schemeClr val="accent4">
              <a:lumMod val="40000"/>
              <a:lumOff val="60000"/>
            </a:schemeClr>
          </a:solidFill>
          <a:ln w="28575">
            <a:solidFill>
              <a:schemeClr val="accent4">
                <a:lumMod val="50000"/>
              </a:schemeClr>
            </a:solidFill>
            <a:extLst>
              <a:ext uri="{C807C97D-BFC1-408E-A445-0C87EB9F89A2}">
                <ask:lineSketchStyleProps xmlns:ask="http://schemas.microsoft.com/office/drawing/2018/sketchyshapes" sd="199161616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a:extLst>
              <a:ext uri="{FF2B5EF4-FFF2-40B4-BE49-F238E27FC236}">
                <a16:creationId xmlns:a16="http://schemas.microsoft.com/office/drawing/2014/main" id="{219DEAE8-688A-4DD6-AA7C-A07D45D7CFA9}"/>
              </a:ext>
            </a:extLst>
          </p:cNvPr>
          <p:cNvSpPr/>
          <p:nvPr/>
        </p:nvSpPr>
        <p:spPr>
          <a:xfrm rot="21175776">
            <a:off x="7610500" y="3860780"/>
            <a:ext cx="355497" cy="271276"/>
          </a:xfrm>
          <a:custGeom>
            <a:avLst/>
            <a:gdLst>
              <a:gd name="connsiteX0" fmla="*/ 0 w 355497"/>
              <a:gd name="connsiteY0" fmla="*/ 135638 h 271276"/>
              <a:gd name="connsiteX1" fmla="*/ 177749 w 355497"/>
              <a:gd name="connsiteY1" fmla="*/ 0 h 271276"/>
              <a:gd name="connsiteX2" fmla="*/ 355498 w 355497"/>
              <a:gd name="connsiteY2" fmla="*/ 135638 h 271276"/>
              <a:gd name="connsiteX3" fmla="*/ 177749 w 355497"/>
              <a:gd name="connsiteY3" fmla="*/ 271276 h 271276"/>
              <a:gd name="connsiteX4" fmla="*/ 0 w 355497"/>
              <a:gd name="connsiteY4" fmla="*/ 135638 h 271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497" h="271276" fill="none" extrusionOk="0">
                <a:moveTo>
                  <a:pt x="0" y="135638"/>
                </a:moveTo>
                <a:cubicBezTo>
                  <a:pt x="-15307" y="54456"/>
                  <a:pt x="69868" y="17552"/>
                  <a:pt x="177749" y="0"/>
                </a:cubicBezTo>
                <a:cubicBezTo>
                  <a:pt x="287644" y="13466"/>
                  <a:pt x="366384" y="71856"/>
                  <a:pt x="355498" y="135638"/>
                </a:cubicBezTo>
                <a:cubicBezTo>
                  <a:pt x="339197" y="205554"/>
                  <a:pt x="279829" y="275794"/>
                  <a:pt x="177749" y="271276"/>
                </a:cubicBezTo>
                <a:cubicBezTo>
                  <a:pt x="72378" y="281015"/>
                  <a:pt x="-6344" y="204730"/>
                  <a:pt x="0" y="135638"/>
                </a:cubicBezTo>
                <a:close/>
              </a:path>
              <a:path w="355497" h="271276" stroke="0" extrusionOk="0">
                <a:moveTo>
                  <a:pt x="0" y="135638"/>
                </a:moveTo>
                <a:cubicBezTo>
                  <a:pt x="7230" y="50086"/>
                  <a:pt x="89584" y="15679"/>
                  <a:pt x="177749" y="0"/>
                </a:cubicBezTo>
                <a:cubicBezTo>
                  <a:pt x="271010" y="-13658"/>
                  <a:pt x="370253" y="69553"/>
                  <a:pt x="355498" y="135638"/>
                </a:cubicBezTo>
                <a:cubicBezTo>
                  <a:pt x="354547" y="200171"/>
                  <a:pt x="255845" y="280317"/>
                  <a:pt x="177749" y="271276"/>
                </a:cubicBezTo>
                <a:cubicBezTo>
                  <a:pt x="78277" y="265022"/>
                  <a:pt x="10181" y="225231"/>
                  <a:pt x="0" y="135638"/>
                </a:cubicBezTo>
                <a:close/>
              </a:path>
            </a:pathLst>
          </a:custGeom>
          <a:solidFill>
            <a:schemeClr val="accent4">
              <a:lumMod val="40000"/>
              <a:lumOff val="60000"/>
            </a:schemeClr>
          </a:solidFill>
          <a:ln w="28575">
            <a:solidFill>
              <a:schemeClr val="accent4">
                <a:lumMod val="50000"/>
              </a:schemeClr>
            </a:solidFill>
            <a:extLst>
              <a:ext uri="{C807C97D-BFC1-408E-A445-0C87EB9F89A2}">
                <ask:lineSketchStyleProps xmlns:ask="http://schemas.microsoft.com/office/drawing/2018/sketchyshapes" sd="1617256088">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Teardrop 105">
            <a:extLst>
              <a:ext uri="{FF2B5EF4-FFF2-40B4-BE49-F238E27FC236}">
                <a16:creationId xmlns:a16="http://schemas.microsoft.com/office/drawing/2014/main" id="{927B09DB-EF34-45D2-A532-E2576F14BA36}"/>
              </a:ext>
            </a:extLst>
          </p:cNvPr>
          <p:cNvSpPr/>
          <p:nvPr/>
        </p:nvSpPr>
        <p:spPr>
          <a:xfrm rot="1162271">
            <a:off x="7809123" y="4574958"/>
            <a:ext cx="2079656" cy="1628744"/>
          </a:xfrm>
          <a:custGeom>
            <a:avLst/>
            <a:gdLst>
              <a:gd name="connsiteX0" fmla="*/ 0 w 2079656"/>
              <a:gd name="connsiteY0" fmla="*/ 814372 h 1628744"/>
              <a:gd name="connsiteX1" fmla="*/ 1039828 w 2079656"/>
              <a:gd name="connsiteY1" fmla="*/ 0 h 1628744"/>
              <a:gd name="connsiteX2" fmla="*/ 1804122 w 2079656"/>
              <a:gd name="connsiteY2" fmla="*/ 215792 h 1628744"/>
              <a:gd name="connsiteX3" fmla="*/ 2079656 w 2079656"/>
              <a:gd name="connsiteY3" fmla="*/ 814372 h 1628744"/>
              <a:gd name="connsiteX4" fmla="*/ 1039828 w 2079656"/>
              <a:gd name="connsiteY4" fmla="*/ 1628744 h 1628744"/>
              <a:gd name="connsiteX5" fmla="*/ 0 w 2079656"/>
              <a:gd name="connsiteY5" fmla="*/ 814372 h 1628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9656" h="1628744" fill="none" extrusionOk="0">
                <a:moveTo>
                  <a:pt x="0" y="814372"/>
                </a:moveTo>
                <a:cubicBezTo>
                  <a:pt x="-120284" y="346187"/>
                  <a:pt x="449497" y="15111"/>
                  <a:pt x="1039828" y="0"/>
                </a:cubicBezTo>
                <a:cubicBezTo>
                  <a:pt x="1289849" y="-45236"/>
                  <a:pt x="1541676" y="82605"/>
                  <a:pt x="1804122" y="215792"/>
                </a:cubicBezTo>
                <a:cubicBezTo>
                  <a:pt x="2017574" y="431981"/>
                  <a:pt x="2089791" y="617282"/>
                  <a:pt x="2079656" y="814372"/>
                </a:cubicBezTo>
                <a:cubicBezTo>
                  <a:pt x="2003470" y="1251814"/>
                  <a:pt x="1644286" y="1653423"/>
                  <a:pt x="1039828" y="1628744"/>
                </a:cubicBezTo>
                <a:cubicBezTo>
                  <a:pt x="498319" y="1677529"/>
                  <a:pt x="12322" y="1391753"/>
                  <a:pt x="0" y="814372"/>
                </a:cubicBezTo>
                <a:close/>
              </a:path>
              <a:path w="2079656" h="1628744" stroke="0" extrusionOk="0">
                <a:moveTo>
                  <a:pt x="0" y="814372"/>
                </a:moveTo>
                <a:cubicBezTo>
                  <a:pt x="-17733" y="353669"/>
                  <a:pt x="314172" y="56814"/>
                  <a:pt x="1039828" y="0"/>
                </a:cubicBezTo>
                <a:cubicBezTo>
                  <a:pt x="1348833" y="11419"/>
                  <a:pt x="1503829" y="73379"/>
                  <a:pt x="1804122" y="215792"/>
                </a:cubicBezTo>
                <a:cubicBezTo>
                  <a:pt x="1953973" y="448364"/>
                  <a:pt x="2071009" y="662641"/>
                  <a:pt x="2079656" y="814372"/>
                </a:cubicBezTo>
                <a:cubicBezTo>
                  <a:pt x="2012884" y="1227604"/>
                  <a:pt x="1627836" y="1635303"/>
                  <a:pt x="1039828" y="1628744"/>
                </a:cubicBezTo>
                <a:cubicBezTo>
                  <a:pt x="565858" y="1640644"/>
                  <a:pt x="19083" y="1224865"/>
                  <a:pt x="0" y="814372"/>
                </a:cubicBezTo>
                <a:close/>
              </a:path>
            </a:pathLst>
          </a:custGeom>
          <a:solidFill>
            <a:schemeClr val="accent5">
              <a:lumMod val="40000"/>
              <a:lumOff val="60000"/>
            </a:schemeClr>
          </a:solidFill>
          <a:ln w="25400">
            <a:extLst>
              <a:ext uri="{C807C97D-BFC1-408E-A445-0C87EB9F89A2}">
                <ask:lineSketchStyleProps xmlns:ask="http://schemas.microsoft.com/office/drawing/2018/sketchyshapes" sd="1219033472">
                  <a:prstGeom prst="teardrop">
                    <a:avLst>
                      <a:gd name="adj" fmla="val 73502"/>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Oval 106">
            <a:extLst>
              <a:ext uri="{FF2B5EF4-FFF2-40B4-BE49-F238E27FC236}">
                <a16:creationId xmlns:a16="http://schemas.microsoft.com/office/drawing/2014/main" id="{CE593CE3-D909-4303-8407-2A860A6CB2E9}"/>
              </a:ext>
            </a:extLst>
          </p:cNvPr>
          <p:cNvSpPr/>
          <p:nvPr/>
        </p:nvSpPr>
        <p:spPr>
          <a:xfrm rot="1092158">
            <a:off x="8438674" y="5054707"/>
            <a:ext cx="807574" cy="635468"/>
          </a:xfrm>
          <a:custGeom>
            <a:avLst/>
            <a:gdLst>
              <a:gd name="connsiteX0" fmla="*/ 0 w 807574"/>
              <a:gd name="connsiteY0" fmla="*/ 317734 h 635468"/>
              <a:gd name="connsiteX1" fmla="*/ 403787 w 807574"/>
              <a:gd name="connsiteY1" fmla="*/ 0 h 635468"/>
              <a:gd name="connsiteX2" fmla="*/ 807574 w 807574"/>
              <a:gd name="connsiteY2" fmla="*/ 317734 h 635468"/>
              <a:gd name="connsiteX3" fmla="*/ 403787 w 807574"/>
              <a:gd name="connsiteY3" fmla="*/ 635468 h 635468"/>
              <a:gd name="connsiteX4" fmla="*/ 0 w 807574"/>
              <a:gd name="connsiteY4" fmla="*/ 317734 h 635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574" h="635468" fill="none" extrusionOk="0">
                <a:moveTo>
                  <a:pt x="0" y="317734"/>
                </a:moveTo>
                <a:cubicBezTo>
                  <a:pt x="-57017" y="155654"/>
                  <a:pt x="171915" y="7763"/>
                  <a:pt x="403787" y="0"/>
                </a:cubicBezTo>
                <a:cubicBezTo>
                  <a:pt x="619088" y="-1652"/>
                  <a:pt x="793510" y="112715"/>
                  <a:pt x="807574" y="317734"/>
                </a:cubicBezTo>
                <a:cubicBezTo>
                  <a:pt x="818246" y="494515"/>
                  <a:pt x="602850" y="670116"/>
                  <a:pt x="403787" y="635468"/>
                </a:cubicBezTo>
                <a:cubicBezTo>
                  <a:pt x="184165" y="644685"/>
                  <a:pt x="19442" y="484308"/>
                  <a:pt x="0" y="317734"/>
                </a:cubicBezTo>
                <a:close/>
              </a:path>
              <a:path w="807574" h="635468" stroke="0" extrusionOk="0">
                <a:moveTo>
                  <a:pt x="0" y="317734"/>
                </a:moveTo>
                <a:cubicBezTo>
                  <a:pt x="-17383" y="142898"/>
                  <a:pt x="230587" y="11529"/>
                  <a:pt x="403787" y="0"/>
                </a:cubicBezTo>
                <a:cubicBezTo>
                  <a:pt x="632852" y="6783"/>
                  <a:pt x="769516" y="121607"/>
                  <a:pt x="807574" y="317734"/>
                </a:cubicBezTo>
                <a:cubicBezTo>
                  <a:pt x="834988" y="500289"/>
                  <a:pt x="639719" y="627671"/>
                  <a:pt x="403787" y="635468"/>
                </a:cubicBezTo>
                <a:cubicBezTo>
                  <a:pt x="200315" y="629680"/>
                  <a:pt x="-14906" y="490741"/>
                  <a:pt x="0" y="317734"/>
                </a:cubicBezTo>
                <a:close/>
              </a:path>
            </a:pathLst>
          </a:custGeom>
          <a:solidFill>
            <a:schemeClr val="accent1">
              <a:lumMod val="75000"/>
              <a:alpha val="57000"/>
            </a:schemeClr>
          </a:solidFill>
          <a:ln>
            <a:solidFill>
              <a:schemeClr val="tx2">
                <a:lumMod val="20000"/>
                <a:lumOff val="8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Teardrop 107">
            <a:extLst>
              <a:ext uri="{FF2B5EF4-FFF2-40B4-BE49-F238E27FC236}">
                <a16:creationId xmlns:a16="http://schemas.microsoft.com/office/drawing/2014/main" id="{F1177633-210C-4A51-BD8A-9B7C5B00358E}"/>
              </a:ext>
            </a:extLst>
          </p:cNvPr>
          <p:cNvSpPr/>
          <p:nvPr/>
        </p:nvSpPr>
        <p:spPr>
          <a:xfrm rot="21214904">
            <a:off x="7643774" y="873721"/>
            <a:ext cx="2230908" cy="2013926"/>
          </a:xfrm>
          <a:custGeom>
            <a:avLst/>
            <a:gdLst>
              <a:gd name="connsiteX0" fmla="*/ 0 w 2230908"/>
              <a:gd name="connsiteY0" fmla="*/ 1006963 h 2013926"/>
              <a:gd name="connsiteX1" fmla="*/ 1115454 w 2230908"/>
              <a:gd name="connsiteY1" fmla="*/ 0 h 2013926"/>
              <a:gd name="connsiteX2" fmla="*/ 1839384 w 2230908"/>
              <a:gd name="connsiteY2" fmla="*/ 353444 h 2013926"/>
              <a:gd name="connsiteX3" fmla="*/ 2230908 w 2230908"/>
              <a:gd name="connsiteY3" fmla="*/ 1006963 h 2013926"/>
              <a:gd name="connsiteX4" fmla="*/ 1115454 w 2230908"/>
              <a:gd name="connsiteY4" fmla="*/ 2013926 h 2013926"/>
              <a:gd name="connsiteX5" fmla="*/ 0 w 2230908"/>
              <a:gd name="connsiteY5" fmla="*/ 1006963 h 2013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0908" h="2013926" fill="none" extrusionOk="0">
                <a:moveTo>
                  <a:pt x="0" y="1006963"/>
                </a:moveTo>
                <a:cubicBezTo>
                  <a:pt x="-180896" y="423131"/>
                  <a:pt x="399093" y="94443"/>
                  <a:pt x="1115454" y="0"/>
                </a:cubicBezTo>
                <a:cubicBezTo>
                  <a:pt x="1348667" y="-77212"/>
                  <a:pt x="1560975" y="169372"/>
                  <a:pt x="1839384" y="353444"/>
                </a:cubicBezTo>
                <a:cubicBezTo>
                  <a:pt x="2121211" y="582935"/>
                  <a:pt x="2236126" y="790379"/>
                  <a:pt x="2230908" y="1006963"/>
                </a:cubicBezTo>
                <a:cubicBezTo>
                  <a:pt x="2051690" y="1534106"/>
                  <a:pt x="1754638" y="2032847"/>
                  <a:pt x="1115454" y="2013926"/>
                </a:cubicBezTo>
                <a:cubicBezTo>
                  <a:pt x="556878" y="2099478"/>
                  <a:pt x="10664" y="1673543"/>
                  <a:pt x="0" y="1006963"/>
                </a:cubicBezTo>
                <a:close/>
              </a:path>
              <a:path w="2230908" h="2013926" stroke="0" extrusionOk="0">
                <a:moveTo>
                  <a:pt x="0" y="1006963"/>
                </a:moveTo>
                <a:cubicBezTo>
                  <a:pt x="-97247" y="390849"/>
                  <a:pt x="460982" y="14421"/>
                  <a:pt x="1115454" y="0"/>
                </a:cubicBezTo>
                <a:cubicBezTo>
                  <a:pt x="1382694" y="5459"/>
                  <a:pt x="1551470" y="119297"/>
                  <a:pt x="1839384" y="353444"/>
                </a:cubicBezTo>
                <a:cubicBezTo>
                  <a:pt x="2069571" y="601390"/>
                  <a:pt x="2226127" y="815552"/>
                  <a:pt x="2230908" y="1006963"/>
                </a:cubicBezTo>
                <a:cubicBezTo>
                  <a:pt x="2083356" y="1482364"/>
                  <a:pt x="1790653" y="2042189"/>
                  <a:pt x="1115454" y="2013926"/>
                </a:cubicBezTo>
                <a:cubicBezTo>
                  <a:pt x="574257" y="2022806"/>
                  <a:pt x="9651" y="1543232"/>
                  <a:pt x="0" y="1006963"/>
                </a:cubicBezTo>
                <a:close/>
              </a:path>
            </a:pathLst>
          </a:custGeom>
          <a:solidFill>
            <a:schemeClr val="accent2">
              <a:lumMod val="40000"/>
              <a:lumOff val="60000"/>
            </a:schemeClr>
          </a:solidFill>
          <a:ln w="12700">
            <a:solidFill>
              <a:schemeClr val="accent2">
                <a:lumMod val="75000"/>
              </a:schemeClr>
            </a:solidFill>
            <a:extLst>
              <a:ext uri="{C807C97D-BFC1-408E-A445-0C87EB9F89A2}">
                <ask:lineSketchStyleProps xmlns:ask="http://schemas.microsoft.com/office/drawing/2018/sketchyshapes" sd="1219033472">
                  <a:prstGeom prst="teardrop">
                    <a:avLst>
                      <a:gd name="adj" fmla="val 64900"/>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Oval 108">
            <a:extLst>
              <a:ext uri="{FF2B5EF4-FFF2-40B4-BE49-F238E27FC236}">
                <a16:creationId xmlns:a16="http://schemas.microsoft.com/office/drawing/2014/main" id="{ED890DAB-6843-4831-94E7-F66F69568471}"/>
              </a:ext>
            </a:extLst>
          </p:cNvPr>
          <p:cNvSpPr/>
          <p:nvPr/>
        </p:nvSpPr>
        <p:spPr>
          <a:xfrm>
            <a:off x="8087767" y="1270240"/>
            <a:ext cx="1137986" cy="1246061"/>
          </a:xfrm>
          <a:custGeom>
            <a:avLst/>
            <a:gdLst>
              <a:gd name="connsiteX0" fmla="*/ 0 w 1137986"/>
              <a:gd name="connsiteY0" fmla="*/ 623031 h 1246061"/>
              <a:gd name="connsiteX1" fmla="*/ 568993 w 1137986"/>
              <a:gd name="connsiteY1" fmla="*/ 0 h 1246061"/>
              <a:gd name="connsiteX2" fmla="*/ 1137986 w 1137986"/>
              <a:gd name="connsiteY2" fmla="*/ 623031 h 1246061"/>
              <a:gd name="connsiteX3" fmla="*/ 568993 w 1137986"/>
              <a:gd name="connsiteY3" fmla="*/ 1246062 h 1246061"/>
              <a:gd name="connsiteX4" fmla="*/ 0 w 1137986"/>
              <a:gd name="connsiteY4" fmla="*/ 623031 h 1246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986" h="1246061" fill="none" extrusionOk="0">
                <a:moveTo>
                  <a:pt x="0" y="623031"/>
                </a:moveTo>
                <a:cubicBezTo>
                  <a:pt x="-31563" y="286358"/>
                  <a:pt x="187459" y="58906"/>
                  <a:pt x="568993" y="0"/>
                </a:cubicBezTo>
                <a:cubicBezTo>
                  <a:pt x="847613" y="-7637"/>
                  <a:pt x="1095866" y="190474"/>
                  <a:pt x="1137986" y="623031"/>
                </a:cubicBezTo>
                <a:cubicBezTo>
                  <a:pt x="1152580" y="968901"/>
                  <a:pt x="875113" y="1257822"/>
                  <a:pt x="568993" y="1246062"/>
                </a:cubicBezTo>
                <a:cubicBezTo>
                  <a:pt x="266690" y="1278596"/>
                  <a:pt x="75488" y="932543"/>
                  <a:pt x="0" y="623031"/>
                </a:cubicBezTo>
                <a:close/>
              </a:path>
              <a:path w="1137986" h="1246061" stroke="0" extrusionOk="0">
                <a:moveTo>
                  <a:pt x="0" y="623031"/>
                </a:moveTo>
                <a:cubicBezTo>
                  <a:pt x="-45672" y="280632"/>
                  <a:pt x="307076" y="12113"/>
                  <a:pt x="568993" y="0"/>
                </a:cubicBezTo>
                <a:cubicBezTo>
                  <a:pt x="924299" y="45958"/>
                  <a:pt x="1075487" y="245033"/>
                  <a:pt x="1137986" y="623031"/>
                </a:cubicBezTo>
                <a:cubicBezTo>
                  <a:pt x="1150182" y="970269"/>
                  <a:pt x="926276" y="1220105"/>
                  <a:pt x="568993" y="1246062"/>
                </a:cubicBezTo>
                <a:cubicBezTo>
                  <a:pt x="333934" y="1222598"/>
                  <a:pt x="-27251" y="962601"/>
                  <a:pt x="0" y="623031"/>
                </a:cubicBezTo>
                <a:close/>
              </a:path>
            </a:pathLst>
          </a:custGeom>
          <a:solidFill>
            <a:schemeClr val="accent2">
              <a:lumMod val="60000"/>
              <a:lumOff val="40000"/>
            </a:schemeClr>
          </a:solidFill>
          <a:ln>
            <a:solidFill>
              <a:schemeClr val="accent2">
                <a:lumMod val="5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Oval 109">
            <a:extLst>
              <a:ext uri="{FF2B5EF4-FFF2-40B4-BE49-F238E27FC236}">
                <a16:creationId xmlns:a16="http://schemas.microsoft.com/office/drawing/2014/main" id="{FC340197-7D7A-4582-9489-F4F978D9C27C}"/>
              </a:ext>
            </a:extLst>
          </p:cNvPr>
          <p:cNvSpPr/>
          <p:nvPr/>
        </p:nvSpPr>
        <p:spPr>
          <a:xfrm flipV="1">
            <a:off x="8108469" y="1247380"/>
            <a:ext cx="45719" cy="45719"/>
          </a:xfrm>
          <a:custGeom>
            <a:avLst/>
            <a:gdLst>
              <a:gd name="connsiteX0" fmla="*/ 0 w 45719"/>
              <a:gd name="connsiteY0" fmla="*/ 22860 h 45719"/>
              <a:gd name="connsiteX1" fmla="*/ 22860 w 45719"/>
              <a:gd name="connsiteY1" fmla="*/ 0 h 45719"/>
              <a:gd name="connsiteX2" fmla="*/ 45720 w 45719"/>
              <a:gd name="connsiteY2" fmla="*/ 22860 h 45719"/>
              <a:gd name="connsiteX3" fmla="*/ 22860 w 45719"/>
              <a:gd name="connsiteY3" fmla="*/ 45720 h 45719"/>
              <a:gd name="connsiteX4" fmla="*/ 0 w 45719"/>
              <a:gd name="connsiteY4" fmla="*/ 2286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9" h="45719" fill="none" extrusionOk="0">
                <a:moveTo>
                  <a:pt x="0" y="22860"/>
                </a:moveTo>
                <a:cubicBezTo>
                  <a:pt x="-274" y="10299"/>
                  <a:pt x="8345" y="1654"/>
                  <a:pt x="22860" y="0"/>
                </a:cubicBezTo>
                <a:cubicBezTo>
                  <a:pt x="32932" y="-547"/>
                  <a:pt x="44528" y="7731"/>
                  <a:pt x="45720" y="22860"/>
                </a:cubicBezTo>
                <a:cubicBezTo>
                  <a:pt x="48934" y="35877"/>
                  <a:pt x="34861" y="46624"/>
                  <a:pt x="22860" y="45720"/>
                </a:cubicBezTo>
                <a:cubicBezTo>
                  <a:pt x="10602" y="46719"/>
                  <a:pt x="2538" y="34322"/>
                  <a:pt x="0" y="22860"/>
                </a:cubicBezTo>
                <a:close/>
              </a:path>
              <a:path w="45719" h="45719" stroke="0" extrusionOk="0">
                <a:moveTo>
                  <a:pt x="0" y="22860"/>
                </a:moveTo>
                <a:cubicBezTo>
                  <a:pt x="-2648" y="10333"/>
                  <a:pt x="11859" y="376"/>
                  <a:pt x="22860" y="0"/>
                </a:cubicBezTo>
                <a:cubicBezTo>
                  <a:pt x="37641" y="2413"/>
                  <a:pt x="44698" y="9681"/>
                  <a:pt x="45720" y="22860"/>
                </a:cubicBezTo>
                <a:cubicBezTo>
                  <a:pt x="46074" y="35576"/>
                  <a:pt x="37555" y="44471"/>
                  <a:pt x="22860" y="45720"/>
                </a:cubicBezTo>
                <a:cubicBezTo>
                  <a:pt x="13444" y="44769"/>
                  <a:pt x="-1640" y="35213"/>
                  <a:pt x="0" y="22860"/>
                </a:cubicBezTo>
                <a:close/>
              </a:path>
            </a:pathLst>
          </a:custGeom>
          <a:solidFill>
            <a:schemeClr val="accent2">
              <a:lumMod val="60000"/>
              <a:lumOff val="40000"/>
            </a:schemeClr>
          </a:solidFill>
          <a:ln>
            <a:solidFill>
              <a:schemeClr val="accent2">
                <a:lumMod val="5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Oval 110">
            <a:extLst>
              <a:ext uri="{FF2B5EF4-FFF2-40B4-BE49-F238E27FC236}">
                <a16:creationId xmlns:a16="http://schemas.microsoft.com/office/drawing/2014/main" id="{7F50EE01-AAB5-4E99-ACB1-B7F8617EC557}"/>
              </a:ext>
            </a:extLst>
          </p:cNvPr>
          <p:cNvSpPr/>
          <p:nvPr/>
        </p:nvSpPr>
        <p:spPr>
          <a:xfrm flipV="1">
            <a:off x="8199191" y="1121406"/>
            <a:ext cx="45719" cy="45719"/>
          </a:xfrm>
          <a:custGeom>
            <a:avLst/>
            <a:gdLst>
              <a:gd name="connsiteX0" fmla="*/ 0 w 45719"/>
              <a:gd name="connsiteY0" fmla="*/ 22860 h 45719"/>
              <a:gd name="connsiteX1" fmla="*/ 22860 w 45719"/>
              <a:gd name="connsiteY1" fmla="*/ 0 h 45719"/>
              <a:gd name="connsiteX2" fmla="*/ 45720 w 45719"/>
              <a:gd name="connsiteY2" fmla="*/ 22860 h 45719"/>
              <a:gd name="connsiteX3" fmla="*/ 22860 w 45719"/>
              <a:gd name="connsiteY3" fmla="*/ 45720 h 45719"/>
              <a:gd name="connsiteX4" fmla="*/ 0 w 45719"/>
              <a:gd name="connsiteY4" fmla="*/ 2286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9" h="45719" fill="none" extrusionOk="0">
                <a:moveTo>
                  <a:pt x="0" y="22860"/>
                </a:moveTo>
                <a:cubicBezTo>
                  <a:pt x="-274" y="10299"/>
                  <a:pt x="8345" y="1654"/>
                  <a:pt x="22860" y="0"/>
                </a:cubicBezTo>
                <a:cubicBezTo>
                  <a:pt x="32932" y="-547"/>
                  <a:pt x="44528" y="7731"/>
                  <a:pt x="45720" y="22860"/>
                </a:cubicBezTo>
                <a:cubicBezTo>
                  <a:pt x="48934" y="35877"/>
                  <a:pt x="34861" y="46624"/>
                  <a:pt x="22860" y="45720"/>
                </a:cubicBezTo>
                <a:cubicBezTo>
                  <a:pt x="10602" y="46719"/>
                  <a:pt x="2538" y="34322"/>
                  <a:pt x="0" y="22860"/>
                </a:cubicBezTo>
                <a:close/>
              </a:path>
              <a:path w="45719" h="45719" stroke="0" extrusionOk="0">
                <a:moveTo>
                  <a:pt x="0" y="22860"/>
                </a:moveTo>
                <a:cubicBezTo>
                  <a:pt x="-2648" y="10333"/>
                  <a:pt x="11859" y="376"/>
                  <a:pt x="22860" y="0"/>
                </a:cubicBezTo>
                <a:cubicBezTo>
                  <a:pt x="37641" y="2413"/>
                  <a:pt x="44698" y="9681"/>
                  <a:pt x="45720" y="22860"/>
                </a:cubicBezTo>
                <a:cubicBezTo>
                  <a:pt x="46074" y="35576"/>
                  <a:pt x="37555" y="44471"/>
                  <a:pt x="22860" y="45720"/>
                </a:cubicBezTo>
                <a:cubicBezTo>
                  <a:pt x="13444" y="44769"/>
                  <a:pt x="-1640" y="35213"/>
                  <a:pt x="0" y="22860"/>
                </a:cubicBezTo>
                <a:close/>
              </a:path>
            </a:pathLst>
          </a:custGeom>
          <a:solidFill>
            <a:schemeClr val="accent2">
              <a:lumMod val="60000"/>
              <a:lumOff val="40000"/>
            </a:schemeClr>
          </a:solidFill>
          <a:ln>
            <a:solidFill>
              <a:schemeClr val="accent2">
                <a:lumMod val="5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Oval 111">
            <a:extLst>
              <a:ext uri="{FF2B5EF4-FFF2-40B4-BE49-F238E27FC236}">
                <a16:creationId xmlns:a16="http://schemas.microsoft.com/office/drawing/2014/main" id="{1F3257AF-EC13-4D8D-85C0-272465E76573}"/>
              </a:ext>
            </a:extLst>
          </p:cNvPr>
          <p:cNvSpPr/>
          <p:nvPr/>
        </p:nvSpPr>
        <p:spPr>
          <a:xfrm flipV="1">
            <a:off x="7904622" y="1423144"/>
            <a:ext cx="45719" cy="45719"/>
          </a:xfrm>
          <a:custGeom>
            <a:avLst/>
            <a:gdLst>
              <a:gd name="connsiteX0" fmla="*/ 0 w 45719"/>
              <a:gd name="connsiteY0" fmla="*/ 22860 h 45719"/>
              <a:gd name="connsiteX1" fmla="*/ 22860 w 45719"/>
              <a:gd name="connsiteY1" fmla="*/ 0 h 45719"/>
              <a:gd name="connsiteX2" fmla="*/ 45720 w 45719"/>
              <a:gd name="connsiteY2" fmla="*/ 22860 h 45719"/>
              <a:gd name="connsiteX3" fmla="*/ 22860 w 45719"/>
              <a:gd name="connsiteY3" fmla="*/ 45720 h 45719"/>
              <a:gd name="connsiteX4" fmla="*/ 0 w 45719"/>
              <a:gd name="connsiteY4" fmla="*/ 2286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9" h="45719" fill="none" extrusionOk="0">
                <a:moveTo>
                  <a:pt x="0" y="22860"/>
                </a:moveTo>
                <a:cubicBezTo>
                  <a:pt x="-274" y="10299"/>
                  <a:pt x="8345" y="1654"/>
                  <a:pt x="22860" y="0"/>
                </a:cubicBezTo>
                <a:cubicBezTo>
                  <a:pt x="32932" y="-547"/>
                  <a:pt x="44528" y="7731"/>
                  <a:pt x="45720" y="22860"/>
                </a:cubicBezTo>
                <a:cubicBezTo>
                  <a:pt x="48934" y="35877"/>
                  <a:pt x="34861" y="46624"/>
                  <a:pt x="22860" y="45720"/>
                </a:cubicBezTo>
                <a:cubicBezTo>
                  <a:pt x="10602" y="46719"/>
                  <a:pt x="2538" y="34322"/>
                  <a:pt x="0" y="22860"/>
                </a:cubicBezTo>
                <a:close/>
              </a:path>
              <a:path w="45719" h="45719" stroke="0" extrusionOk="0">
                <a:moveTo>
                  <a:pt x="0" y="22860"/>
                </a:moveTo>
                <a:cubicBezTo>
                  <a:pt x="-2648" y="10333"/>
                  <a:pt x="11859" y="376"/>
                  <a:pt x="22860" y="0"/>
                </a:cubicBezTo>
                <a:cubicBezTo>
                  <a:pt x="37641" y="2413"/>
                  <a:pt x="44698" y="9681"/>
                  <a:pt x="45720" y="22860"/>
                </a:cubicBezTo>
                <a:cubicBezTo>
                  <a:pt x="46074" y="35576"/>
                  <a:pt x="37555" y="44471"/>
                  <a:pt x="22860" y="45720"/>
                </a:cubicBezTo>
                <a:cubicBezTo>
                  <a:pt x="13444" y="44769"/>
                  <a:pt x="-1640" y="35213"/>
                  <a:pt x="0" y="22860"/>
                </a:cubicBezTo>
                <a:close/>
              </a:path>
            </a:pathLst>
          </a:custGeom>
          <a:solidFill>
            <a:schemeClr val="accent2">
              <a:lumMod val="60000"/>
              <a:lumOff val="40000"/>
            </a:schemeClr>
          </a:solidFill>
          <a:ln>
            <a:solidFill>
              <a:schemeClr val="accent2">
                <a:lumMod val="5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F7B09736-EAC9-4B8C-B1E7-A73D5FA0120C}"/>
              </a:ext>
            </a:extLst>
          </p:cNvPr>
          <p:cNvSpPr/>
          <p:nvPr/>
        </p:nvSpPr>
        <p:spPr>
          <a:xfrm flipV="1">
            <a:off x="9403726" y="2108583"/>
            <a:ext cx="45719" cy="45719"/>
          </a:xfrm>
          <a:custGeom>
            <a:avLst/>
            <a:gdLst>
              <a:gd name="connsiteX0" fmla="*/ 0 w 45719"/>
              <a:gd name="connsiteY0" fmla="*/ 22860 h 45719"/>
              <a:gd name="connsiteX1" fmla="*/ 22860 w 45719"/>
              <a:gd name="connsiteY1" fmla="*/ 0 h 45719"/>
              <a:gd name="connsiteX2" fmla="*/ 45720 w 45719"/>
              <a:gd name="connsiteY2" fmla="*/ 22860 h 45719"/>
              <a:gd name="connsiteX3" fmla="*/ 22860 w 45719"/>
              <a:gd name="connsiteY3" fmla="*/ 45720 h 45719"/>
              <a:gd name="connsiteX4" fmla="*/ 0 w 45719"/>
              <a:gd name="connsiteY4" fmla="*/ 2286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9" h="45719" fill="none" extrusionOk="0">
                <a:moveTo>
                  <a:pt x="0" y="22860"/>
                </a:moveTo>
                <a:cubicBezTo>
                  <a:pt x="-274" y="10299"/>
                  <a:pt x="8345" y="1654"/>
                  <a:pt x="22860" y="0"/>
                </a:cubicBezTo>
                <a:cubicBezTo>
                  <a:pt x="32932" y="-547"/>
                  <a:pt x="44528" y="7731"/>
                  <a:pt x="45720" y="22860"/>
                </a:cubicBezTo>
                <a:cubicBezTo>
                  <a:pt x="48934" y="35877"/>
                  <a:pt x="34861" y="46624"/>
                  <a:pt x="22860" y="45720"/>
                </a:cubicBezTo>
                <a:cubicBezTo>
                  <a:pt x="10602" y="46719"/>
                  <a:pt x="2538" y="34322"/>
                  <a:pt x="0" y="22860"/>
                </a:cubicBezTo>
                <a:close/>
              </a:path>
              <a:path w="45719" h="45719" stroke="0" extrusionOk="0">
                <a:moveTo>
                  <a:pt x="0" y="22860"/>
                </a:moveTo>
                <a:cubicBezTo>
                  <a:pt x="-2648" y="10333"/>
                  <a:pt x="11859" y="376"/>
                  <a:pt x="22860" y="0"/>
                </a:cubicBezTo>
                <a:cubicBezTo>
                  <a:pt x="37641" y="2413"/>
                  <a:pt x="44698" y="9681"/>
                  <a:pt x="45720" y="22860"/>
                </a:cubicBezTo>
                <a:cubicBezTo>
                  <a:pt x="46074" y="35576"/>
                  <a:pt x="37555" y="44471"/>
                  <a:pt x="22860" y="45720"/>
                </a:cubicBezTo>
                <a:cubicBezTo>
                  <a:pt x="13444" y="44769"/>
                  <a:pt x="-1640" y="35213"/>
                  <a:pt x="0" y="22860"/>
                </a:cubicBezTo>
                <a:close/>
              </a:path>
            </a:pathLst>
          </a:custGeom>
          <a:solidFill>
            <a:schemeClr val="accent2">
              <a:lumMod val="60000"/>
              <a:lumOff val="40000"/>
            </a:schemeClr>
          </a:solidFill>
          <a:ln>
            <a:solidFill>
              <a:schemeClr val="accent2">
                <a:lumMod val="5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Oval 113">
            <a:extLst>
              <a:ext uri="{FF2B5EF4-FFF2-40B4-BE49-F238E27FC236}">
                <a16:creationId xmlns:a16="http://schemas.microsoft.com/office/drawing/2014/main" id="{45D53A71-9C13-4844-B32E-3458FAF1562E}"/>
              </a:ext>
            </a:extLst>
          </p:cNvPr>
          <p:cNvSpPr/>
          <p:nvPr/>
        </p:nvSpPr>
        <p:spPr>
          <a:xfrm flipV="1">
            <a:off x="9494448" y="1982609"/>
            <a:ext cx="45719" cy="45719"/>
          </a:xfrm>
          <a:custGeom>
            <a:avLst/>
            <a:gdLst>
              <a:gd name="connsiteX0" fmla="*/ 0 w 45719"/>
              <a:gd name="connsiteY0" fmla="*/ 22860 h 45719"/>
              <a:gd name="connsiteX1" fmla="*/ 22860 w 45719"/>
              <a:gd name="connsiteY1" fmla="*/ 0 h 45719"/>
              <a:gd name="connsiteX2" fmla="*/ 45720 w 45719"/>
              <a:gd name="connsiteY2" fmla="*/ 22860 h 45719"/>
              <a:gd name="connsiteX3" fmla="*/ 22860 w 45719"/>
              <a:gd name="connsiteY3" fmla="*/ 45720 h 45719"/>
              <a:gd name="connsiteX4" fmla="*/ 0 w 45719"/>
              <a:gd name="connsiteY4" fmla="*/ 2286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9" h="45719" fill="none" extrusionOk="0">
                <a:moveTo>
                  <a:pt x="0" y="22860"/>
                </a:moveTo>
                <a:cubicBezTo>
                  <a:pt x="-274" y="10299"/>
                  <a:pt x="8345" y="1654"/>
                  <a:pt x="22860" y="0"/>
                </a:cubicBezTo>
                <a:cubicBezTo>
                  <a:pt x="32932" y="-547"/>
                  <a:pt x="44528" y="7731"/>
                  <a:pt x="45720" y="22860"/>
                </a:cubicBezTo>
                <a:cubicBezTo>
                  <a:pt x="48934" y="35877"/>
                  <a:pt x="34861" y="46624"/>
                  <a:pt x="22860" y="45720"/>
                </a:cubicBezTo>
                <a:cubicBezTo>
                  <a:pt x="10602" y="46719"/>
                  <a:pt x="2538" y="34322"/>
                  <a:pt x="0" y="22860"/>
                </a:cubicBezTo>
                <a:close/>
              </a:path>
              <a:path w="45719" h="45719" stroke="0" extrusionOk="0">
                <a:moveTo>
                  <a:pt x="0" y="22860"/>
                </a:moveTo>
                <a:cubicBezTo>
                  <a:pt x="-2648" y="10333"/>
                  <a:pt x="11859" y="376"/>
                  <a:pt x="22860" y="0"/>
                </a:cubicBezTo>
                <a:cubicBezTo>
                  <a:pt x="37641" y="2413"/>
                  <a:pt x="44698" y="9681"/>
                  <a:pt x="45720" y="22860"/>
                </a:cubicBezTo>
                <a:cubicBezTo>
                  <a:pt x="46074" y="35576"/>
                  <a:pt x="37555" y="44471"/>
                  <a:pt x="22860" y="45720"/>
                </a:cubicBezTo>
                <a:cubicBezTo>
                  <a:pt x="13444" y="44769"/>
                  <a:pt x="-1640" y="35213"/>
                  <a:pt x="0" y="22860"/>
                </a:cubicBezTo>
                <a:close/>
              </a:path>
            </a:pathLst>
          </a:custGeom>
          <a:solidFill>
            <a:schemeClr val="accent2">
              <a:lumMod val="60000"/>
              <a:lumOff val="40000"/>
            </a:schemeClr>
          </a:solidFill>
          <a:ln>
            <a:solidFill>
              <a:schemeClr val="accent2">
                <a:lumMod val="5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Oval 114">
            <a:extLst>
              <a:ext uri="{FF2B5EF4-FFF2-40B4-BE49-F238E27FC236}">
                <a16:creationId xmlns:a16="http://schemas.microsoft.com/office/drawing/2014/main" id="{CADC1DF0-DBCC-4267-8CDB-B201202CBF34}"/>
              </a:ext>
            </a:extLst>
          </p:cNvPr>
          <p:cNvSpPr/>
          <p:nvPr/>
        </p:nvSpPr>
        <p:spPr>
          <a:xfrm flipV="1">
            <a:off x="9199879" y="2284347"/>
            <a:ext cx="45719" cy="45719"/>
          </a:xfrm>
          <a:custGeom>
            <a:avLst/>
            <a:gdLst>
              <a:gd name="connsiteX0" fmla="*/ 0 w 45719"/>
              <a:gd name="connsiteY0" fmla="*/ 22860 h 45719"/>
              <a:gd name="connsiteX1" fmla="*/ 22860 w 45719"/>
              <a:gd name="connsiteY1" fmla="*/ 0 h 45719"/>
              <a:gd name="connsiteX2" fmla="*/ 45720 w 45719"/>
              <a:gd name="connsiteY2" fmla="*/ 22860 h 45719"/>
              <a:gd name="connsiteX3" fmla="*/ 22860 w 45719"/>
              <a:gd name="connsiteY3" fmla="*/ 45720 h 45719"/>
              <a:gd name="connsiteX4" fmla="*/ 0 w 45719"/>
              <a:gd name="connsiteY4" fmla="*/ 2286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9" h="45719" fill="none" extrusionOk="0">
                <a:moveTo>
                  <a:pt x="0" y="22860"/>
                </a:moveTo>
                <a:cubicBezTo>
                  <a:pt x="-274" y="10299"/>
                  <a:pt x="8345" y="1654"/>
                  <a:pt x="22860" y="0"/>
                </a:cubicBezTo>
                <a:cubicBezTo>
                  <a:pt x="32932" y="-547"/>
                  <a:pt x="44528" y="7731"/>
                  <a:pt x="45720" y="22860"/>
                </a:cubicBezTo>
                <a:cubicBezTo>
                  <a:pt x="48934" y="35877"/>
                  <a:pt x="34861" y="46624"/>
                  <a:pt x="22860" y="45720"/>
                </a:cubicBezTo>
                <a:cubicBezTo>
                  <a:pt x="10602" y="46719"/>
                  <a:pt x="2538" y="34322"/>
                  <a:pt x="0" y="22860"/>
                </a:cubicBezTo>
                <a:close/>
              </a:path>
              <a:path w="45719" h="45719" stroke="0" extrusionOk="0">
                <a:moveTo>
                  <a:pt x="0" y="22860"/>
                </a:moveTo>
                <a:cubicBezTo>
                  <a:pt x="-2648" y="10333"/>
                  <a:pt x="11859" y="376"/>
                  <a:pt x="22860" y="0"/>
                </a:cubicBezTo>
                <a:cubicBezTo>
                  <a:pt x="37641" y="2413"/>
                  <a:pt x="44698" y="9681"/>
                  <a:pt x="45720" y="22860"/>
                </a:cubicBezTo>
                <a:cubicBezTo>
                  <a:pt x="46074" y="35576"/>
                  <a:pt x="37555" y="44471"/>
                  <a:pt x="22860" y="45720"/>
                </a:cubicBezTo>
                <a:cubicBezTo>
                  <a:pt x="13444" y="44769"/>
                  <a:pt x="-1640" y="35213"/>
                  <a:pt x="0" y="22860"/>
                </a:cubicBezTo>
                <a:close/>
              </a:path>
            </a:pathLst>
          </a:custGeom>
          <a:solidFill>
            <a:schemeClr val="accent2">
              <a:lumMod val="60000"/>
              <a:lumOff val="40000"/>
            </a:schemeClr>
          </a:solidFill>
          <a:ln>
            <a:solidFill>
              <a:schemeClr val="accent2">
                <a:lumMod val="5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Oval 115">
            <a:extLst>
              <a:ext uri="{FF2B5EF4-FFF2-40B4-BE49-F238E27FC236}">
                <a16:creationId xmlns:a16="http://schemas.microsoft.com/office/drawing/2014/main" id="{BF3BF02A-93B4-44F1-9DE7-1B912DDBE1FA}"/>
              </a:ext>
            </a:extLst>
          </p:cNvPr>
          <p:cNvSpPr/>
          <p:nvPr/>
        </p:nvSpPr>
        <p:spPr>
          <a:xfrm flipV="1">
            <a:off x="9052305" y="1340471"/>
            <a:ext cx="45719" cy="45719"/>
          </a:xfrm>
          <a:custGeom>
            <a:avLst/>
            <a:gdLst>
              <a:gd name="connsiteX0" fmla="*/ 0 w 45719"/>
              <a:gd name="connsiteY0" fmla="*/ 22860 h 45719"/>
              <a:gd name="connsiteX1" fmla="*/ 22860 w 45719"/>
              <a:gd name="connsiteY1" fmla="*/ 0 h 45719"/>
              <a:gd name="connsiteX2" fmla="*/ 45720 w 45719"/>
              <a:gd name="connsiteY2" fmla="*/ 22860 h 45719"/>
              <a:gd name="connsiteX3" fmla="*/ 22860 w 45719"/>
              <a:gd name="connsiteY3" fmla="*/ 45720 h 45719"/>
              <a:gd name="connsiteX4" fmla="*/ 0 w 45719"/>
              <a:gd name="connsiteY4" fmla="*/ 2286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9" h="45719" fill="none" extrusionOk="0">
                <a:moveTo>
                  <a:pt x="0" y="22860"/>
                </a:moveTo>
                <a:cubicBezTo>
                  <a:pt x="-274" y="10299"/>
                  <a:pt x="8345" y="1654"/>
                  <a:pt x="22860" y="0"/>
                </a:cubicBezTo>
                <a:cubicBezTo>
                  <a:pt x="32932" y="-547"/>
                  <a:pt x="44528" y="7731"/>
                  <a:pt x="45720" y="22860"/>
                </a:cubicBezTo>
                <a:cubicBezTo>
                  <a:pt x="48934" y="35877"/>
                  <a:pt x="34861" y="46624"/>
                  <a:pt x="22860" y="45720"/>
                </a:cubicBezTo>
                <a:cubicBezTo>
                  <a:pt x="10602" y="46719"/>
                  <a:pt x="2538" y="34322"/>
                  <a:pt x="0" y="22860"/>
                </a:cubicBezTo>
                <a:close/>
              </a:path>
              <a:path w="45719" h="45719" stroke="0" extrusionOk="0">
                <a:moveTo>
                  <a:pt x="0" y="22860"/>
                </a:moveTo>
                <a:cubicBezTo>
                  <a:pt x="-2648" y="10333"/>
                  <a:pt x="11859" y="376"/>
                  <a:pt x="22860" y="0"/>
                </a:cubicBezTo>
                <a:cubicBezTo>
                  <a:pt x="37641" y="2413"/>
                  <a:pt x="44698" y="9681"/>
                  <a:pt x="45720" y="22860"/>
                </a:cubicBezTo>
                <a:cubicBezTo>
                  <a:pt x="46074" y="35576"/>
                  <a:pt x="37555" y="44471"/>
                  <a:pt x="22860" y="45720"/>
                </a:cubicBezTo>
                <a:cubicBezTo>
                  <a:pt x="13444" y="44769"/>
                  <a:pt x="-1640" y="35213"/>
                  <a:pt x="0" y="22860"/>
                </a:cubicBezTo>
                <a:close/>
              </a:path>
            </a:pathLst>
          </a:custGeom>
          <a:solidFill>
            <a:schemeClr val="accent2">
              <a:lumMod val="60000"/>
              <a:lumOff val="40000"/>
            </a:schemeClr>
          </a:solidFill>
          <a:ln>
            <a:solidFill>
              <a:schemeClr val="accent2">
                <a:lumMod val="5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Oval 116">
            <a:extLst>
              <a:ext uri="{FF2B5EF4-FFF2-40B4-BE49-F238E27FC236}">
                <a16:creationId xmlns:a16="http://schemas.microsoft.com/office/drawing/2014/main" id="{C1991125-F3C2-43F9-B9ED-0A6F9AC23DC7}"/>
              </a:ext>
            </a:extLst>
          </p:cNvPr>
          <p:cNvSpPr/>
          <p:nvPr/>
        </p:nvSpPr>
        <p:spPr>
          <a:xfrm flipV="1">
            <a:off x="9220632" y="1400284"/>
            <a:ext cx="45719" cy="45719"/>
          </a:xfrm>
          <a:custGeom>
            <a:avLst/>
            <a:gdLst>
              <a:gd name="connsiteX0" fmla="*/ 0 w 45719"/>
              <a:gd name="connsiteY0" fmla="*/ 22860 h 45719"/>
              <a:gd name="connsiteX1" fmla="*/ 22860 w 45719"/>
              <a:gd name="connsiteY1" fmla="*/ 0 h 45719"/>
              <a:gd name="connsiteX2" fmla="*/ 45720 w 45719"/>
              <a:gd name="connsiteY2" fmla="*/ 22860 h 45719"/>
              <a:gd name="connsiteX3" fmla="*/ 22860 w 45719"/>
              <a:gd name="connsiteY3" fmla="*/ 45720 h 45719"/>
              <a:gd name="connsiteX4" fmla="*/ 0 w 45719"/>
              <a:gd name="connsiteY4" fmla="*/ 2286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9" h="45719" fill="none" extrusionOk="0">
                <a:moveTo>
                  <a:pt x="0" y="22860"/>
                </a:moveTo>
                <a:cubicBezTo>
                  <a:pt x="-274" y="10299"/>
                  <a:pt x="8345" y="1654"/>
                  <a:pt x="22860" y="0"/>
                </a:cubicBezTo>
                <a:cubicBezTo>
                  <a:pt x="32932" y="-547"/>
                  <a:pt x="44528" y="7731"/>
                  <a:pt x="45720" y="22860"/>
                </a:cubicBezTo>
                <a:cubicBezTo>
                  <a:pt x="48934" y="35877"/>
                  <a:pt x="34861" y="46624"/>
                  <a:pt x="22860" y="45720"/>
                </a:cubicBezTo>
                <a:cubicBezTo>
                  <a:pt x="10602" y="46719"/>
                  <a:pt x="2538" y="34322"/>
                  <a:pt x="0" y="22860"/>
                </a:cubicBezTo>
                <a:close/>
              </a:path>
              <a:path w="45719" h="45719" stroke="0" extrusionOk="0">
                <a:moveTo>
                  <a:pt x="0" y="22860"/>
                </a:moveTo>
                <a:cubicBezTo>
                  <a:pt x="-2648" y="10333"/>
                  <a:pt x="11859" y="376"/>
                  <a:pt x="22860" y="0"/>
                </a:cubicBezTo>
                <a:cubicBezTo>
                  <a:pt x="37641" y="2413"/>
                  <a:pt x="44698" y="9681"/>
                  <a:pt x="45720" y="22860"/>
                </a:cubicBezTo>
                <a:cubicBezTo>
                  <a:pt x="46074" y="35576"/>
                  <a:pt x="37555" y="44471"/>
                  <a:pt x="22860" y="45720"/>
                </a:cubicBezTo>
                <a:cubicBezTo>
                  <a:pt x="13444" y="44769"/>
                  <a:pt x="-1640" y="35213"/>
                  <a:pt x="0" y="22860"/>
                </a:cubicBezTo>
                <a:close/>
              </a:path>
            </a:pathLst>
          </a:custGeom>
          <a:solidFill>
            <a:schemeClr val="accent2">
              <a:lumMod val="60000"/>
              <a:lumOff val="40000"/>
            </a:schemeClr>
          </a:solidFill>
          <a:ln>
            <a:solidFill>
              <a:schemeClr val="accent2">
                <a:lumMod val="5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Oval 117">
            <a:extLst>
              <a:ext uri="{FF2B5EF4-FFF2-40B4-BE49-F238E27FC236}">
                <a16:creationId xmlns:a16="http://schemas.microsoft.com/office/drawing/2014/main" id="{15C720CF-E505-441B-B676-47A94EC7681D}"/>
              </a:ext>
            </a:extLst>
          </p:cNvPr>
          <p:cNvSpPr/>
          <p:nvPr/>
        </p:nvSpPr>
        <p:spPr>
          <a:xfrm flipV="1">
            <a:off x="8449813" y="2664283"/>
            <a:ext cx="45719" cy="45719"/>
          </a:xfrm>
          <a:custGeom>
            <a:avLst/>
            <a:gdLst>
              <a:gd name="connsiteX0" fmla="*/ 0 w 45719"/>
              <a:gd name="connsiteY0" fmla="*/ 22860 h 45719"/>
              <a:gd name="connsiteX1" fmla="*/ 22860 w 45719"/>
              <a:gd name="connsiteY1" fmla="*/ 0 h 45719"/>
              <a:gd name="connsiteX2" fmla="*/ 45720 w 45719"/>
              <a:gd name="connsiteY2" fmla="*/ 22860 h 45719"/>
              <a:gd name="connsiteX3" fmla="*/ 22860 w 45719"/>
              <a:gd name="connsiteY3" fmla="*/ 45720 h 45719"/>
              <a:gd name="connsiteX4" fmla="*/ 0 w 45719"/>
              <a:gd name="connsiteY4" fmla="*/ 2286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9" h="45719" fill="none" extrusionOk="0">
                <a:moveTo>
                  <a:pt x="0" y="22860"/>
                </a:moveTo>
                <a:cubicBezTo>
                  <a:pt x="-274" y="10299"/>
                  <a:pt x="8345" y="1654"/>
                  <a:pt x="22860" y="0"/>
                </a:cubicBezTo>
                <a:cubicBezTo>
                  <a:pt x="32932" y="-547"/>
                  <a:pt x="44528" y="7731"/>
                  <a:pt x="45720" y="22860"/>
                </a:cubicBezTo>
                <a:cubicBezTo>
                  <a:pt x="48934" y="35877"/>
                  <a:pt x="34861" y="46624"/>
                  <a:pt x="22860" y="45720"/>
                </a:cubicBezTo>
                <a:cubicBezTo>
                  <a:pt x="10602" y="46719"/>
                  <a:pt x="2538" y="34322"/>
                  <a:pt x="0" y="22860"/>
                </a:cubicBezTo>
                <a:close/>
              </a:path>
              <a:path w="45719" h="45719" stroke="0" extrusionOk="0">
                <a:moveTo>
                  <a:pt x="0" y="22860"/>
                </a:moveTo>
                <a:cubicBezTo>
                  <a:pt x="-2648" y="10333"/>
                  <a:pt x="11859" y="376"/>
                  <a:pt x="22860" y="0"/>
                </a:cubicBezTo>
                <a:cubicBezTo>
                  <a:pt x="37641" y="2413"/>
                  <a:pt x="44698" y="9681"/>
                  <a:pt x="45720" y="22860"/>
                </a:cubicBezTo>
                <a:cubicBezTo>
                  <a:pt x="46074" y="35576"/>
                  <a:pt x="37555" y="44471"/>
                  <a:pt x="22860" y="45720"/>
                </a:cubicBezTo>
                <a:cubicBezTo>
                  <a:pt x="13444" y="44769"/>
                  <a:pt x="-1640" y="35213"/>
                  <a:pt x="0" y="22860"/>
                </a:cubicBezTo>
                <a:close/>
              </a:path>
            </a:pathLst>
          </a:custGeom>
          <a:solidFill>
            <a:schemeClr val="accent2">
              <a:lumMod val="60000"/>
              <a:lumOff val="40000"/>
            </a:schemeClr>
          </a:solidFill>
          <a:ln>
            <a:solidFill>
              <a:schemeClr val="accent2">
                <a:lumMod val="5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Oval 118">
            <a:extLst>
              <a:ext uri="{FF2B5EF4-FFF2-40B4-BE49-F238E27FC236}">
                <a16:creationId xmlns:a16="http://schemas.microsoft.com/office/drawing/2014/main" id="{9442B12A-3C3A-408D-A3DB-35EC6DB2A045}"/>
              </a:ext>
            </a:extLst>
          </p:cNvPr>
          <p:cNvSpPr/>
          <p:nvPr/>
        </p:nvSpPr>
        <p:spPr>
          <a:xfrm flipV="1">
            <a:off x="7886292" y="2119427"/>
            <a:ext cx="45719" cy="45719"/>
          </a:xfrm>
          <a:custGeom>
            <a:avLst/>
            <a:gdLst>
              <a:gd name="connsiteX0" fmla="*/ 0 w 45719"/>
              <a:gd name="connsiteY0" fmla="*/ 22860 h 45719"/>
              <a:gd name="connsiteX1" fmla="*/ 22860 w 45719"/>
              <a:gd name="connsiteY1" fmla="*/ 0 h 45719"/>
              <a:gd name="connsiteX2" fmla="*/ 45720 w 45719"/>
              <a:gd name="connsiteY2" fmla="*/ 22860 h 45719"/>
              <a:gd name="connsiteX3" fmla="*/ 22860 w 45719"/>
              <a:gd name="connsiteY3" fmla="*/ 45720 h 45719"/>
              <a:gd name="connsiteX4" fmla="*/ 0 w 45719"/>
              <a:gd name="connsiteY4" fmla="*/ 2286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9" h="45719" fill="none" extrusionOk="0">
                <a:moveTo>
                  <a:pt x="0" y="22860"/>
                </a:moveTo>
                <a:cubicBezTo>
                  <a:pt x="-274" y="10299"/>
                  <a:pt x="8345" y="1654"/>
                  <a:pt x="22860" y="0"/>
                </a:cubicBezTo>
                <a:cubicBezTo>
                  <a:pt x="32932" y="-547"/>
                  <a:pt x="44528" y="7731"/>
                  <a:pt x="45720" y="22860"/>
                </a:cubicBezTo>
                <a:cubicBezTo>
                  <a:pt x="48934" y="35877"/>
                  <a:pt x="34861" y="46624"/>
                  <a:pt x="22860" y="45720"/>
                </a:cubicBezTo>
                <a:cubicBezTo>
                  <a:pt x="10602" y="46719"/>
                  <a:pt x="2538" y="34322"/>
                  <a:pt x="0" y="22860"/>
                </a:cubicBezTo>
                <a:close/>
              </a:path>
              <a:path w="45719" h="45719" stroke="0" extrusionOk="0">
                <a:moveTo>
                  <a:pt x="0" y="22860"/>
                </a:moveTo>
                <a:cubicBezTo>
                  <a:pt x="-2648" y="10333"/>
                  <a:pt x="11859" y="376"/>
                  <a:pt x="22860" y="0"/>
                </a:cubicBezTo>
                <a:cubicBezTo>
                  <a:pt x="37641" y="2413"/>
                  <a:pt x="44698" y="9681"/>
                  <a:pt x="45720" y="22860"/>
                </a:cubicBezTo>
                <a:cubicBezTo>
                  <a:pt x="46074" y="35576"/>
                  <a:pt x="37555" y="44471"/>
                  <a:pt x="22860" y="45720"/>
                </a:cubicBezTo>
                <a:cubicBezTo>
                  <a:pt x="13444" y="44769"/>
                  <a:pt x="-1640" y="35213"/>
                  <a:pt x="0" y="22860"/>
                </a:cubicBezTo>
                <a:close/>
              </a:path>
            </a:pathLst>
          </a:custGeom>
          <a:solidFill>
            <a:schemeClr val="accent2">
              <a:lumMod val="60000"/>
              <a:lumOff val="40000"/>
            </a:schemeClr>
          </a:solidFill>
          <a:ln>
            <a:solidFill>
              <a:schemeClr val="accent2">
                <a:lumMod val="5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a:extLst>
              <a:ext uri="{FF2B5EF4-FFF2-40B4-BE49-F238E27FC236}">
                <a16:creationId xmlns:a16="http://schemas.microsoft.com/office/drawing/2014/main" id="{D2847B11-0EE3-4CF8-9513-EE70D0D1CD69}"/>
              </a:ext>
            </a:extLst>
          </p:cNvPr>
          <p:cNvSpPr/>
          <p:nvPr/>
        </p:nvSpPr>
        <p:spPr>
          <a:xfrm flipV="1">
            <a:off x="8067922" y="2351202"/>
            <a:ext cx="45719" cy="45719"/>
          </a:xfrm>
          <a:custGeom>
            <a:avLst/>
            <a:gdLst>
              <a:gd name="connsiteX0" fmla="*/ 0 w 45719"/>
              <a:gd name="connsiteY0" fmla="*/ 22860 h 45719"/>
              <a:gd name="connsiteX1" fmla="*/ 22860 w 45719"/>
              <a:gd name="connsiteY1" fmla="*/ 0 h 45719"/>
              <a:gd name="connsiteX2" fmla="*/ 45720 w 45719"/>
              <a:gd name="connsiteY2" fmla="*/ 22860 h 45719"/>
              <a:gd name="connsiteX3" fmla="*/ 22860 w 45719"/>
              <a:gd name="connsiteY3" fmla="*/ 45720 h 45719"/>
              <a:gd name="connsiteX4" fmla="*/ 0 w 45719"/>
              <a:gd name="connsiteY4" fmla="*/ 2286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9" h="45719" fill="none" extrusionOk="0">
                <a:moveTo>
                  <a:pt x="0" y="22860"/>
                </a:moveTo>
                <a:cubicBezTo>
                  <a:pt x="-274" y="10299"/>
                  <a:pt x="8345" y="1654"/>
                  <a:pt x="22860" y="0"/>
                </a:cubicBezTo>
                <a:cubicBezTo>
                  <a:pt x="32932" y="-547"/>
                  <a:pt x="44528" y="7731"/>
                  <a:pt x="45720" y="22860"/>
                </a:cubicBezTo>
                <a:cubicBezTo>
                  <a:pt x="48934" y="35877"/>
                  <a:pt x="34861" y="46624"/>
                  <a:pt x="22860" y="45720"/>
                </a:cubicBezTo>
                <a:cubicBezTo>
                  <a:pt x="10602" y="46719"/>
                  <a:pt x="2538" y="34322"/>
                  <a:pt x="0" y="22860"/>
                </a:cubicBezTo>
                <a:close/>
              </a:path>
              <a:path w="45719" h="45719" stroke="0" extrusionOk="0">
                <a:moveTo>
                  <a:pt x="0" y="22860"/>
                </a:moveTo>
                <a:cubicBezTo>
                  <a:pt x="-2648" y="10333"/>
                  <a:pt x="11859" y="376"/>
                  <a:pt x="22860" y="0"/>
                </a:cubicBezTo>
                <a:cubicBezTo>
                  <a:pt x="37641" y="2413"/>
                  <a:pt x="44698" y="9681"/>
                  <a:pt x="45720" y="22860"/>
                </a:cubicBezTo>
                <a:cubicBezTo>
                  <a:pt x="46074" y="35576"/>
                  <a:pt x="37555" y="44471"/>
                  <a:pt x="22860" y="45720"/>
                </a:cubicBezTo>
                <a:cubicBezTo>
                  <a:pt x="13444" y="44769"/>
                  <a:pt x="-1640" y="35213"/>
                  <a:pt x="0" y="22860"/>
                </a:cubicBezTo>
                <a:close/>
              </a:path>
            </a:pathLst>
          </a:custGeom>
          <a:solidFill>
            <a:schemeClr val="accent2">
              <a:lumMod val="60000"/>
              <a:lumOff val="40000"/>
            </a:schemeClr>
          </a:solidFill>
          <a:ln>
            <a:solidFill>
              <a:schemeClr val="accent2">
                <a:lumMod val="5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a:extLst>
              <a:ext uri="{FF2B5EF4-FFF2-40B4-BE49-F238E27FC236}">
                <a16:creationId xmlns:a16="http://schemas.microsoft.com/office/drawing/2014/main" id="{EA35DF6E-4BAD-4FEB-88A2-5E7DFA6FE1B2}"/>
              </a:ext>
            </a:extLst>
          </p:cNvPr>
          <p:cNvSpPr/>
          <p:nvPr/>
        </p:nvSpPr>
        <p:spPr>
          <a:xfrm flipV="1">
            <a:off x="9104737" y="2641423"/>
            <a:ext cx="45719" cy="45719"/>
          </a:xfrm>
          <a:custGeom>
            <a:avLst/>
            <a:gdLst>
              <a:gd name="connsiteX0" fmla="*/ 0 w 45719"/>
              <a:gd name="connsiteY0" fmla="*/ 22860 h 45719"/>
              <a:gd name="connsiteX1" fmla="*/ 22860 w 45719"/>
              <a:gd name="connsiteY1" fmla="*/ 0 h 45719"/>
              <a:gd name="connsiteX2" fmla="*/ 45720 w 45719"/>
              <a:gd name="connsiteY2" fmla="*/ 22860 h 45719"/>
              <a:gd name="connsiteX3" fmla="*/ 22860 w 45719"/>
              <a:gd name="connsiteY3" fmla="*/ 45720 h 45719"/>
              <a:gd name="connsiteX4" fmla="*/ 0 w 45719"/>
              <a:gd name="connsiteY4" fmla="*/ 2286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9" h="45719" fill="none" extrusionOk="0">
                <a:moveTo>
                  <a:pt x="0" y="22860"/>
                </a:moveTo>
                <a:cubicBezTo>
                  <a:pt x="-274" y="10299"/>
                  <a:pt x="8345" y="1654"/>
                  <a:pt x="22860" y="0"/>
                </a:cubicBezTo>
                <a:cubicBezTo>
                  <a:pt x="32932" y="-547"/>
                  <a:pt x="44528" y="7731"/>
                  <a:pt x="45720" y="22860"/>
                </a:cubicBezTo>
                <a:cubicBezTo>
                  <a:pt x="48934" y="35877"/>
                  <a:pt x="34861" y="46624"/>
                  <a:pt x="22860" y="45720"/>
                </a:cubicBezTo>
                <a:cubicBezTo>
                  <a:pt x="10602" y="46719"/>
                  <a:pt x="2538" y="34322"/>
                  <a:pt x="0" y="22860"/>
                </a:cubicBezTo>
                <a:close/>
              </a:path>
              <a:path w="45719" h="45719" stroke="0" extrusionOk="0">
                <a:moveTo>
                  <a:pt x="0" y="22860"/>
                </a:moveTo>
                <a:cubicBezTo>
                  <a:pt x="-2648" y="10333"/>
                  <a:pt x="11859" y="376"/>
                  <a:pt x="22860" y="0"/>
                </a:cubicBezTo>
                <a:cubicBezTo>
                  <a:pt x="37641" y="2413"/>
                  <a:pt x="44698" y="9681"/>
                  <a:pt x="45720" y="22860"/>
                </a:cubicBezTo>
                <a:cubicBezTo>
                  <a:pt x="46074" y="35576"/>
                  <a:pt x="37555" y="44471"/>
                  <a:pt x="22860" y="45720"/>
                </a:cubicBezTo>
                <a:cubicBezTo>
                  <a:pt x="13444" y="44769"/>
                  <a:pt x="-1640" y="35213"/>
                  <a:pt x="0" y="22860"/>
                </a:cubicBezTo>
                <a:close/>
              </a:path>
            </a:pathLst>
          </a:custGeom>
          <a:solidFill>
            <a:schemeClr val="accent2">
              <a:lumMod val="60000"/>
              <a:lumOff val="40000"/>
            </a:schemeClr>
          </a:solidFill>
          <a:ln>
            <a:solidFill>
              <a:schemeClr val="accent2">
                <a:lumMod val="5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Rectangle 121">
            <a:extLst>
              <a:ext uri="{FF2B5EF4-FFF2-40B4-BE49-F238E27FC236}">
                <a16:creationId xmlns:a16="http://schemas.microsoft.com/office/drawing/2014/main" id="{F28AD0C2-03BC-451E-9CFB-3245FE6E918D}"/>
              </a:ext>
            </a:extLst>
          </p:cNvPr>
          <p:cNvSpPr/>
          <p:nvPr/>
        </p:nvSpPr>
        <p:spPr>
          <a:xfrm>
            <a:off x="8922122" y="3863023"/>
            <a:ext cx="144190" cy="336652"/>
          </a:xfrm>
          <a:custGeom>
            <a:avLst/>
            <a:gdLst>
              <a:gd name="connsiteX0" fmla="*/ 0 w 144190"/>
              <a:gd name="connsiteY0" fmla="*/ 0 h 336652"/>
              <a:gd name="connsiteX1" fmla="*/ 144190 w 144190"/>
              <a:gd name="connsiteY1" fmla="*/ 0 h 336652"/>
              <a:gd name="connsiteX2" fmla="*/ 144190 w 144190"/>
              <a:gd name="connsiteY2" fmla="*/ 336652 h 336652"/>
              <a:gd name="connsiteX3" fmla="*/ 0 w 144190"/>
              <a:gd name="connsiteY3" fmla="*/ 336652 h 336652"/>
              <a:gd name="connsiteX4" fmla="*/ 0 w 144190"/>
              <a:gd name="connsiteY4" fmla="*/ 0 h 336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190" h="336652" fill="none" extrusionOk="0">
                <a:moveTo>
                  <a:pt x="0" y="0"/>
                </a:moveTo>
                <a:cubicBezTo>
                  <a:pt x="34515" y="-3525"/>
                  <a:pt x="80955" y="5874"/>
                  <a:pt x="144190" y="0"/>
                </a:cubicBezTo>
                <a:cubicBezTo>
                  <a:pt x="129663" y="117883"/>
                  <a:pt x="144397" y="231803"/>
                  <a:pt x="144190" y="336652"/>
                </a:cubicBezTo>
                <a:cubicBezTo>
                  <a:pt x="75167" y="337079"/>
                  <a:pt x="34447" y="332884"/>
                  <a:pt x="0" y="336652"/>
                </a:cubicBezTo>
                <a:cubicBezTo>
                  <a:pt x="8303" y="170820"/>
                  <a:pt x="-8467" y="124397"/>
                  <a:pt x="0" y="0"/>
                </a:cubicBezTo>
                <a:close/>
              </a:path>
              <a:path w="144190" h="336652" stroke="0" extrusionOk="0">
                <a:moveTo>
                  <a:pt x="0" y="0"/>
                </a:moveTo>
                <a:cubicBezTo>
                  <a:pt x="35354" y="-4368"/>
                  <a:pt x="82052" y="4295"/>
                  <a:pt x="144190" y="0"/>
                </a:cubicBezTo>
                <a:cubicBezTo>
                  <a:pt x="151305" y="166683"/>
                  <a:pt x="133809" y="206503"/>
                  <a:pt x="144190" y="336652"/>
                </a:cubicBezTo>
                <a:cubicBezTo>
                  <a:pt x="82580" y="340701"/>
                  <a:pt x="42709" y="330435"/>
                  <a:pt x="0" y="336652"/>
                </a:cubicBezTo>
                <a:cubicBezTo>
                  <a:pt x="-16357" y="197956"/>
                  <a:pt x="-7584" y="144532"/>
                  <a:pt x="0" y="0"/>
                </a:cubicBezTo>
                <a:close/>
              </a:path>
            </a:pathLst>
          </a:custGeom>
          <a:solidFill>
            <a:schemeClr val="accent1">
              <a:lumMod val="20000"/>
              <a:lumOff val="80000"/>
            </a:schemeClr>
          </a:solidFill>
          <a:ln w="19050">
            <a:solidFill>
              <a:schemeClr val="accent1">
                <a:lumMod val="75000"/>
              </a:schemeClr>
            </a:solidFill>
            <a:extLst>
              <a:ext uri="{C807C97D-BFC1-408E-A445-0C87EB9F89A2}">
                <ask:lineSketchStyleProps xmlns:ask="http://schemas.microsoft.com/office/drawing/2018/sketchyshapes" sd="40836108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ectangle 122">
            <a:extLst>
              <a:ext uri="{FF2B5EF4-FFF2-40B4-BE49-F238E27FC236}">
                <a16:creationId xmlns:a16="http://schemas.microsoft.com/office/drawing/2014/main" id="{BCC89623-134E-4A66-BDC5-242B74E045C5}"/>
              </a:ext>
            </a:extLst>
          </p:cNvPr>
          <p:cNvSpPr/>
          <p:nvPr/>
        </p:nvSpPr>
        <p:spPr>
          <a:xfrm>
            <a:off x="9111774" y="3863023"/>
            <a:ext cx="144190" cy="336652"/>
          </a:xfrm>
          <a:custGeom>
            <a:avLst/>
            <a:gdLst>
              <a:gd name="connsiteX0" fmla="*/ 0 w 144190"/>
              <a:gd name="connsiteY0" fmla="*/ 0 h 336652"/>
              <a:gd name="connsiteX1" fmla="*/ 144190 w 144190"/>
              <a:gd name="connsiteY1" fmla="*/ 0 h 336652"/>
              <a:gd name="connsiteX2" fmla="*/ 144190 w 144190"/>
              <a:gd name="connsiteY2" fmla="*/ 336652 h 336652"/>
              <a:gd name="connsiteX3" fmla="*/ 0 w 144190"/>
              <a:gd name="connsiteY3" fmla="*/ 336652 h 336652"/>
              <a:gd name="connsiteX4" fmla="*/ 0 w 144190"/>
              <a:gd name="connsiteY4" fmla="*/ 0 h 336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190" h="336652" fill="none" extrusionOk="0">
                <a:moveTo>
                  <a:pt x="0" y="0"/>
                </a:moveTo>
                <a:cubicBezTo>
                  <a:pt x="53575" y="5707"/>
                  <a:pt x="101666" y="-2170"/>
                  <a:pt x="144190" y="0"/>
                </a:cubicBezTo>
                <a:cubicBezTo>
                  <a:pt x="145930" y="128234"/>
                  <a:pt x="131795" y="265102"/>
                  <a:pt x="144190" y="336652"/>
                </a:cubicBezTo>
                <a:cubicBezTo>
                  <a:pt x="76275" y="340728"/>
                  <a:pt x="51135" y="343839"/>
                  <a:pt x="0" y="336652"/>
                </a:cubicBezTo>
                <a:cubicBezTo>
                  <a:pt x="-1555" y="180548"/>
                  <a:pt x="11072" y="91425"/>
                  <a:pt x="0" y="0"/>
                </a:cubicBezTo>
                <a:close/>
              </a:path>
              <a:path w="144190" h="336652" stroke="0" extrusionOk="0">
                <a:moveTo>
                  <a:pt x="0" y="0"/>
                </a:moveTo>
                <a:cubicBezTo>
                  <a:pt x="33714" y="-2600"/>
                  <a:pt x="111268" y="2925"/>
                  <a:pt x="144190" y="0"/>
                </a:cubicBezTo>
                <a:cubicBezTo>
                  <a:pt x="135597" y="76856"/>
                  <a:pt x="153154" y="173189"/>
                  <a:pt x="144190" y="336652"/>
                </a:cubicBezTo>
                <a:cubicBezTo>
                  <a:pt x="103420" y="342774"/>
                  <a:pt x="68282" y="337388"/>
                  <a:pt x="0" y="336652"/>
                </a:cubicBezTo>
                <a:cubicBezTo>
                  <a:pt x="2583" y="208691"/>
                  <a:pt x="-3356" y="72882"/>
                  <a:pt x="0" y="0"/>
                </a:cubicBezTo>
                <a:close/>
              </a:path>
            </a:pathLst>
          </a:custGeom>
          <a:solidFill>
            <a:schemeClr val="accent1">
              <a:lumMod val="20000"/>
              <a:lumOff val="80000"/>
            </a:schemeClr>
          </a:solidFill>
          <a:ln w="19050">
            <a:solidFill>
              <a:schemeClr val="accent1">
                <a:lumMod val="75000"/>
              </a:schemeClr>
            </a:solidFill>
            <a:extLst>
              <a:ext uri="{C807C97D-BFC1-408E-A445-0C87EB9F89A2}">
                <ask:lineSketchStyleProps xmlns:ask="http://schemas.microsoft.com/office/drawing/2018/sketchyshapes" sd="370500016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7CE14B02-781F-45C9-B809-50E357458F26}"/>
              </a:ext>
            </a:extLst>
          </p:cNvPr>
          <p:cNvSpPr/>
          <p:nvPr/>
        </p:nvSpPr>
        <p:spPr>
          <a:xfrm rot="12745278">
            <a:off x="7552552" y="2934472"/>
            <a:ext cx="355497" cy="271276"/>
          </a:xfrm>
          <a:custGeom>
            <a:avLst/>
            <a:gdLst>
              <a:gd name="connsiteX0" fmla="*/ 0 w 355497"/>
              <a:gd name="connsiteY0" fmla="*/ 135638 h 271276"/>
              <a:gd name="connsiteX1" fmla="*/ 177749 w 355497"/>
              <a:gd name="connsiteY1" fmla="*/ 0 h 271276"/>
              <a:gd name="connsiteX2" fmla="*/ 355498 w 355497"/>
              <a:gd name="connsiteY2" fmla="*/ 135638 h 271276"/>
              <a:gd name="connsiteX3" fmla="*/ 177749 w 355497"/>
              <a:gd name="connsiteY3" fmla="*/ 271276 h 271276"/>
              <a:gd name="connsiteX4" fmla="*/ 0 w 355497"/>
              <a:gd name="connsiteY4" fmla="*/ 135638 h 271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497" h="271276" fill="none" extrusionOk="0">
                <a:moveTo>
                  <a:pt x="0" y="135638"/>
                </a:moveTo>
                <a:cubicBezTo>
                  <a:pt x="-15307" y="54456"/>
                  <a:pt x="69868" y="17552"/>
                  <a:pt x="177749" y="0"/>
                </a:cubicBezTo>
                <a:cubicBezTo>
                  <a:pt x="287644" y="13466"/>
                  <a:pt x="366384" y="71856"/>
                  <a:pt x="355498" y="135638"/>
                </a:cubicBezTo>
                <a:cubicBezTo>
                  <a:pt x="339197" y="205554"/>
                  <a:pt x="279829" y="275794"/>
                  <a:pt x="177749" y="271276"/>
                </a:cubicBezTo>
                <a:cubicBezTo>
                  <a:pt x="72378" y="281015"/>
                  <a:pt x="-6344" y="204730"/>
                  <a:pt x="0" y="135638"/>
                </a:cubicBezTo>
                <a:close/>
              </a:path>
              <a:path w="355497" h="271276" stroke="0" extrusionOk="0">
                <a:moveTo>
                  <a:pt x="0" y="135638"/>
                </a:moveTo>
                <a:cubicBezTo>
                  <a:pt x="7230" y="50086"/>
                  <a:pt x="89584" y="15679"/>
                  <a:pt x="177749" y="0"/>
                </a:cubicBezTo>
                <a:cubicBezTo>
                  <a:pt x="271010" y="-13658"/>
                  <a:pt x="370253" y="69553"/>
                  <a:pt x="355498" y="135638"/>
                </a:cubicBezTo>
                <a:cubicBezTo>
                  <a:pt x="354547" y="200171"/>
                  <a:pt x="255845" y="280317"/>
                  <a:pt x="177749" y="271276"/>
                </a:cubicBezTo>
                <a:cubicBezTo>
                  <a:pt x="78277" y="265022"/>
                  <a:pt x="10181" y="225231"/>
                  <a:pt x="0" y="135638"/>
                </a:cubicBezTo>
                <a:close/>
              </a:path>
            </a:pathLst>
          </a:custGeom>
          <a:solidFill>
            <a:schemeClr val="accent6">
              <a:lumMod val="40000"/>
              <a:lumOff val="60000"/>
            </a:schemeClr>
          </a:solidFill>
          <a:ln w="28575">
            <a:solidFill>
              <a:schemeClr val="accent6">
                <a:lumMod val="75000"/>
              </a:schemeClr>
            </a:solidFill>
            <a:extLst>
              <a:ext uri="{C807C97D-BFC1-408E-A445-0C87EB9F89A2}">
                <ask:lineSketchStyleProps xmlns:ask="http://schemas.microsoft.com/office/drawing/2018/sketchyshapes" sd="1617256088">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a:extLst>
              <a:ext uri="{FF2B5EF4-FFF2-40B4-BE49-F238E27FC236}">
                <a16:creationId xmlns:a16="http://schemas.microsoft.com/office/drawing/2014/main" id="{5ECFA174-4A08-439B-9AC8-CD54954F5A5E}"/>
              </a:ext>
            </a:extLst>
          </p:cNvPr>
          <p:cNvSpPr/>
          <p:nvPr/>
        </p:nvSpPr>
        <p:spPr>
          <a:xfrm rot="12745278">
            <a:off x="7741758" y="3066598"/>
            <a:ext cx="355497" cy="271276"/>
          </a:xfrm>
          <a:custGeom>
            <a:avLst/>
            <a:gdLst>
              <a:gd name="connsiteX0" fmla="*/ 0 w 355497"/>
              <a:gd name="connsiteY0" fmla="*/ 135638 h 271276"/>
              <a:gd name="connsiteX1" fmla="*/ 177749 w 355497"/>
              <a:gd name="connsiteY1" fmla="*/ 0 h 271276"/>
              <a:gd name="connsiteX2" fmla="*/ 355498 w 355497"/>
              <a:gd name="connsiteY2" fmla="*/ 135638 h 271276"/>
              <a:gd name="connsiteX3" fmla="*/ 177749 w 355497"/>
              <a:gd name="connsiteY3" fmla="*/ 271276 h 271276"/>
              <a:gd name="connsiteX4" fmla="*/ 0 w 355497"/>
              <a:gd name="connsiteY4" fmla="*/ 135638 h 271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497" h="271276" fill="none" extrusionOk="0">
                <a:moveTo>
                  <a:pt x="0" y="135638"/>
                </a:moveTo>
                <a:cubicBezTo>
                  <a:pt x="-15307" y="54456"/>
                  <a:pt x="69868" y="17552"/>
                  <a:pt x="177749" y="0"/>
                </a:cubicBezTo>
                <a:cubicBezTo>
                  <a:pt x="287644" y="13466"/>
                  <a:pt x="366384" y="71856"/>
                  <a:pt x="355498" y="135638"/>
                </a:cubicBezTo>
                <a:cubicBezTo>
                  <a:pt x="339197" y="205554"/>
                  <a:pt x="279829" y="275794"/>
                  <a:pt x="177749" y="271276"/>
                </a:cubicBezTo>
                <a:cubicBezTo>
                  <a:pt x="72378" y="281015"/>
                  <a:pt x="-6344" y="204730"/>
                  <a:pt x="0" y="135638"/>
                </a:cubicBezTo>
                <a:close/>
              </a:path>
              <a:path w="355497" h="271276" stroke="0" extrusionOk="0">
                <a:moveTo>
                  <a:pt x="0" y="135638"/>
                </a:moveTo>
                <a:cubicBezTo>
                  <a:pt x="7230" y="50086"/>
                  <a:pt x="89584" y="15679"/>
                  <a:pt x="177749" y="0"/>
                </a:cubicBezTo>
                <a:cubicBezTo>
                  <a:pt x="271010" y="-13658"/>
                  <a:pt x="370253" y="69553"/>
                  <a:pt x="355498" y="135638"/>
                </a:cubicBezTo>
                <a:cubicBezTo>
                  <a:pt x="354547" y="200171"/>
                  <a:pt x="255845" y="280317"/>
                  <a:pt x="177749" y="271276"/>
                </a:cubicBezTo>
                <a:cubicBezTo>
                  <a:pt x="78277" y="265022"/>
                  <a:pt x="10181" y="225231"/>
                  <a:pt x="0" y="135638"/>
                </a:cubicBezTo>
                <a:close/>
              </a:path>
            </a:pathLst>
          </a:custGeom>
          <a:solidFill>
            <a:schemeClr val="accent6">
              <a:lumMod val="40000"/>
              <a:lumOff val="60000"/>
            </a:schemeClr>
          </a:solidFill>
          <a:ln w="28575">
            <a:solidFill>
              <a:schemeClr val="accent6">
                <a:lumMod val="75000"/>
              </a:schemeClr>
            </a:solidFill>
            <a:extLst>
              <a:ext uri="{C807C97D-BFC1-408E-A445-0C87EB9F89A2}">
                <ask:lineSketchStyleProps xmlns:ask="http://schemas.microsoft.com/office/drawing/2018/sketchyshapes" sd="1617256088">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Rounded Corners 125">
            <a:extLst>
              <a:ext uri="{FF2B5EF4-FFF2-40B4-BE49-F238E27FC236}">
                <a16:creationId xmlns:a16="http://schemas.microsoft.com/office/drawing/2014/main" id="{A8E3C156-42DF-4599-A90D-D094C84B4970}"/>
              </a:ext>
            </a:extLst>
          </p:cNvPr>
          <p:cNvSpPr/>
          <p:nvPr/>
        </p:nvSpPr>
        <p:spPr>
          <a:xfrm rot="10588055">
            <a:off x="8491207" y="3067649"/>
            <a:ext cx="153900" cy="351441"/>
          </a:xfrm>
          <a:custGeom>
            <a:avLst/>
            <a:gdLst>
              <a:gd name="connsiteX0" fmla="*/ 0 w 153900"/>
              <a:gd name="connsiteY0" fmla="*/ 25651 h 351441"/>
              <a:gd name="connsiteX1" fmla="*/ 25651 w 153900"/>
              <a:gd name="connsiteY1" fmla="*/ 0 h 351441"/>
              <a:gd name="connsiteX2" fmla="*/ 128249 w 153900"/>
              <a:gd name="connsiteY2" fmla="*/ 0 h 351441"/>
              <a:gd name="connsiteX3" fmla="*/ 153900 w 153900"/>
              <a:gd name="connsiteY3" fmla="*/ 25651 h 351441"/>
              <a:gd name="connsiteX4" fmla="*/ 153900 w 153900"/>
              <a:gd name="connsiteY4" fmla="*/ 325790 h 351441"/>
              <a:gd name="connsiteX5" fmla="*/ 128249 w 153900"/>
              <a:gd name="connsiteY5" fmla="*/ 351441 h 351441"/>
              <a:gd name="connsiteX6" fmla="*/ 25651 w 153900"/>
              <a:gd name="connsiteY6" fmla="*/ 351441 h 351441"/>
              <a:gd name="connsiteX7" fmla="*/ 0 w 153900"/>
              <a:gd name="connsiteY7" fmla="*/ 325790 h 351441"/>
              <a:gd name="connsiteX8" fmla="*/ 0 w 153900"/>
              <a:gd name="connsiteY8" fmla="*/ 25651 h 35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900" h="351441" fill="none" extrusionOk="0">
                <a:moveTo>
                  <a:pt x="0" y="25651"/>
                </a:moveTo>
                <a:cubicBezTo>
                  <a:pt x="2146" y="8580"/>
                  <a:pt x="12627" y="3439"/>
                  <a:pt x="25651" y="0"/>
                </a:cubicBezTo>
                <a:cubicBezTo>
                  <a:pt x="58536" y="-613"/>
                  <a:pt x="103106" y="2665"/>
                  <a:pt x="128249" y="0"/>
                </a:cubicBezTo>
                <a:cubicBezTo>
                  <a:pt x="140406" y="2497"/>
                  <a:pt x="153555" y="10663"/>
                  <a:pt x="153900" y="25651"/>
                </a:cubicBezTo>
                <a:cubicBezTo>
                  <a:pt x="173383" y="93972"/>
                  <a:pt x="135490" y="178531"/>
                  <a:pt x="153900" y="325790"/>
                </a:cubicBezTo>
                <a:cubicBezTo>
                  <a:pt x="154001" y="339004"/>
                  <a:pt x="141551" y="353550"/>
                  <a:pt x="128249" y="351441"/>
                </a:cubicBezTo>
                <a:cubicBezTo>
                  <a:pt x="85025" y="360301"/>
                  <a:pt x="62996" y="350898"/>
                  <a:pt x="25651" y="351441"/>
                </a:cubicBezTo>
                <a:cubicBezTo>
                  <a:pt x="10138" y="351452"/>
                  <a:pt x="-63" y="339664"/>
                  <a:pt x="0" y="325790"/>
                </a:cubicBezTo>
                <a:cubicBezTo>
                  <a:pt x="-27134" y="222676"/>
                  <a:pt x="7857" y="124972"/>
                  <a:pt x="0" y="25651"/>
                </a:cubicBezTo>
                <a:close/>
              </a:path>
              <a:path w="153900" h="351441" stroke="0" extrusionOk="0">
                <a:moveTo>
                  <a:pt x="0" y="25651"/>
                </a:moveTo>
                <a:cubicBezTo>
                  <a:pt x="-183" y="7951"/>
                  <a:pt x="12889" y="-1918"/>
                  <a:pt x="25651" y="0"/>
                </a:cubicBezTo>
                <a:cubicBezTo>
                  <a:pt x="68886" y="-2460"/>
                  <a:pt x="104249" y="6982"/>
                  <a:pt x="128249" y="0"/>
                </a:cubicBezTo>
                <a:cubicBezTo>
                  <a:pt x="145430" y="922"/>
                  <a:pt x="157334" y="10793"/>
                  <a:pt x="153900" y="25651"/>
                </a:cubicBezTo>
                <a:cubicBezTo>
                  <a:pt x="155456" y="137165"/>
                  <a:pt x="148642" y="248782"/>
                  <a:pt x="153900" y="325790"/>
                </a:cubicBezTo>
                <a:cubicBezTo>
                  <a:pt x="156463" y="338774"/>
                  <a:pt x="142821" y="353783"/>
                  <a:pt x="128249" y="351441"/>
                </a:cubicBezTo>
                <a:cubicBezTo>
                  <a:pt x="95293" y="357134"/>
                  <a:pt x="72001" y="344234"/>
                  <a:pt x="25651" y="351441"/>
                </a:cubicBezTo>
                <a:cubicBezTo>
                  <a:pt x="9228" y="351545"/>
                  <a:pt x="-2249" y="339127"/>
                  <a:pt x="0" y="325790"/>
                </a:cubicBezTo>
                <a:cubicBezTo>
                  <a:pt x="-35927" y="189601"/>
                  <a:pt x="34578" y="147680"/>
                  <a:pt x="0" y="25651"/>
                </a:cubicBezTo>
                <a:close/>
              </a:path>
            </a:pathLst>
          </a:custGeom>
          <a:solidFill>
            <a:schemeClr val="accent2">
              <a:lumMod val="75000"/>
            </a:schemeClr>
          </a:solidFill>
          <a:ln w="19050">
            <a:solidFill>
              <a:schemeClr val="accent2">
                <a:lumMod val="40000"/>
                <a:lumOff val="60000"/>
              </a:schemeClr>
            </a:solidFill>
            <a:extLst>
              <a:ext uri="{C807C97D-BFC1-408E-A445-0C87EB9F89A2}">
                <ask:lineSketchStyleProps xmlns:ask="http://schemas.microsoft.com/office/drawing/2018/sketchyshapes" sd="994417406">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Rounded Corners 126">
            <a:extLst>
              <a:ext uri="{FF2B5EF4-FFF2-40B4-BE49-F238E27FC236}">
                <a16:creationId xmlns:a16="http://schemas.microsoft.com/office/drawing/2014/main" id="{A3DDE944-F6F6-41D5-98B3-7D6FEC7298DD}"/>
              </a:ext>
            </a:extLst>
          </p:cNvPr>
          <p:cNvSpPr/>
          <p:nvPr/>
        </p:nvSpPr>
        <p:spPr>
          <a:xfrm rot="10588055">
            <a:off x="8674052" y="3067503"/>
            <a:ext cx="149179" cy="351441"/>
          </a:xfrm>
          <a:custGeom>
            <a:avLst/>
            <a:gdLst>
              <a:gd name="connsiteX0" fmla="*/ 0 w 149179"/>
              <a:gd name="connsiteY0" fmla="*/ 24864 h 351441"/>
              <a:gd name="connsiteX1" fmla="*/ 24864 w 149179"/>
              <a:gd name="connsiteY1" fmla="*/ 0 h 351441"/>
              <a:gd name="connsiteX2" fmla="*/ 124315 w 149179"/>
              <a:gd name="connsiteY2" fmla="*/ 0 h 351441"/>
              <a:gd name="connsiteX3" fmla="*/ 149179 w 149179"/>
              <a:gd name="connsiteY3" fmla="*/ 24864 h 351441"/>
              <a:gd name="connsiteX4" fmla="*/ 149179 w 149179"/>
              <a:gd name="connsiteY4" fmla="*/ 326577 h 351441"/>
              <a:gd name="connsiteX5" fmla="*/ 124315 w 149179"/>
              <a:gd name="connsiteY5" fmla="*/ 351441 h 351441"/>
              <a:gd name="connsiteX6" fmla="*/ 24864 w 149179"/>
              <a:gd name="connsiteY6" fmla="*/ 351441 h 351441"/>
              <a:gd name="connsiteX7" fmla="*/ 0 w 149179"/>
              <a:gd name="connsiteY7" fmla="*/ 326577 h 351441"/>
              <a:gd name="connsiteX8" fmla="*/ 0 w 149179"/>
              <a:gd name="connsiteY8" fmla="*/ 24864 h 35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179" h="351441" fill="none" extrusionOk="0">
                <a:moveTo>
                  <a:pt x="0" y="24864"/>
                </a:moveTo>
                <a:cubicBezTo>
                  <a:pt x="-3700" y="12311"/>
                  <a:pt x="9842" y="-1742"/>
                  <a:pt x="24864" y="0"/>
                </a:cubicBezTo>
                <a:cubicBezTo>
                  <a:pt x="74200" y="-1690"/>
                  <a:pt x="88615" y="9383"/>
                  <a:pt x="124315" y="0"/>
                </a:cubicBezTo>
                <a:cubicBezTo>
                  <a:pt x="136896" y="2144"/>
                  <a:pt x="148635" y="14457"/>
                  <a:pt x="149179" y="24864"/>
                </a:cubicBezTo>
                <a:cubicBezTo>
                  <a:pt x="177934" y="141073"/>
                  <a:pt x="121419" y="224764"/>
                  <a:pt x="149179" y="326577"/>
                </a:cubicBezTo>
                <a:cubicBezTo>
                  <a:pt x="147239" y="343849"/>
                  <a:pt x="136848" y="353236"/>
                  <a:pt x="124315" y="351441"/>
                </a:cubicBezTo>
                <a:cubicBezTo>
                  <a:pt x="101641" y="351541"/>
                  <a:pt x="57648" y="341135"/>
                  <a:pt x="24864" y="351441"/>
                </a:cubicBezTo>
                <a:cubicBezTo>
                  <a:pt x="13445" y="353999"/>
                  <a:pt x="-412" y="339137"/>
                  <a:pt x="0" y="326577"/>
                </a:cubicBezTo>
                <a:cubicBezTo>
                  <a:pt x="-29745" y="196006"/>
                  <a:pt x="20074" y="153175"/>
                  <a:pt x="0" y="24864"/>
                </a:cubicBezTo>
                <a:close/>
              </a:path>
              <a:path w="149179" h="351441" stroke="0" extrusionOk="0">
                <a:moveTo>
                  <a:pt x="0" y="24864"/>
                </a:moveTo>
                <a:cubicBezTo>
                  <a:pt x="1508" y="12046"/>
                  <a:pt x="12615" y="2581"/>
                  <a:pt x="24864" y="0"/>
                </a:cubicBezTo>
                <a:cubicBezTo>
                  <a:pt x="70998" y="-10065"/>
                  <a:pt x="78188" y="7069"/>
                  <a:pt x="124315" y="0"/>
                </a:cubicBezTo>
                <a:cubicBezTo>
                  <a:pt x="137411" y="-315"/>
                  <a:pt x="147862" y="11695"/>
                  <a:pt x="149179" y="24864"/>
                </a:cubicBezTo>
                <a:cubicBezTo>
                  <a:pt x="149215" y="160853"/>
                  <a:pt x="123468" y="227141"/>
                  <a:pt x="149179" y="326577"/>
                </a:cubicBezTo>
                <a:cubicBezTo>
                  <a:pt x="148689" y="340549"/>
                  <a:pt x="141212" y="350432"/>
                  <a:pt x="124315" y="351441"/>
                </a:cubicBezTo>
                <a:cubicBezTo>
                  <a:pt x="78554" y="357733"/>
                  <a:pt x="50061" y="348040"/>
                  <a:pt x="24864" y="351441"/>
                </a:cubicBezTo>
                <a:cubicBezTo>
                  <a:pt x="11697" y="351490"/>
                  <a:pt x="2897" y="338405"/>
                  <a:pt x="0" y="326577"/>
                </a:cubicBezTo>
                <a:cubicBezTo>
                  <a:pt x="-765" y="265141"/>
                  <a:pt x="11842" y="127716"/>
                  <a:pt x="0" y="24864"/>
                </a:cubicBezTo>
                <a:close/>
              </a:path>
            </a:pathLst>
          </a:custGeom>
          <a:solidFill>
            <a:schemeClr val="accent2">
              <a:lumMod val="75000"/>
            </a:schemeClr>
          </a:solidFill>
          <a:ln w="19050">
            <a:solidFill>
              <a:schemeClr val="accent2">
                <a:lumMod val="40000"/>
                <a:lumOff val="60000"/>
              </a:schemeClr>
            </a:solidFill>
            <a:extLst>
              <a:ext uri="{C807C97D-BFC1-408E-A445-0C87EB9F89A2}">
                <ask:lineSketchStyleProps xmlns:ask="http://schemas.microsoft.com/office/drawing/2018/sketchyshapes" sd="1774161891">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Rectangle: Rounded Corners 127">
            <a:extLst>
              <a:ext uri="{FF2B5EF4-FFF2-40B4-BE49-F238E27FC236}">
                <a16:creationId xmlns:a16="http://schemas.microsoft.com/office/drawing/2014/main" id="{4EED7FAC-AF69-49A1-92A3-2368A89658D1}"/>
              </a:ext>
            </a:extLst>
          </p:cNvPr>
          <p:cNvSpPr/>
          <p:nvPr/>
        </p:nvSpPr>
        <p:spPr>
          <a:xfrm rot="10588055">
            <a:off x="8660986" y="3388034"/>
            <a:ext cx="193161" cy="348724"/>
          </a:xfrm>
          <a:custGeom>
            <a:avLst/>
            <a:gdLst>
              <a:gd name="connsiteX0" fmla="*/ 0 w 193161"/>
              <a:gd name="connsiteY0" fmla="*/ 32194 h 348724"/>
              <a:gd name="connsiteX1" fmla="*/ 32194 w 193161"/>
              <a:gd name="connsiteY1" fmla="*/ 0 h 348724"/>
              <a:gd name="connsiteX2" fmla="*/ 160967 w 193161"/>
              <a:gd name="connsiteY2" fmla="*/ 0 h 348724"/>
              <a:gd name="connsiteX3" fmla="*/ 193161 w 193161"/>
              <a:gd name="connsiteY3" fmla="*/ 32194 h 348724"/>
              <a:gd name="connsiteX4" fmla="*/ 193161 w 193161"/>
              <a:gd name="connsiteY4" fmla="*/ 316530 h 348724"/>
              <a:gd name="connsiteX5" fmla="*/ 160967 w 193161"/>
              <a:gd name="connsiteY5" fmla="*/ 348724 h 348724"/>
              <a:gd name="connsiteX6" fmla="*/ 32194 w 193161"/>
              <a:gd name="connsiteY6" fmla="*/ 348724 h 348724"/>
              <a:gd name="connsiteX7" fmla="*/ 0 w 193161"/>
              <a:gd name="connsiteY7" fmla="*/ 316530 h 348724"/>
              <a:gd name="connsiteX8" fmla="*/ 0 w 193161"/>
              <a:gd name="connsiteY8" fmla="*/ 32194 h 34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161" h="348724" fill="none" extrusionOk="0">
                <a:moveTo>
                  <a:pt x="0" y="32194"/>
                </a:moveTo>
                <a:cubicBezTo>
                  <a:pt x="2164" y="15990"/>
                  <a:pt x="15402" y="698"/>
                  <a:pt x="32194" y="0"/>
                </a:cubicBezTo>
                <a:cubicBezTo>
                  <a:pt x="76850" y="-4160"/>
                  <a:pt x="102833" y="5168"/>
                  <a:pt x="160967" y="0"/>
                </a:cubicBezTo>
                <a:cubicBezTo>
                  <a:pt x="178210" y="364"/>
                  <a:pt x="191116" y="10658"/>
                  <a:pt x="193161" y="32194"/>
                </a:cubicBezTo>
                <a:cubicBezTo>
                  <a:pt x="214506" y="127282"/>
                  <a:pt x="172659" y="235195"/>
                  <a:pt x="193161" y="316530"/>
                </a:cubicBezTo>
                <a:cubicBezTo>
                  <a:pt x="192098" y="333415"/>
                  <a:pt x="176834" y="348005"/>
                  <a:pt x="160967" y="348724"/>
                </a:cubicBezTo>
                <a:cubicBezTo>
                  <a:pt x="105352" y="363235"/>
                  <a:pt x="93668" y="345456"/>
                  <a:pt x="32194" y="348724"/>
                </a:cubicBezTo>
                <a:cubicBezTo>
                  <a:pt x="11940" y="351205"/>
                  <a:pt x="1400" y="333758"/>
                  <a:pt x="0" y="316530"/>
                </a:cubicBezTo>
                <a:cubicBezTo>
                  <a:pt x="-25278" y="185163"/>
                  <a:pt x="19852" y="111003"/>
                  <a:pt x="0" y="32194"/>
                </a:cubicBezTo>
                <a:close/>
              </a:path>
              <a:path w="193161" h="348724" stroke="0" extrusionOk="0">
                <a:moveTo>
                  <a:pt x="0" y="32194"/>
                </a:moveTo>
                <a:cubicBezTo>
                  <a:pt x="-1046" y="12983"/>
                  <a:pt x="11710" y="-1725"/>
                  <a:pt x="32194" y="0"/>
                </a:cubicBezTo>
                <a:cubicBezTo>
                  <a:pt x="86693" y="-7492"/>
                  <a:pt x="120555" y="9113"/>
                  <a:pt x="160967" y="0"/>
                </a:cubicBezTo>
                <a:cubicBezTo>
                  <a:pt x="177954" y="1128"/>
                  <a:pt x="192212" y="13769"/>
                  <a:pt x="193161" y="32194"/>
                </a:cubicBezTo>
                <a:cubicBezTo>
                  <a:pt x="206446" y="124122"/>
                  <a:pt x="189576" y="246402"/>
                  <a:pt x="193161" y="316530"/>
                </a:cubicBezTo>
                <a:cubicBezTo>
                  <a:pt x="194161" y="329527"/>
                  <a:pt x="178067" y="351278"/>
                  <a:pt x="160967" y="348724"/>
                </a:cubicBezTo>
                <a:cubicBezTo>
                  <a:pt x="111394" y="360347"/>
                  <a:pt x="67650" y="340669"/>
                  <a:pt x="32194" y="348724"/>
                </a:cubicBezTo>
                <a:cubicBezTo>
                  <a:pt x="17830" y="346588"/>
                  <a:pt x="117" y="337274"/>
                  <a:pt x="0" y="316530"/>
                </a:cubicBezTo>
                <a:cubicBezTo>
                  <a:pt x="-22309" y="179481"/>
                  <a:pt x="22726" y="166624"/>
                  <a:pt x="0" y="32194"/>
                </a:cubicBezTo>
                <a:close/>
              </a:path>
            </a:pathLst>
          </a:custGeom>
          <a:solidFill>
            <a:schemeClr val="accent2">
              <a:lumMod val="75000"/>
            </a:schemeClr>
          </a:solidFill>
          <a:ln w="19050">
            <a:solidFill>
              <a:schemeClr val="accent2">
                <a:lumMod val="40000"/>
                <a:lumOff val="60000"/>
              </a:schemeClr>
            </a:solidFill>
            <a:extLst>
              <a:ext uri="{C807C97D-BFC1-408E-A445-0C87EB9F89A2}">
                <ask:lineSketchStyleProps xmlns:ask="http://schemas.microsoft.com/office/drawing/2018/sketchyshapes" sd="252692197">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Rectangle: Rounded Corners 128">
            <a:extLst>
              <a:ext uri="{FF2B5EF4-FFF2-40B4-BE49-F238E27FC236}">
                <a16:creationId xmlns:a16="http://schemas.microsoft.com/office/drawing/2014/main" id="{8A008A88-2D7A-4183-B0F5-67438AB314CB}"/>
              </a:ext>
            </a:extLst>
          </p:cNvPr>
          <p:cNvSpPr/>
          <p:nvPr/>
        </p:nvSpPr>
        <p:spPr>
          <a:xfrm rot="10588055">
            <a:off x="8469537" y="3388036"/>
            <a:ext cx="193161" cy="355240"/>
          </a:xfrm>
          <a:custGeom>
            <a:avLst/>
            <a:gdLst>
              <a:gd name="connsiteX0" fmla="*/ 0 w 193161"/>
              <a:gd name="connsiteY0" fmla="*/ 32194 h 355240"/>
              <a:gd name="connsiteX1" fmla="*/ 32194 w 193161"/>
              <a:gd name="connsiteY1" fmla="*/ 0 h 355240"/>
              <a:gd name="connsiteX2" fmla="*/ 160967 w 193161"/>
              <a:gd name="connsiteY2" fmla="*/ 0 h 355240"/>
              <a:gd name="connsiteX3" fmla="*/ 193161 w 193161"/>
              <a:gd name="connsiteY3" fmla="*/ 32194 h 355240"/>
              <a:gd name="connsiteX4" fmla="*/ 193161 w 193161"/>
              <a:gd name="connsiteY4" fmla="*/ 323046 h 355240"/>
              <a:gd name="connsiteX5" fmla="*/ 160967 w 193161"/>
              <a:gd name="connsiteY5" fmla="*/ 355240 h 355240"/>
              <a:gd name="connsiteX6" fmla="*/ 32194 w 193161"/>
              <a:gd name="connsiteY6" fmla="*/ 355240 h 355240"/>
              <a:gd name="connsiteX7" fmla="*/ 0 w 193161"/>
              <a:gd name="connsiteY7" fmla="*/ 323046 h 355240"/>
              <a:gd name="connsiteX8" fmla="*/ 0 w 193161"/>
              <a:gd name="connsiteY8" fmla="*/ 32194 h 35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161" h="355240" fill="none" extrusionOk="0">
                <a:moveTo>
                  <a:pt x="0" y="32194"/>
                </a:moveTo>
                <a:cubicBezTo>
                  <a:pt x="361" y="14951"/>
                  <a:pt x="14889" y="4915"/>
                  <a:pt x="32194" y="0"/>
                </a:cubicBezTo>
                <a:cubicBezTo>
                  <a:pt x="74657" y="-11357"/>
                  <a:pt x="111651" y="13091"/>
                  <a:pt x="160967" y="0"/>
                </a:cubicBezTo>
                <a:cubicBezTo>
                  <a:pt x="179013" y="-330"/>
                  <a:pt x="190765" y="13488"/>
                  <a:pt x="193161" y="32194"/>
                </a:cubicBezTo>
                <a:cubicBezTo>
                  <a:pt x="224430" y="104194"/>
                  <a:pt x="158538" y="262544"/>
                  <a:pt x="193161" y="323046"/>
                </a:cubicBezTo>
                <a:cubicBezTo>
                  <a:pt x="191407" y="337250"/>
                  <a:pt x="178957" y="352395"/>
                  <a:pt x="160967" y="355240"/>
                </a:cubicBezTo>
                <a:cubicBezTo>
                  <a:pt x="108131" y="366926"/>
                  <a:pt x="76271" y="343940"/>
                  <a:pt x="32194" y="355240"/>
                </a:cubicBezTo>
                <a:cubicBezTo>
                  <a:pt x="10157" y="355415"/>
                  <a:pt x="1462" y="338190"/>
                  <a:pt x="0" y="323046"/>
                </a:cubicBezTo>
                <a:cubicBezTo>
                  <a:pt x="-11598" y="247438"/>
                  <a:pt x="9460" y="104311"/>
                  <a:pt x="0" y="32194"/>
                </a:cubicBezTo>
                <a:close/>
              </a:path>
              <a:path w="193161" h="355240" stroke="0" extrusionOk="0">
                <a:moveTo>
                  <a:pt x="0" y="32194"/>
                </a:moveTo>
                <a:cubicBezTo>
                  <a:pt x="-1451" y="13519"/>
                  <a:pt x="9583" y="1813"/>
                  <a:pt x="32194" y="0"/>
                </a:cubicBezTo>
                <a:cubicBezTo>
                  <a:pt x="59162" y="-5711"/>
                  <a:pt x="117626" y="6401"/>
                  <a:pt x="160967" y="0"/>
                </a:cubicBezTo>
                <a:cubicBezTo>
                  <a:pt x="176220" y="-1922"/>
                  <a:pt x="191815" y="17176"/>
                  <a:pt x="193161" y="32194"/>
                </a:cubicBezTo>
                <a:cubicBezTo>
                  <a:pt x="194792" y="137801"/>
                  <a:pt x="166173" y="237158"/>
                  <a:pt x="193161" y="323046"/>
                </a:cubicBezTo>
                <a:cubicBezTo>
                  <a:pt x="194519" y="338031"/>
                  <a:pt x="177031" y="354977"/>
                  <a:pt x="160967" y="355240"/>
                </a:cubicBezTo>
                <a:cubicBezTo>
                  <a:pt x="106802" y="355816"/>
                  <a:pt x="60465" y="353245"/>
                  <a:pt x="32194" y="355240"/>
                </a:cubicBezTo>
                <a:cubicBezTo>
                  <a:pt x="13970" y="355975"/>
                  <a:pt x="-2457" y="337976"/>
                  <a:pt x="0" y="323046"/>
                </a:cubicBezTo>
                <a:cubicBezTo>
                  <a:pt x="-18234" y="223175"/>
                  <a:pt x="1224" y="166301"/>
                  <a:pt x="0" y="32194"/>
                </a:cubicBezTo>
                <a:close/>
              </a:path>
            </a:pathLst>
          </a:custGeom>
          <a:solidFill>
            <a:schemeClr val="accent2">
              <a:lumMod val="75000"/>
            </a:schemeClr>
          </a:solidFill>
          <a:ln w="19050">
            <a:solidFill>
              <a:schemeClr val="accent2">
                <a:lumMod val="40000"/>
                <a:lumOff val="60000"/>
              </a:schemeClr>
            </a:solidFill>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Oval 129">
            <a:extLst>
              <a:ext uri="{FF2B5EF4-FFF2-40B4-BE49-F238E27FC236}">
                <a16:creationId xmlns:a16="http://schemas.microsoft.com/office/drawing/2014/main" id="{477AB2FB-0240-403E-95BB-2DC6CB835B5E}"/>
              </a:ext>
            </a:extLst>
          </p:cNvPr>
          <p:cNvSpPr/>
          <p:nvPr/>
        </p:nvSpPr>
        <p:spPr>
          <a:xfrm rot="1092158">
            <a:off x="7516707" y="5421943"/>
            <a:ext cx="154262" cy="112901"/>
          </a:xfrm>
          <a:custGeom>
            <a:avLst/>
            <a:gdLst>
              <a:gd name="connsiteX0" fmla="*/ 0 w 154262"/>
              <a:gd name="connsiteY0" fmla="*/ 56451 h 112901"/>
              <a:gd name="connsiteX1" fmla="*/ 77131 w 154262"/>
              <a:gd name="connsiteY1" fmla="*/ 0 h 112901"/>
              <a:gd name="connsiteX2" fmla="*/ 154262 w 154262"/>
              <a:gd name="connsiteY2" fmla="*/ 56451 h 112901"/>
              <a:gd name="connsiteX3" fmla="*/ 77131 w 154262"/>
              <a:gd name="connsiteY3" fmla="*/ 112902 h 112901"/>
              <a:gd name="connsiteX4" fmla="*/ 0 w 154262"/>
              <a:gd name="connsiteY4" fmla="*/ 56451 h 11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62" h="112901" fill="none" extrusionOk="0">
                <a:moveTo>
                  <a:pt x="0" y="56451"/>
                </a:moveTo>
                <a:cubicBezTo>
                  <a:pt x="-9036" y="27398"/>
                  <a:pt x="29042" y="4807"/>
                  <a:pt x="77131" y="0"/>
                </a:cubicBezTo>
                <a:cubicBezTo>
                  <a:pt x="117931" y="-385"/>
                  <a:pt x="153527" y="23730"/>
                  <a:pt x="154262" y="56451"/>
                </a:cubicBezTo>
                <a:cubicBezTo>
                  <a:pt x="157891" y="88070"/>
                  <a:pt x="115854" y="118509"/>
                  <a:pt x="77131" y="112902"/>
                </a:cubicBezTo>
                <a:cubicBezTo>
                  <a:pt x="36019" y="116950"/>
                  <a:pt x="5048" y="85315"/>
                  <a:pt x="0" y="56451"/>
                </a:cubicBezTo>
                <a:close/>
              </a:path>
              <a:path w="154262" h="112901" stroke="0" extrusionOk="0">
                <a:moveTo>
                  <a:pt x="0" y="56451"/>
                </a:moveTo>
                <a:cubicBezTo>
                  <a:pt x="-9426" y="25623"/>
                  <a:pt x="42438" y="1830"/>
                  <a:pt x="77131" y="0"/>
                </a:cubicBezTo>
                <a:cubicBezTo>
                  <a:pt x="121132" y="1570"/>
                  <a:pt x="150620" y="23298"/>
                  <a:pt x="154262" y="56451"/>
                </a:cubicBezTo>
                <a:cubicBezTo>
                  <a:pt x="159467" y="88971"/>
                  <a:pt x="126711" y="108691"/>
                  <a:pt x="77131" y="112902"/>
                </a:cubicBezTo>
                <a:cubicBezTo>
                  <a:pt x="39448" y="111446"/>
                  <a:pt x="-1289" y="87414"/>
                  <a:pt x="0" y="56451"/>
                </a:cubicBezTo>
                <a:close/>
              </a:path>
            </a:pathLst>
          </a:custGeom>
          <a:solidFill>
            <a:schemeClr val="accent1">
              <a:lumMod val="75000"/>
              <a:alpha val="57000"/>
            </a:schemeClr>
          </a:solidFill>
          <a:ln>
            <a:solidFill>
              <a:schemeClr val="accent4">
                <a:lumMod val="40000"/>
                <a:lumOff val="6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Oval 130">
            <a:extLst>
              <a:ext uri="{FF2B5EF4-FFF2-40B4-BE49-F238E27FC236}">
                <a16:creationId xmlns:a16="http://schemas.microsoft.com/office/drawing/2014/main" id="{181F476B-D08A-41F7-91F2-678B06244BC8}"/>
              </a:ext>
            </a:extLst>
          </p:cNvPr>
          <p:cNvSpPr/>
          <p:nvPr/>
        </p:nvSpPr>
        <p:spPr>
          <a:xfrm rot="1092158">
            <a:off x="7550956" y="5217627"/>
            <a:ext cx="154262" cy="112901"/>
          </a:xfrm>
          <a:custGeom>
            <a:avLst/>
            <a:gdLst>
              <a:gd name="connsiteX0" fmla="*/ 0 w 154262"/>
              <a:gd name="connsiteY0" fmla="*/ 56451 h 112901"/>
              <a:gd name="connsiteX1" fmla="*/ 77131 w 154262"/>
              <a:gd name="connsiteY1" fmla="*/ 0 h 112901"/>
              <a:gd name="connsiteX2" fmla="*/ 154262 w 154262"/>
              <a:gd name="connsiteY2" fmla="*/ 56451 h 112901"/>
              <a:gd name="connsiteX3" fmla="*/ 77131 w 154262"/>
              <a:gd name="connsiteY3" fmla="*/ 112902 h 112901"/>
              <a:gd name="connsiteX4" fmla="*/ 0 w 154262"/>
              <a:gd name="connsiteY4" fmla="*/ 56451 h 11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62" h="112901" fill="none" extrusionOk="0">
                <a:moveTo>
                  <a:pt x="0" y="56451"/>
                </a:moveTo>
                <a:cubicBezTo>
                  <a:pt x="-9036" y="27398"/>
                  <a:pt x="29042" y="4807"/>
                  <a:pt x="77131" y="0"/>
                </a:cubicBezTo>
                <a:cubicBezTo>
                  <a:pt x="117931" y="-385"/>
                  <a:pt x="153527" y="23730"/>
                  <a:pt x="154262" y="56451"/>
                </a:cubicBezTo>
                <a:cubicBezTo>
                  <a:pt x="157891" y="88070"/>
                  <a:pt x="115854" y="118509"/>
                  <a:pt x="77131" y="112902"/>
                </a:cubicBezTo>
                <a:cubicBezTo>
                  <a:pt x="36019" y="116950"/>
                  <a:pt x="5048" y="85315"/>
                  <a:pt x="0" y="56451"/>
                </a:cubicBezTo>
                <a:close/>
              </a:path>
              <a:path w="154262" h="112901" stroke="0" extrusionOk="0">
                <a:moveTo>
                  <a:pt x="0" y="56451"/>
                </a:moveTo>
                <a:cubicBezTo>
                  <a:pt x="-9426" y="25623"/>
                  <a:pt x="42438" y="1830"/>
                  <a:pt x="77131" y="0"/>
                </a:cubicBezTo>
                <a:cubicBezTo>
                  <a:pt x="121132" y="1570"/>
                  <a:pt x="150620" y="23298"/>
                  <a:pt x="154262" y="56451"/>
                </a:cubicBezTo>
                <a:cubicBezTo>
                  <a:pt x="159467" y="88971"/>
                  <a:pt x="126711" y="108691"/>
                  <a:pt x="77131" y="112902"/>
                </a:cubicBezTo>
                <a:cubicBezTo>
                  <a:pt x="39448" y="111446"/>
                  <a:pt x="-1289" y="87414"/>
                  <a:pt x="0" y="56451"/>
                </a:cubicBezTo>
                <a:close/>
              </a:path>
            </a:pathLst>
          </a:custGeom>
          <a:solidFill>
            <a:schemeClr val="accent5">
              <a:lumMod val="20000"/>
              <a:lumOff val="80000"/>
              <a:alpha val="57000"/>
            </a:schemeClr>
          </a:solidFill>
          <a:ln>
            <a:solidFill>
              <a:schemeClr val="accent4">
                <a:lumMod val="75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Oval 131">
            <a:extLst>
              <a:ext uri="{FF2B5EF4-FFF2-40B4-BE49-F238E27FC236}">
                <a16:creationId xmlns:a16="http://schemas.microsoft.com/office/drawing/2014/main" id="{72D34ED1-3024-48A7-9E41-2E510F9C1C85}"/>
              </a:ext>
            </a:extLst>
          </p:cNvPr>
          <p:cNvSpPr/>
          <p:nvPr/>
        </p:nvSpPr>
        <p:spPr>
          <a:xfrm rot="1092158">
            <a:off x="7334896" y="5315990"/>
            <a:ext cx="154262" cy="112901"/>
          </a:xfrm>
          <a:custGeom>
            <a:avLst/>
            <a:gdLst>
              <a:gd name="connsiteX0" fmla="*/ 0 w 154262"/>
              <a:gd name="connsiteY0" fmla="*/ 56451 h 112901"/>
              <a:gd name="connsiteX1" fmla="*/ 77131 w 154262"/>
              <a:gd name="connsiteY1" fmla="*/ 0 h 112901"/>
              <a:gd name="connsiteX2" fmla="*/ 154262 w 154262"/>
              <a:gd name="connsiteY2" fmla="*/ 56451 h 112901"/>
              <a:gd name="connsiteX3" fmla="*/ 77131 w 154262"/>
              <a:gd name="connsiteY3" fmla="*/ 112902 h 112901"/>
              <a:gd name="connsiteX4" fmla="*/ 0 w 154262"/>
              <a:gd name="connsiteY4" fmla="*/ 56451 h 11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62" h="112901" fill="none" extrusionOk="0">
                <a:moveTo>
                  <a:pt x="0" y="56451"/>
                </a:moveTo>
                <a:cubicBezTo>
                  <a:pt x="-9036" y="27398"/>
                  <a:pt x="29042" y="4807"/>
                  <a:pt x="77131" y="0"/>
                </a:cubicBezTo>
                <a:cubicBezTo>
                  <a:pt x="117931" y="-385"/>
                  <a:pt x="153527" y="23730"/>
                  <a:pt x="154262" y="56451"/>
                </a:cubicBezTo>
                <a:cubicBezTo>
                  <a:pt x="157891" y="88070"/>
                  <a:pt x="115854" y="118509"/>
                  <a:pt x="77131" y="112902"/>
                </a:cubicBezTo>
                <a:cubicBezTo>
                  <a:pt x="36019" y="116950"/>
                  <a:pt x="5048" y="85315"/>
                  <a:pt x="0" y="56451"/>
                </a:cubicBezTo>
                <a:close/>
              </a:path>
              <a:path w="154262" h="112901" stroke="0" extrusionOk="0">
                <a:moveTo>
                  <a:pt x="0" y="56451"/>
                </a:moveTo>
                <a:cubicBezTo>
                  <a:pt x="-9426" y="25623"/>
                  <a:pt x="42438" y="1830"/>
                  <a:pt x="77131" y="0"/>
                </a:cubicBezTo>
                <a:cubicBezTo>
                  <a:pt x="121132" y="1570"/>
                  <a:pt x="150620" y="23298"/>
                  <a:pt x="154262" y="56451"/>
                </a:cubicBezTo>
                <a:cubicBezTo>
                  <a:pt x="159467" y="88971"/>
                  <a:pt x="126711" y="108691"/>
                  <a:pt x="77131" y="112902"/>
                </a:cubicBezTo>
                <a:cubicBezTo>
                  <a:pt x="39448" y="111446"/>
                  <a:pt x="-1289" y="87414"/>
                  <a:pt x="0" y="56451"/>
                </a:cubicBezTo>
                <a:close/>
              </a:path>
            </a:pathLst>
          </a:custGeom>
          <a:solidFill>
            <a:schemeClr val="accent5">
              <a:lumMod val="20000"/>
              <a:lumOff val="80000"/>
              <a:alpha val="57000"/>
            </a:schemeClr>
          </a:solidFill>
          <a:ln>
            <a:solidFill>
              <a:schemeClr val="accent4">
                <a:lumMod val="75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Oval 132">
            <a:extLst>
              <a:ext uri="{FF2B5EF4-FFF2-40B4-BE49-F238E27FC236}">
                <a16:creationId xmlns:a16="http://schemas.microsoft.com/office/drawing/2014/main" id="{845F9351-94DD-4490-BF80-9065B46F4562}"/>
              </a:ext>
            </a:extLst>
          </p:cNvPr>
          <p:cNvSpPr/>
          <p:nvPr/>
        </p:nvSpPr>
        <p:spPr>
          <a:xfrm rot="1092158">
            <a:off x="7321676" y="5132316"/>
            <a:ext cx="154262" cy="112901"/>
          </a:xfrm>
          <a:custGeom>
            <a:avLst/>
            <a:gdLst>
              <a:gd name="connsiteX0" fmla="*/ 0 w 154262"/>
              <a:gd name="connsiteY0" fmla="*/ 56451 h 112901"/>
              <a:gd name="connsiteX1" fmla="*/ 77131 w 154262"/>
              <a:gd name="connsiteY1" fmla="*/ 0 h 112901"/>
              <a:gd name="connsiteX2" fmla="*/ 154262 w 154262"/>
              <a:gd name="connsiteY2" fmla="*/ 56451 h 112901"/>
              <a:gd name="connsiteX3" fmla="*/ 77131 w 154262"/>
              <a:gd name="connsiteY3" fmla="*/ 112902 h 112901"/>
              <a:gd name="connsiteX4" fmla="*/ 0 w 154262"/>
              <a:gd name="connsiteY4" fmla="*/ 56451 h 11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62" h="112901" fill="none" extrusionOk="0">
                <a:moveTo>
                  <a:pt x="0" y="56451"/>
                </a:moveTo>
                <a:cubicBezTo>
                  <a:pt x="-9036" y="27398"/>
                  <a:pt x="29042" y="4807"/>
                  <a:pt x="77131" y="0"/>
                </a:cubicBezTo>
                <a:cubicBezTo>
                  <a:pt x="117931" y="-385"/>
                  <a:pt x="153527" y="23730"/>
                  <a:pt x="154262" y="56451"/>
                </a:cubicBezTo>
                <a:cubicBezTo>
                  <a:pt x="157891" y="88070"/>
                  <a:pt x="115854" y="118509"/>
                  <a:pt x="77131" y="112902"/>
                </a:cubicBezTo>
                <a:cubicBezTo>
                  <a:pt x="36019" y="116950"/>
                  <a:pt x="5048" y="85315"/>
                  <a:pt x="0" y="56451"/>
                </a:cubicBezTo>
                <a:close/>
              </a:path>
              <a:path w="154262" h="112901" stroke="0" extrusionOk="0">
                <a:moveTo>
                  <a:pt x="0" y="56451"/>
                </a:moveTo>
                <a:cubicBezTo>
                  <a:pt x="-9426" y="25623"/>
                  <a:pt x="42438" y="1830"/>
                  <a:pt x="77131" y="0"/>
                </a:cubicBezTo>
                <a:cubicBezTo>
                  <a:pt x="121132" y="1570"/>
                  <a:pt x="150620" y="23298"/>
                  <a:pt x="154262" y="56451"/>
                </a:cubicBezTo>
                <a:cubicBezTo>
                  <a:pt x="159467" y="88971"/>
                  <a:pt x="126711" y="108691"/>
                  <a:pt x="77131" y="112902"/>
                </a:cubicBezTo>
                <a:cubicBezTo>
                  <a:pt x="39448" y="111446"/>
                  <a:pt x="-1289" y="87414"/>
                  <a:pt x="0" y="56451"/>
                </a:cubicBezTo>
                <a:close/>
              </a:path>
            </a:pathLst>
          </a:custGeom>
          <a:solidFill>
            <a:schemeClr val="accent1">
              <a:lumMod val="75000"/>
              <a:alpha val="57000"/>
            </a:schemeClr>
          </a:solidFill>
          <a:ln>
            <a:solidFill>
              <a:schemeClr val="accent4">
                <a:lumMod val="40000"/>
                <a:lumOff val="6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Oval 133">
            <a:extLst>
              <a:ext uri="{FF2B5EF4-FFF2-40B4-BE49-F238E27FC236}">
                <a16:creationId xmlns:a16="http://schemas.microsoft.com/office/drawing/2014/main" id="{2690711E-1AAE-412A-BE16-BB97280C5054}"/>
              </a:ext>
            </a:extLst>
          </p:cNvPr>
          <p:cNvSpPr/>
          <p:nvPr/>
        </p:nvSpPr>
        <p:spPr>
          <a:xfrm rot="1092158">
            <a:off x="7459674" y="5040479"/>
            <a:ext cx="154262" cy="112901"/>
          </a:xfrm>
          <a:custGeom>
            <a:avLst/>
            <a:gdLst>
              <a:gd name="connsiteX0" fmla="*/ 0 w 154262"/>
              <a:gd name="connsiteY0" fmla="*/ 56451 h 112901"/>
              <a:gd name="connsiteX1" fmla="*/ 77131 w 154262"/>
              <a:gd name="connsiteY1" fmla="*/ 0 h 112901"/>
              <a:gd name="connsiteX2" fmla="*/ 154262 w 154262"/>
              <a:gd name="connsiteY2" fmla="*/ 56451 h 112901"/>
              <a:gd name="connsiteX3" fmla="*/ 77131 w 154262"/>
              <a:gd name="connsiteY3" fmla="*/ 112902 h 112901"/>
              <a:gd name="connsiteX4" fmla="*/ 0 w 154262"/>
              <a:gd name="connsiteY4" fmla="*/ 56451 h 11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62" h="112901" fill="none" extrusionOk="0">
                <a:moveTo>
                  <a:pt x="0" y="56451"/>
                </a:moveTo>
                <a:cubicBezTo>
                  <a:pt x="-9036" y="27398"/>
                  <a:pt x="29042" y="4807"/>
                  <a:pt x="77131" y="0"/>
                </a:cubicBezTo>
                <a:cubicBezTo>
                  <a:pt x="117931" y="-385"/>
                  <a:pt x="153527" y="23730"/>
                  <a:pt x="154262" y="56451"/>
                </a:cubicBezTo>
                <a:cubicBezTo>
                  <a:pt x="157891" y="88070"/>
                  <a:pt x="115854" y="118509"/>
                  <a:pt x="77131" y="112902"/>
                </a:cubicBezTo>
                <a:cubicBezTo>
                  <a:pt x="36019" y="116950"/>
                  <a:pt x="5048" y="85315"/>
                  <a:pt x="0" y="56451"/>
                </a:cubicBezTo>
                <a:close/>
              </a:path>
              <a:path w="154262" h="112901" stroke="0" extrusionOk="0">
                <a:moveTo>
                  <a:pt x="0" y="56451"/>
                </a:moveTo>
                <a:cubicBezTo>
                  <a:pt x="-9426" y="25623"/>
                  <a:pt x="42438" y="1830"/>
                  <a:pt x="77131" y="0"/>
                </a:cubicBezTo>
                <a:cubicBezTo>
                  <a:pt x="121132" y="1570"/>
                  <a:pt x="150620" y="23298"/>
                  <a:pt x="154262" y="56451"/>
                </a:cubicBezTo>
                <a:cubicBezTo>
                  <a:pt x="159467" y="88971"/>
                  <a:pt x="126711" y="108691"/>
                  <a:pt x="77131" y="112902"/>
                </a:cubicBezTo>
                <a:cubicBezTo>
                  <a:pt x="39448" y="111446"/>
                  <a:pt x="-1289" y="87414"/>
                  <a:pt x="0" y="56451"/>
                </a:cubicBezTo>
                <a:close/>
              </a:path>
            </a:pathLst>
          </a:custGeom>
          <a:solidFill>
            <a:schemeClr val="accent1">
              <a:lumMod val="75000"/>
              <a:alpha val="57000"/>
            </a:schemeClr>
          </a:solidFill>
          <a:ln>
            <a:solidFill>
              <a:schemeClr val="accent4">
                <a:lumMod val="40000"/>
                <a:lumOff val="6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Oval 134">
            <a:extLst>
              <a:ext uri="{FF2B5EF4-FFF2-40B4-BE49-F238E27FC236}">
                <a16:creationId xmlns:a16="http://schemas.microsoft.com/office/drawing/2014/main" id="{79975EF8-55BF-49B4-B928-CE1BAF5C6AE2}"/>
              </a:ext>
            </a:extLst>
          </p:cNvPr>
          <p:cNvSpPr/>
          <p:nvPr/>
        </p:nvSpPr>
        <p:spPr>
          <a:xfrm rot="1092158">
            <a:off x="7493923" y="4836163"/>
            <a:ext cx="154262" cy="112901"/>
          </a:xfrm>
          <a:custGeom>
            <a:avLst/>
            <a:gdLst>
              <a:gd name="connsiteX0" fmla="*/ 0 w 154262"/>
              <a:gd name="connsiteY0" fmla="*/ 56451 h 112901"/>
              <a:gd name="connsiteX1" fmla="*/ 77131 w 154262"/>
              <a:gd name="connsiteY1" fmla="*/ 0 h 112901"/>
              <a:gd name="connsiteX2" fmla="*/ 154262 w 154262"/>
              <a:gd name="connsiteY2" fmla="*/ 56451 h 112901"/>
              <a:gd name="connsiteX3" fmla="*/ 77131 w 154262"/>
              <a:gd name="connsiteY3" fmla="*/ 112902 h 112901"/>
              <a:gd name="connsiteX4" fmla="*/ 0 w 154262"/>
              <a:gd name="connsiteY4" fmla="*/ 56451 h 11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62" h="112901" fill="none" extrusionOk="0">
                <a:moveTo>
                  <a:pt x="0" y="56451"/>
                </a:moveTo>
                <a:cubicBezTo>
                  <a:pt x="-9036" y="27398"/>
                  <a:pt x="29042" y="4807"/>
                  <a:pt x="77131" y="0"/>
                </a:cubicBezTo>
                <a:cubicBezTo>
                  <a:pt x="117931" y="-385"/>
                  <a:pt x="153527" y="23730"/>
                  <a:pt x="154262" y="56451"/>
                </a:cubicBezTo>
                <a:cubicBezTo>
                  <a:pt x="157891" y="88070"/>
                  <a:pt x="115854" y="118509"/>
                  <a:pt x="77131" y="112902"/>
                </a:cubicBezTo>
                <a:cubicBezTo>
                  <a:pt x="36019" y="116950"/>
                  <a:pt x="5048" y="85315"/>
                  <a:pt x="0" y="56451"/>
                </a:cubicBezTo>
                <a:close/>
              </a:path>
              <a:path w="154262" h="112901" stroke="0" extrusionOk="0">
                <a:moveTo>
                  <a:pt x="0" y="56451"/>
                </a:moveTo>
                <a:cubicBezTo>
                  <a:pt x="-9426" y="25623"/>
                  <a:pt x="42438" y="1830"/>
                  <a:pt x="77131" y="0"/>
                </a:cubicBezTo>
                <a:cubicBezTo>
                  <a:pt x="121132" y="1570"/>
                  <a:pt x="150620" y="23298"/>
                  <a:pt x="154262" y="56451"/>
                </a:cubicBezTo>
                <a:cubicBezTo>
                  <a:pt x="159467" y="88971"/>
                  <a:pt x="126711" y="108691"/>
                  <a:pt x="77131" y="112902"/>
                </a:cubicBezTo>
                <a:cubicBezTo>
                  <a:pt x="39448" y="111446"/>
                  <a:pt x="-1289" y="87414"/>
                  <a:pt x="0" y="56451"/>
                </a:cubicBezTo>
                <a:close/>
              </a:path>
            </a:pathLst>
          </a:custGeom>
          <a:solidFill>
            <a:schemeClr val="accent1">
              <a:lumMod val="75000"/>
              <a:alpha val="57000"/>
            </a:schemeClr>
          </a:solidFill>
          <a:ln>
            <a:solidFill>
              <a:schemeClr val="accent4">
                <a:lumMod val="40000"/>
                <a:lumOff val="6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135">
            <a:extLst>
              <a:ext uri="{FF2B5EF4-FFF2-40B4-BE49-F238E27FC236}">
                <a16:creationId xmlns:a16="http://schemas.microsoft.com/office/drawing/2014/main" id="{69778F67-C756-4EE0-9955-93028AE7E989}"/>
              </a:ext>
            </a:extLst>
          </p:cNvPr>
          <p:cNvSpPr/>
          <p:nvPr/>
        </p:nvSpPr>
        <p:spPr>
          <a:xfrm rot="1092158">
            <a:off x="7277863" y="4934526"/>
            <a:ext cx="154262" cy="112901"/>
          </a:xfrm>
          <a:custGeom>
            <a:avLst/>
            <a:gdLst>
              <a:gd name="connsiteX0" fmla="*/ 0 w 154262"/>
              <a:gd name="connsiteY0" fmla="*/ 56451 h 112901"/>
              <a:gd name="connsiteX1" fmla="*/ 77131 w 154262"/>
              <a:gd name="connsiteY1" fmla="*/ 0 h 112901"/>
              <a:gd name="connsiteX2" fmla="*/ 154262 w 154262"/>
              <a:gd name="connsiteY2" fmla="*/ 56451 h 112901"/>
              <a:gd name="connsiteX3" fmla="*/ 77131 w 154262"/>
              <a:gd name="connsiteY3" fmla="*/ 112902 h 112901"/>
              <a:gd name="connsiteX4" fmla="*/ 0 w 154262"/>
              <a:gd name="connsiteY4" fmla="*/ 56451 h 11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62" h="112901" fill="none" extrusionOk="0">
                <a:moveTo>
                  <a:pt x="0" y="56451"/>
                </a:moveTo>
                <a:cubicBezTo>
                  <a:pt x="-9036" y="27398"/>
                  <a:pt x="29042" y="4807"/>
                  <a:pt x="77131" y="0"/>
                </a:cubicBezTo>
                <a:cubicBezTo>
                  <a:pt x="117931" y="-385"/>
                  <a:pt x="153527" y="23730"/>
                  <a:pt x="154262" y="56451"/>
                </a:cubicBezTo>
                <a:cubicBezTo>
                  <a:pt x="157891" y="88070"/>
                  <a:pt x="115854" y="118509"/>
                  <a:pt x="77131" y="112902"/>
                </a:cubicBezTo>
                <a:cubicBezTo>
                  <a:pt x="36019" y="116950"/>
                  <a:pt x="5048" y="85315"/>
                  <a:pt x="0" y="56451"/>
                </a:cubicBezTo>
                <a:close/>
              </a:path>
              <a:path w="154262" h="112901" stroke="0" extrusionOk="0">
                <a:moveTo>
                  <a:pt x="0" y="56451"/>
                </a:moveTo>
                <a:cubicBezTo>
                  <a:pt x="-9426" y="25623"/>
                  <a:pt x="42438" y="1830"/>
                  <a:pt x="77131" y="0"/>
                </a:cubicBezTo>
                <a:cubicBezTo>
                  <a:pt x="121132" y="1570"/>
                  <a:pt x="150620" y="23298"/>
                  <a:pt x="154262" y="56451"/>
                </a:cubicBezTo>
                <a:cubicBezTo>
                  <a:pt x="159467" y="88971"/>
                  <a:pt x="126711" y="108691"/>
                  <a:pt x="77131" y="112902"/>
                </a:cubicBezTo>
                <a:cubicBezTo>
                  <a:pt x="39448" y="111446"/>
                  <a:pt x="-1289" y="87414"/>
                  <a:pt x="0" y="56451"/>
                </a:cubicBezTo>
                <a:close/>
              </a:path>
            </a:pathLst>
          </a:custGeom>
          <a:solidFill>
            <a:schemeClr val="accent5">
              <a:lumMod val="20000"/>
              <a:lumOff val="80000"/>
              <a:alpha val="57000"/>
            </a:schemeClr>
          </a:solidFill>
          <a:ln>
            <a:solidFill>
              <a:schemeClr val="accent4">
                <a:lumMod val="75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Oval 136">
            <a:extLst>
              <a:ext uri="{FF2B5EF4-FFF2-40B4-BE49-F238E27FC236}">
                <a16:creationId xmlns:a16="http://schemas.microsoft.com/office/drawing/2014/main" id="{7BAE667B-89C1-47D7-B079-D3D90954D441}"/>
              </a:ext>
            </a:extLst>
          </p:cNvPr>
          <p:cNvSpPr/>
          <p:nvPr/>
        </p:nvSpPr>
        <p:spPr>
          <a:xfrm rot="1092158">
            <a:off x="7264643" y="4750852"/>
            <a:ext cx="154262" cy="112901"/>
          </a:xfrm>
          <a:custGeom>
            <a:avLst/>
            <a:gdLst>
              <a:gd name="connsiteX0" fmla="*/ 0 w 154262"/>
              <a:gd name="connsiteY0" fmla="*/ 56451 h 112901"/>
              <a:gd name="connsiteX1" fmla="*/ 77131 w 154262"/>
              <a:gd name="connsiteY1" fmla="*/ 0 h 112901"/>
              <a:gd name="connsiteX2" fmla="*/ 154262 w 154262"/>
              <a:gd name="connsiteY2" fmla="*/ 56451 h 112901"/>
              <a:gd name="connsiteX3" fmla="*/ 77131 w 154262"/>
              <a:gd name="connsiteY3" fmla="*/ 112902 h 112901"/>
              <a:gd name="connsiteX4" fmla="*/ 0 w 154262"/>
              <a:gd name="connsiteY4" fmla="*/ 56451 h 11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62" h="112901" fill="none" extrusionOk="0">
                <a:moveTo>
                  <a:pt x="0" y="56451"/>
                </a:moveTo>
                <a:cubicBezTo>
                  <a:pt x="-9036" y="27398"/>
                  <a:pt x="29042" y="4807"/>
                  <a:pt x="77131" y="0"/>
                </a:cubicBezTo>
                <a:cubicBezTo>
                  <a:pt x="117931" y="-385"/>
                  <a:pt x="153527" y="23730"/>
                  <a:pt x="154262" y="56451"/>
                </a:cubicBezTo>
                <a:cubicBezTo>
                  <a:pt x="157891" y="88070"/>
                  <a:pt x="115854" y="118509"/>
                  <a:pt x="77131" y="112902"/>
                </a:cubicBezTo>
                <a:cubicBezTo>
                  <a:pt x="36019" y="116950"/>
                  <a:pt x="5048" y="85315"/>
                  <a:pt x="0" y="56451"/>
                </a:cubicBezTo>
                <a:close/>
              </a:path>
              <a:path w="154262" h="112901" stroke="0" extrusionOk="0">
                <a:moveTo>
                  <a:pt x="0" y="56451"/>
                </a:moveTo>
                <a:cubicBezTo>
                  <a:pt x="-9426" y="25623"/>
                  <a:pt x="42438" y="1830"/>
                  <a:pt x="77131" y="0"/>
                </a:cubicBezTo>
                <a:cubicBezTo>
                  <a:pt x="121132" y="1570"/>
                  <a:pt x="150620" y="23298"/>
                  <a:pt x="154262" y="56451"/>
                </a:cubicBezTo>
                <a:cubicBezTo>
                  <a:pt x="159467" y="88971"/>
                  <a:pt x="126711" y="108691"/>
                  <a:pt x="77131" y="112902"/>
                </a:cubicBezTo>
                <a:cubicBezTo>
                  <a:pt x="39448" y="111446"/>
                  <a:pt x="-1289" y="87414"/>
                  <a:pt x="0" y="56451"/>
                </a:cubicBezTo>
                <a:close/>
              </a:path>
            </a:pathLst>
          </a:custGeom>
          <a:solidFill>
            <a:schemeClr val="accent1">
              <a:lumMod val="75000"/>
              <a:alpha val="57000"/>
            </a:schemeClr>
          </a:solidFill>
          <a:ln>
            <a:solidFill>
              <a:schemeClr val="accent4">
                <a:lumMod val="40000"/>
                <a:lumOff val="60000"/>
              </a:schemeClr>
            </a:solidFill>
            <a:extLst>
              <a:ext uri="{C807C97D-BFC1-408E-A445-0C87EB9F89A2}">
                <ask:lineSketchStyleProps xmlns:ask="http://schemas.microsoft.com/office/drawing/2018/sketchyshapes" sd="16704025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TextBox 137">
            <a:extLst>
              <a:ext uri="{FF2B5EF4-FFF2-40B4-BE49-F238E27FC236}">
                <a16:creationId xmlns:a16="http://schemas.microsoft.com/office/drawing/2014/main" id="{46A9DD61-17CA-4912-9474-BD150953A8AB}"/>
              </a:ext>
            </a:extLst>
          </p:cNvPr>
          <p:cNvSpPr txBox="1"/>
          <p:nvPr/>
        </p:nvSpPr>
        <p:spPr>
          <a:xfrm>
            <a:off x="9022469" y="688258"/>
            <a:ext cx="2155124" cy="369332"/>
          </a:xfrm>
          <a:prstGeom prst="rect">
            <a:avLst/>
          </a:prstGeom>
          <a:noFill/>
        </p:spPr>
        <p:txBody>
          <a:bodyPr wrap="square" rtlCol="0">
            <a:spAutoFit/>
          </a:bodyPr>
          <a:lstStyle/>
          <a:p>
            <a:r>
              <a:rPr lang="en-US" dirty="0"/>
              <a:t>Cancer Cell</a:t>
            </a:r>
          </a:p>
        </p:txBody>
      </p:sp>
      <p:sp>
        <p:nvSpPr>
          <p:cNvPr id="139" name="TextBox 138">
            <a:extLst>
              <a:ext uri="{FF2B5EF4-FFF2-40B4-BE49-F238E27FC236}">
                <a16:creationId xmlns:a16="http://schemas.microsoft.com/office/drawing/2014/main" id="{8DBF1249-8368-4CA7-9EBA-7EA4616567D6}"/>
              </a:ext>
            </a:extLst>
          </p:cNvPr>
          <p:cNvSpPr txBox="1"/>
          <p:nvPr/>
        </p:nvSpPr>
        <p:spPr>
          <a:xfrm>
            <a:off x="8359627" y="6151256"/>
            <a:ext cx="2155124" cy="369332"/>
          </a:xfrm>
          <a:prstGeom prst="rect">
            <a:avLst/>
          </a:prstGeom>
          <a:noFill/>
        </p:spPr>
        <p:txBody>
          <a:bodyPr wrap="square" rtlCol="0">
            <a:spAutoFit/>
          </a:bodyPr>
          <a:lstStyle/>
          <a:p>
            <a:r>
              <a:rPr lang="en-US" dirty="0"/>
              <a:t>Cytotoxic T-Cell</a:t>
            </a:r>
          </a:p>
        </p:txBody>
      </p:sp>
      <p:cxnSp>
        <p:nvCxnSpPr>
          <p:cNvPr id="141" name="Connector: Curved 140">
            <a:extLst>
              <a:ext uri="{FF2B5EF4-FFF2-40B4-BE49-F238E27FC236}">
                <a16:creationId xmlns:a16="http://schemas.microsoft.com/office/drawing/2014/main" id="{44D6CD0A-2FF6-43F2-B4F2-7B55A6190CB9}"/>
              </a:ext>
            </a:extLst>
          </p:cNvPr>
          <p:cNvCxnSpPr>
            <a:cxnSpLocks/>
          </p:cNvCxnSpPr>
          <p:nvPr/>
        </p:nvCxnSpPr>
        <p:spPr>
          <a:xfrm rot="10800000">
            <a:off x="6902485" y="5062141"/>
            <a:ext cx="878577" cy="689403"/>
          </a:xfrm>
          <a:prstGeom prst="curvedConnector3">
            <a:avLst>
              <a:gd name="adj1" fmla="val 107459"/>
            </a:avLst>
          </a:prstGeom>
          <a:ln w="12700">
            <a:tailEnd type="triangle"/>
          </a:ln>
        </p:spPr>
        <p:style>
          <a:lnRef idx="1">
            <a:schemeClr val="dk1"/>
          </a:lnRef>
          <a:fillRef idx="0">
            <a:schemeClr val="dk1"/>
          </a:fillRef>
          <a:effectRef idx="0">
            <a:schemeClr val="dk1"/>
          </a:effectRef>
          <a:fontRef idx="minor">
            <a:schemeClr val="tx1"/>
          </a:fontRef>
        </p:style>
      </p:cxnSp>
      <p:sp>
        <p:nvSpPr>
          <p:cNvPr id="247" name="TextBox 246">
            <a:extLst>
              <a:ext uri="{FF2B5EF4-FFF2-40B4-BE49-F238E27FC236}">
                <a16:creationId xmlns:a16="http://schemas.microsoft.com/office/drawing/2014/main" id="{D7451E39-A737-4A7C-8C31-07E142A2956E}"/>
              </a:ext>
            </a:extLst>
          </p:cNvPr>
          <p:cNvSpPr txBox="1"/>
          <p:nvPr/>
        </p:nvSpPr>
        <p:spPr>
          <a:xfrm>
            <a:off x="3075254" y="3993508"/>
            <a:ext cx="590652" cy="369332"/>
          </a:xfrm>
          <a:prstGeom prst="rect">
            <a:avLst/>
          </a:prstGeom>
          <a:noFill/>
        </p:spPr>
        <p:txBody>
          <a:bodyPr wrap="square" rtlCol="0">
            <a:spAutoFit/>
          </a:bodyPr>
          <a:lstStyle/>
          <a:p>
            <a:r>
              <a:rPr lang="en-US" dirty="0"/>
              <a:t>PD1</a:t>
            </a:r>
          </a:p>
        </p:txBody>
      </p:sp>
      <p:sp>
        <p:nvSpPr>
          <p:cNvPr id="248" name="TextBox 247">
            <a:extLst>
              <a:ext uri="{FF2B5EF4-FFF2-40B4-BE49-F238E27FC236}">
                <a16:creationId xmlns:a16="http://schemas.microsoft.com/office/drawing/2014/main" id="{4985C9E7-5552-4AC9-B24F-255413B250D3}"/>
              </a:ext>
            </a:extLst>
          </p:cNvPr>
          <p:cNvSpPr txBox="1"/>
          <p:nvPr/>
        </p:nvSpPr>
        <p:spPr>
          <a:xfrm>
            <a:off x="2648800" y="2959733"/>
            <a:ext cx="962799" cy="369332"/>
          </a:xfrm>
          <a:prstGeom prst="rect">
            <a:avLst/>
          </a:prstGeom>
          <a:noFill/>
        </p:spPr>
        <p:txBody>
          <a:bodyPr wrap="square" rtlCol="0">
            <a:spAutoFit/>
          </a:bodyPr>
          <a:lstStyle/>
          <a:p>
            <a:r>
              <a:rPr lang="en-US" dirty="0"/>
              <a:t>PDL1</a:t>
            </a:r>
          </a:p>
        </p:txBody>
      </p:sp>
      <p:grpSp>
        <p:nvGrpSpPr>
          <p:cNvPr id="266" name="Group 265">
            <a:extLst>
              <a:ext uri="{FF2B5EF4-FFF2-40B4-BE49-F238E27FC236}">
                <a16:creationId xmlns:a16="http://schemas.microsoft.com/office/drawing/2014/main" id="{0A0D8BF1-D84D-47F7-AF11-DE077905C85D}"/>
              </a:ext>
            </a:extLst>
          </p:cNvPr>
          <p:cNvGrpSpPr/>
          <p:nvPr/>
        </p:nvGrpSpPr>
        <p:grpSpPr>
          <a:xfrm rot="1944770">
            <a:off x="7025289" y="3419016"/>
            <a:ext cx="719348" cy="783954"/>
            <a:chOff x="5856707" y="3197060"/>
            <a:chExt cx="719348" cy="783954"/>
          </a:xfrm>
        </p:grpSpPr>
        <p:sp>
          <p:nvSpPr>
            <p:cNvPr id="254" name="Flowchart: Alternate Process 253">
              <a:extLst>
                <a:ext uri="{FF2B5EF4-FFF2-40B4-BE49-F238E27FC236}">
                  <a16:creationId xmlns:a16="http://schemas.microsoft.com/office/drawing/2014/main" id="{D6A8E9C4-048E-42C6-8991-B1F6AA13F61C}"/>
                </a:ext>
              </a:extLst>
            </p:cNvPr>
            <p:cNvSpPr/>
            <p:nvPr/>
          </p:nvSpPr>
          <p:spPr>
            <a:xfrm>
              <a:off x="5864580" y="3465609"/>
              <a:ext cx="364544" cy="108877"/>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7" name="Flowchart: Alternate Process 256">
              <a:extLst>
                <a:ext uri="{FF2B5EF4-FFF2-40B4-BE49-F238E27FC236}">
                  <a16:creationId xmlns:a16="http://schemas.microsoft.com/office/drawing/2014/main" id="{BCABA4F9-2BBD-4371-B8A7-EC53300F1EDA}"/>
                </a:ext>
              </a:extLst>
            </p:cNvPr>
            <p:cNvSpPr/>
            <p:nvPr/>
          </p:nvSpPr>
          <p:spPr>
            <a:xfrm>
              <a:off x="5856707" y="3620356"/>
              <a:ext cx="364544" cy="108877"/>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8" name="Flowchart: Delay 257">
              <a:extLst>
                <a:ext uri="{FF2B5EF4-FFF2-40B4-BE49-F238E27FC236}">
                  <a16:creationId xmlns:a16="http://schemas.microsoft.com/office/drawing/2014/main" id="{81227CBF-6A84-48C2-BA4C-8F1BA1BCF6C0}"/>
                </a:ext>
              </a:extLst>
            </p:cNvPr>
            <p:cNvSpPr/>
            <p:nvPr/>
          </p:nvSpPr>
          <p:spPr>
            <a:xfrm rot="1775583">
              <a:off x="6347428" y="3732977"/>
              <a:ext cx="209898" cy="114165"/>
            </a:xfrm>
            <a:prstGeom prst="flowChartDelay">
              <a:avLst/>
            </a:prstGeom>
            <a:solidFill>
              <a:srgbClr val="B9E668"/>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9" name="Flowchart: Delay 258">
              <a:extLst>
                <a:ext uri="{FF2B5EF4-FFF2-40B4-BE49-F238E27FC236}">
                  <a16:creationId xmlns:a16="http://schemas.microsoft.com/office/drawing/2014/main" id="{A2A25479-6B6A-4B28-B598-C8A4F1D1B00D}"/>
                </a:ext>
              </a:extLst>
            </p:cNvPr>
            <p:cNvSpPr/>
            <p:nvPr/>
          </p:nvSpPr>
          <p:spPr>
            <a:xfrm rot="12575583">
              <a:off x="6187422" y="3642555"/>
              <a:ext cx="209898" cy="114166"/>
            </a:xfrm>
            <a:prstGeom prst="flowChartDelay">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0" name="Flowchart: Delay 259">
              <a:extLst>
                <a:ext uri="{FF2B5EF4-FFF2-40B4-BE49-F238E27FC236}">
                  <a16:creationId xmlns:a16="http://schemas.microsoft.com/office/drawing/2014/main" id="{05B777B0-0196-4A61-82D1-C397F46A8987}"/>
                </a:ext>
              </a:extLst>
            </p:cNvPr>
            <p:cNvSpPr/>
            <p:nvPr/>
          </p:nvSpPr>
          <p:spPr>
            <a:xfrm rot="1775583">
              <a:off x="6366157" y="3866849"/>
              <a:ext cx="209898" cy="114165"/>
            </a:xfrm>
            <a:prstGeom prst="flowChartDelay">
              <a:avLst/>
            </a:prstGeom>
            <a:solidFill>
              <a:schemeClr val="bg2">
                <a:lumMod val="9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1" name="Flowchart: Delay 260">
              <a:extLst>
                <a:ext uri="{FF2B5EF4-FFF2-40B4-BE49-F238E27FC236}">
                  <a16:creationId xmlns:a16="http://schemas.microsoft.com/office/drawing/2014/main" id="{274797BF-14FB-4814-A171-E29DB831CFB7}"/>
                </a:ext>
              </a:extLst>
            </p:cNvPr>
            <p:cNvSpPr/>
            <p:nvPr/>
          </p:nvSpPr>
          <p:spPr>
            <a:xfrm rot="12575583">
              <a:off x="6187957" y="3764282"/>
              <a:ext cx="209898" cy="114166"/>
            </a:xfrm>
            <a:prstGeom prst="flowChartDelay">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2" name="Flowchart: Delay 261">
              <a:extLst>
                <a:ext uri="{FF2B5EF4-FFF2-40B4-BE49-F238E27FC236}">
                  <a16:creationId xmlns:a16="http://schemas.microsoft.com/office/drawing/2014/main" id="{0B8D108B-D3BD-47C9-9CBA-653803AEAE0E}"/>
                </a:ext>
              </a:extLst>
            </p:cNvPr>
            <p:cNvSpPr/>
            <p:nvPr/>
          </p:nvSpPr>
          <p:spPr>
            <a:xfrm rot="19779250">
              <a:off x="6363265" y="3197060"/>
              <a:ext cx="209898" cy="114165"/>
            </a:xfrm>
            <a:prstGeom prst="flowChartDelay">
              <a:avLst/>
            </a:prstGeom>
            <a:solidFill>
              <a:schemeClr val="bg2">
                <a:lumMod val="9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3" name="Flowchart: Delay 262">
              <a:extLst>
                <a:ext uri="{FF2B5EF4-FFF2-40B4-BE49-F238E27FC236}">
                  <a16:creationId xmlns:a16="http://schemas.microsoft.com/office/drawing/2014/main" id="{1130644E-18CD-4F45-9D92-4C3DB9E02A6E}"/>
                </a:ext>
              </a:extLst>
            </p:cNvPr>
            <p:cNvSpPr/>
            <p:nvPr/>
          </p:nvSpPr>
          <p:spPr>
            <a:xfrm rot="9008962">
              <a:off x="6176690" y="3304582"/>
              <a:ext cx="209898" cy="114166"/>
            </a:xfrm>
            <a:prstGeom prst="flowChartDelay">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Flowchart: Delay 263">
              <a:extLst>
                <a:ext uri="{FF2B5EF4-FFF2-40B4-BE49-F238E27FC236}">
                  <a16:creationId xmlns:a16="http://schemas.microsoft.com/office/drawing/2014/main" id="{90EF0641-3B7C-4435-BDF9-99F0B10C9086}"/>
                </a:ext>
              </a:extLst>
            </p:cNvPr>
            <p:cNvSpPr/>
            <p:nvPr/>
          </p:nvSpPr>
          <p:spPr>
            <a:xfrm rot="19779250">
              <a:off x="6355631" y="3330145"/>
              <a:ext cx="209898" cy="114165"/>
            </a:xfrm>
            <a:prstGeom prst="flowChartDelay">
              <a:avLst/>
            </a:prstGeom>
            <a:solidFill>
              <a:srgbClr val="B9E668"/>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5" name="Flowchart: Delay 264">
              <a:extLst>
                <a:ext uri="{FF2B5EF4-FFF2-40B4-BE49-F238E27FC236}">
                  <a16:creationId xmlns:a16="http://schemas.microsoft.com/office/drawing/2014/main" id="{93DDCD20-761D-4FD7-BCE7-A00B5196D5D5}"/>
                </a:ext>
              </a:extLst>
            </p:cNvPr>
            <p:cNvSpPr/>
            <p:nvPr/>
          </p:nvSpPr>
          <p:spPr>
            <a:xfrm rot="8979250">
              <a:off x="6178623" y="3434418"/>
              <a:ext cx="209898" cy="114166"/>
            </a:xfrm>
            <a:prstGeom prst="flowChartDelay">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8" name="TextBox 277">
            <a:extLst>
              <a:ext uri="{FF2B5EF4-FFF2-40B4-BE49-F238E27FC236}">
                <a16:creationId xmlns:a16="http://schemas.microsoft.com/office/drawing/2014/main" id="{D2FB8F79-3982-4EF3-B512-89259E8D4C8F}"/>
              </a:ext>
            </a:extLst>
          </p:cNvPr>
          <p:cNvSpPr txBox="1"/>
          <p:nvPr/>
        </p:nvSpPr>
        <p:spPr>
          <a:xfrm>
            <a:off x="3904462" y="2557711"/>
            <a:ext cx="962799" cy="369332"/>
          </a:xfrm>
          <a:prstGeom prst="rect">
            <a:avLst/>
          </a:prstGeom>
          <a:noFill/>
        </p:spPr>
        <p:txBody>
          <a:bodyPr wrap="square" rtlCol="0">
            <a:spAutoFit/>
          </a:bodyPr>
          <a:lstStyle/>
          <a:p>
            <a:r>
              <a:rPr lang="en-US" dirty="0"/>
              <a:t>MHCI</a:t>
            </a:r>
          </a:p>
        </p:txBody>
      </p:sp>
      <p:sp>
        <p:nvSpPr>
          <p:cNvPr id="279" name="TextBox 278">
            <a:extLst>
              <a:ext uri="{FF2B5EF4-FFF2-40B4-BE49-F238E27FC236}">
                <a16:creationId xmlns:a16="http://schemas.microsoft.com/office/drawing/2014/main" id="{AEC5FCD2-BF67-4F5D-AC57-B29E7B5F3E29}"/>
              </a:ext>
            </a:extLst>
          </p:cNvPr>
          <p:cNvSpPr txBox="1"/>
          <p:nvPr/>
        </p:nvSpPr>
        <p:spPr>
          <a:xfrm>
            <a:off x="4743190" y="3938249"/>
            <a:ext cx="962799" cy="369332"/>
          </a:xfrm>
          <a:prstGeom prst="rect">
            <a:avLst/>
          </a:prstGeom>
          <a:noFill/>
        </p:spPr>
        <p:txBody>
          <a:bodyPr wrap="square" rtlCol="0">
            <a:spAutoFit/>
          </a:bodyPr>
          <a:lstStyle/>
          <a:p>
            <a:r>
              <a:rPr lang="en-US" dirty="0"/>
              <a:t>C8</a:t>
            </a:r>
          </a:p>
        </p:txBody>
      </p:sp>
      <p:sp>
        <p:nvSpPr>
          <p:cNvPr id="280" name="TextBox 279">
            <a:extLst>
              <a:ext uri="{FF2B5EF4-FFF2-40B4-BE49-F238E27FC236}">
                <a16:creationId xmlns:a16="http://schemas.microsoft.com/office/drawing/2014/main" id="{678A5242-E61F-4EBE-B903-EC4058DA8531}"/>
              </a:ext>
            </a:extLst>
          </p:cNvPr>
          <p:cNvSpPr txBox="1"/>
          <p:nvPr/>
        </p:nvSpPr>
        <p:spPr>
          <a:xfrm>
            <a:off x="3792282" y="4486277"/>
            <a:ext cx="962799" cy="369332"/>
          </a:xfrm>
          <a:prstGeom prst="rect">
            <a:avLst/>
          </a:prstGeom>
          <a:noFill/>
        </p:spPr>
        <p:txBody>
          <a:bodyPr wrap="square" rtlCol="0">
            <a:spAutoFit/>
          </a:bodyPr>
          <a:lstStyle/>
          <a:p>
            <a:r>
              <a:rPr lang="en-US" dirty="0"/>
              <a:t>TCR</a:t>
            </a:r>
          </a:p>
        </p:txBody>
      </p:sp>
      <p:sp>
        <p:nvSpPr>
          <p:cNvPr id="282" name="TextBox 281">
            <a:extLst>
              <a:ext uri="{FF2B5EF4-FFF2-40B4-BE49-F238E27FC236}">
                <a16:creationId xmlns:a16="http://schemas.microsoft.com/office/drawing/2014/main" id="{CAF8944F-3E7F-4CDB-B706-6D200A3FE180}"/>
              </a:ext>
            </a:extLst>
          </p:cNvPr>
          <p:cNvSpPr txBox="1"/>
          <p:nvPr/>
        </p:nvSpPr>
        <p:spPr>
          <a:xfrm>
            <a:off x="6033920" y="4131207"/>
            <a:ext cx="1686344" cy="461665"/>
          </a:xfrm>
          <a:prstGeom prst="rect">
            <a:avLst/>
          </a:prstGeom>
          <a:noFill/>
        </p:spPr>
        <p:txBody>
          <a:bodyPr wrap="square" rtlCol="0">
            <a:spAutoFit/>
          </a:bodyPr>
          <a:lstStyle/>
          <a:p>
            <a:r>
              <a:rPr lang="en-US" sz="2400" b="1" dirty="0">
                <a:solidFill>
                  <a:schemeClr val="accent6">
                    <a:lumMod val="75000"/>
                  </a:schemeClr>
                </a:solidFill>
              </a:rPr>
              <a:t>Anti-PD1</a:t>
            </a:r>
          </a:p>
        </p:txBody>
      </p:sp>
      <p:sp>
        <p:nvSpPr>
          <p:cNvPr id="283" name="TextBox 282">
            <a:extLst>
              <a:ext uri="{FF2B5EF4-FFF2-40B4-BE49-F238E27FC236}">
                <a16:creationId xmlns:a16="http://schemas.microsoft.com/office/drawing/2014/main" id="{9A37B2BA-1884-491E-9ABC-AA9B63107495}"/>
              </a:ext>
            </a:extLst>
          </p:cNvPr>
          <p:cNvSpPr txBox="1"/>
          <p:nvPr/>
        </p:nvSpPr>
        <p:spPr>
          <a:xfrm>
            <a:off x="6286814" y="5773252"/>
            <a:ext cx="2155124" cy="369332"/>
          </a:xfrm>
          <a:prstGeom prst="rect">
            <a:avLst/>
          </a:prstGeom>
          <a:noFill/>
        </p:spPr>
        <p:txBody>
          <a:bodyPr wrap="square" rtlCol="0">
            <a:spAutoFit/>
          </a:bodyPr>
          <a:lstStyle/>
          <a:p>
            <a:r>
              <a:rPr lang="en-US" dirty="0"/>
              <a:t>Cytokine release</a:t>
            </a:r>
          </a:p>
        </p:txBody>
      </p:sp>
      <p:cxnSp>
        <p:nvCxnSpPr>
          <p:cNvPr id="285" name="Straight Connector 284">
            <a:extLst>
              <a:ext uri="{FF2B5EF4-FFF2-40B4-BE49-F238E27FC236}">
                <a16:creationId xmlns:a16="http://schemas.microsoft.com/office/drawing/2014/main" id="{81E17C21-A687-4089-9DED-45EF2C632273}"/>
              </a:ext>
            </a:extLst>
          </p:cNvPr>
          <p:cNvCxnSpPr>
            <a:cxnSpLocks/>
          </p:cNvCxnSpPr>
          <p:nvPr/>
        </p:nvCxnSpPr>
        <p:spPr>
          <a:xfrm>
            <a:off x="5966632" y="1216363"/>
            <a:ext cx="4902" cy="4741555"/>
          </a:xfrm>
          <a:prstGeom prst="line">
            <a:avLst/>
          </a:prstGeom>
          <a:ln w="635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92" name="Teardrop 291">
            <a:extLst>
              <a:ext uri="{FF2B5EF4-FFF2-40B4-BE49-F238E27FC236}">
                <a16:creationId xmlns:a16="http://schemas.microsoft.com/office/drawing/2014/main" id="{266914BB-05D2-41A5-8709-6459913474E6}"/>
              </a:ext>
            </a:extLst>
          </p:cNvPr>
          <p:cNvSpPr/>
          <p:nvPr/>
        </p:nvSpPr>
        <p:spPr>
          <a:xfrm rot="1966122">
            <a:off x="3627894" y="4781100"/>
            <a:ext cx="137770" cy="133152"/>
          </a:xfrm>
          <a:prstGeom prst="teardrop">
            <a:avLst>
              <a:gd name="adj" fmla="val 17478"/>
            </a:avLst>
          </a:prstGeom>
          <a:solidFill>
            <a:schemeClr val="accent4">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3" name="TextBox 292">
            <a:extLst>
              <a:ext uri="{FF2B5EF4-FFF2-40B4-BE49-F238E27FC236}">
                <a16:creationId xmlns:a16="http://schemas.microsoft.com/office/drawing/2014/main" id="{CF5FE65B-FCD7-481B-870F-BE51E760A1BA}"/>
              </a:ext>
            </a:extLst>
          </p:cNvPr>
          <p:cNvSpPr txBox="1"/>
          <p:nvPr/>
        </p:nvSpPr>
        <p:spPr>
          <a:xfrm>
            <a:off x="3296365" y="4846541"/>
            <a:ext cx="827706" cy="338554"/>
          </a:xfrm>
          <a:prstGeom prst="rect">
            <a:avLst/>
          </a:prstGeom>
          <a:noFill/>
        </p:spPr>
        <p:txBody>
          <a:bodyPr wrap="square" rtlCol="0">
            <a:spAutoFit/>
          </a:bodyPr>
          <a:lstStyle/>
          <a:p>
            <a:r>
              <a:rPr lang="en-US" sz="1600" dirty="0"/>
              <a:t>SHP-2</a:t>
            </a:r>
          </a:p>
        </p:txBody>
      </p:sp>
      <p:cxnSp>
        <p:nvCxnSpPr>
          <p:cNvPr id="307" name="Connector: Curved 306">
            <a:extLst>
              <a:ext uri="{FF2B5EF4-FFF2-40B4-BE49-F238E27FC236}">
                <a16:creationId xmlns:a16="http://schemas.microsoft.com/office/drawing/2014/main" id="{73284F68-D1EE-4FE4-8A12-1166CFC289E9}"/>
              </a:ext>
            </a:extLst>
          </p:cNvPr>
          <p:cNvCxnSpPr>
            <a:cxnSpLocks/>
          </p:cNvCxnSpPr>
          <p:nvPr/>
        </p:nvCxnSpPr>
        <p:spPr>
          <a:xfrm rot="5400000">
            <a:off x="3955716" y="4787752"/>
            <a:ext cx="178187" cy="282857"/>
          </a:xfrm>
          <a:prstGeom prst="curvedConnector2">
            <a:avLst/>
          </a:prstGeom>
          <a:ln w="2222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9565245C-2D38-442F-A7CC-DF85E92CEE26}"/>
              </a:ext>
            </a:extLst>
          </p:cNvPr>
          <p:cNvCxnSpPr/>
          <p:nvPr/>
        </p:nvCxnSpPr>
        <p:spPr>
          <a:xfrm>
            <a:off x="4073071" y="4814893"/>
            <a:ext cx="232697" cy="5646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EFB043-D034-447D-B2EA-BD60BC92F9AB}"/>
              </a:ext>
            </a:extLst>
          </p:cNvPr>
          <p:cNvSpPr>
            <a:spLocks noGrp="1"/>
          </p:cNvSpPr>
          <p:nvPr>
            <p:ph type="sldNum" sz="quarter" idx="12"/>
          </p:nvPr>
        </p:nvSpPr>
        <p:spPr/>
        <p:txBody>
          <a:bodyPr/>
          <a:lstStyle/>
          <a:p>
            <a:fld id="{8F5CE88E-89A4-4243-AB1D-44322647EED2}" type="slidenum">
              <a:rPr lang="en-US" smtClean="0"/>
              <a:t>13</a:t>
            </a:fld>
            <a:endParaRPr lang="en-US"/>
          </a:p>
        </p:txBody>
      </p:sp>
    </p:spTree>
    <p:extLst>
      <p:ext uri="{BB962C8B-B14F-4D97-AF65-F5344CB8AC3E}">
        <p14:creationId xmlns:p14="http://schemas.microsoft.com/office/powerpoint/2010/main" val="26922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lowchart: Magnetic Disk 7">
            <a:extLst>
              <a:ext uri="{FF2B5EF4-FFF2-40B4-BE49-F238E27FC236}">
                <a16:creationId xmlns:a16="http://schemas.microsoft.com/office/drawing/2014/main" id="{D0BE4AA5-8BEC-48D4-91D4-76D17657C465}"/>
              </a:ext>
            </a:extLst>
          </p:cNvPr>
          <p:cNvSpPr/>
          <p:nvPr/>
        </p:nvSpPr>
        <p:spPr>
          <a:xfrm rot="3016946">
            <a:off x="7261976" y="3770852"/>
            <a:ext cx="923286" cy="1186543"/>
          </a:xfrm>
          <a:custGeom>
            <a:avLst/>
            <a:gdLst>
              <a:gd name="connsiteX0" fmla="*/ 0 w 923286"/>
              <a:gd name="connsiteY0" fmla="*/ 197796 h 1186543"/>
              <a:gd name="connsiteX1" fmla="*/ 461643 w 923286"/>
              <a:gd name="connsiteY1" fmla="*/ 0 h 1186543"/>
              <a:gd name="connsiteX2" fmla="*/ 923286 w 923286"/>
              <a:gd name="connsiteY2" fmla="*/ 197796 h 1186543"/>
              <a:gd name="connsiteX3" fmla="*/ 923286 w 923286"/>
              <a:gd name="connsiteY3" fmla="*/ 988746 h 1186543"/>
              <a:gd name="connsiteX4" fmla="*/ 461643 w 923286"/>
              <a:gd name="connsiteY4" fmla="*/ 1186543 h 1186543"/>
              <a:gd name="connsiteX5" fmla="*/ 0 w 923286"/>
              <a:gd name="connsiteY5" fmla="*/ 988746 h 1186543"/>
              <a:gd name="connsiteX6" fmla="*/ 0 w 923286"/>
              <a:gd name="connsiteY6" fmla="*/ 197796 h 1186543"/>
              <a:gd name="connsiteX0" fmla="*/ 923286 w 923286"/>
              <a:gd name="connsiteY0" fmla="*/ 197796 h 1186543"/>
              <a:gd name="connsiteX1" fmla="*/ 461643 w 923286"/>
              <a:gd name="connsiteY1" fmla="*/ 395593 h 1186543"/>
              <a:gd name="connsiteX2" fmla="*/ 0 w 923286"/>
              <a:gd name="connsiteY2" fmla="*/ 197796 h 1186543"/>
              <a:gd name="connsiteX0" fmla="*/ 0 w 923286"/>
              <a:gd name="connsiteY0" fmla="*/ 197796 h 1186543"/>
              <a:gd name="connsiteX1" fmla="*/ 461643 w 923286"/>
              <a:gd name="connsiteY1" fmla="*/ 0 h 1186543"/>
              <a:gd name="connsiteX2" fmla="*/ 923286 w 923286"/>
              <a:gd name="connsiteY2" fmla="*/ 197796 h 1186543"/>
              <a:gd name="connsiteX3" fmla="*/ 923286 w 923286"/>
              <a:gd name="connsiteY3" fmla="*/ 988746 h 1186543"/>
              <a:gd name="connsiteX4" fmla="*/ 461643 w 923286"/>
              <a:gd name="connsiteY4" fmla="*/ 1186543 h 1186543"/>
              <a:gd name="connsiteX5" fmla="*/ 0 w 923286"/>
              <a:gd name="connsiteY5" fmla="*/ 988746 h 1186543"/>
              <a:gd name="connsiteX6" fmla="*/ 0 w 923286"/>
              <a:gd name="connsiteY6" fmla="*/ 197796 h 1186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3286" h="1186543" stroke="0" extrusionOk="0">
                <a:moveTo>
                  <a:pt x="0" y="197796"/>
                </a:moveTo>
                <a:cubicBezTo>
                  <a:pt x="10615" y="83578"/>
                  <a:pt x="208709" y="10518"/>
                  <a:pt x="461643" y="0"/>
                </a:cubicBezTo>
                <a:cubicBezTo>
                  <a:pt x="713012" y="-14633"/>
                  <a:pt x="913869" y="74982"/>
                  <a:pt x="923286" y="197796"/>
                </a:cubicBezTo>
                <a:cubicBezTo>
                  <a:pt x="905336" y="431439"/>
                  <a:pt x="962261" y="631887"/>
                  <a:pt x="923286" y="988746"/>
                </a:cubicBezTo>
                <a:cubicBezTo>
                  <a:pt x="940405" y="1062137"/>
                  <a:pt x="682631" y="1181112"/>
                  <a:pt x="461643" y="1186543"/>
                </a:cubicBezTo>
                <a:cubicBezTo>
                  <a:pt x="223743" y="1196922"/>
                  <a:pt x="-1446" y="1081151"/>
                  <a:pt x="0" y="988746"/>
                </a:cubicBezTo>
                <a:cubicBezTo>
                  <a:pt x="57120" y="791244"/>
                  <a:pt x="10228" y="345770"/>
                  <a:pt x="0" y="197796"/>
                </a:cubicBezTo>
                <a:close/>
              </a:path>
              <a:path w="923286" h="1186543" fill="none" extrusionOk="0">
                <a:moveTo>
                  <a:pt x="923286" y="197796"/>
                </a:moveTo>
                <a:cubicBezTo>
                  <a:pt x="911347" y="323667"/>
                  <a:pt x="730332" y="418576"/>
                  <a:pt x="461643" y="395593"/>
                </a:cubicBezTo>
                <a:cubicBezTo>
                  <a:pt x="205517" y="376549"/>
                  <a:pt x="-11018" y="298060"/>
                  <a:pt x="0" y="197796"/>
                </a:cubicBezTo>
              </a:path>
              <a:path w="923286" h="1186543" fill="none" extrusionOk="0">
                <a:moveTo>
                  <a:pt x="0" y="197796"/>
                </a:moveTo>
                <a:cubicBezTo>
                  <a:pt x="-12637" y="59587"/>
                  <a:pt x="219251" y="-32274"/>
                  <a:pt x="461643" y="0"/>
                </a:cubicBezTo>
                <a:cubicBezTo>
                  <a:pt x="715946" y="-2422"/>
                  <a:pt x="938756" y="84722"/>
                  <a:pt x="923286" y="197796"/>
                </a:cubicBezTo>
                <a:cubicBezTo>
                  <a:pt x="865980" y="583676"/>
                  <a:pt x="969514" y="722601"/>
                  <a:pt x="923286" y="988746"/>
                </a:cubicBezTo>
                <a:cubicBezTo>
                  <a:pt x="914950" y="1110562"/>
                  <a:pt x="729821" y="1226256"/>
                  <a:pt x="461643" y="1186543"/>
                </a:cubicBezTo>
                <a:cubicBezTo>
                  <a:pt x="221172" y="1201490"/>
                  <a:pt x="-5333" y="1097992"/>
                  <a:pt x="0" y="988746"/>
                </a:cubicBezTo>
                <a:cubicBezTo>
                  <a:pt x="-18187" y="707354"/>
                  <a:pt x="-45711" y="547068"/>
                  <a:pt x="0" y="197796"/>
                </a:cubicBezTo>
                <a:close/>
              </a:path>
              <a:path w="923286" h="1186543" fill="none" stroke="0" extrusionOk="0">
                <a:moveTo>
                  <a:pt x="923286" y="197796"/>
                </a:moveTo>
                <a:cubicBezTo>
                  <a:pt x="915313" y="323164"/>
                  <a:pt x="713518" y="429318"/>
                  <a:pt x="461643" y="395593"/>
                </a:cubicBezTo>
                <a:cubicBezTo>
                  <a:pt x="195178" y="409695"/>
                  <a:pt x="2565" y="285621"/>
                  <a:pt x="0" y="197796"/>
                </a:cubicBezTo>
              </a:path>
              <a:path w="923286" h="1186543" fill="none" stroke="0" extrusionOk="0">
                <a:moveTo>
                  <a:pt x="0" y="197796"/>
                </a:moveTo>
                <a:cubicBezTo>
                  <a:pt x="25119" y="115173"/>
                  <a:pt x="210707" y="-8725"/>
                  <a:pt x="461643" y="0"/>
                </a:cubicBezTo>
                <a:cubicBezTo>
                  <a:pt x="720115" y="10202"/>
                  <a:pt x="912993" y="78152"/>
                  <a:pt x="923286" y="197796"/>
                </a:cubicBezTo>
                <a:cubicBezTo>
                  <a:pt x="969648" y="328993"/>
                  <a:pt x="950789" y="888067"/>
                  <a:pt x="923286" y="988746"/>
                </a:cubicBezTo>
                <a:cubicBezTo>
                  <a:pt x="899393" y="1134137"/>
                  <a:pt x="701325" y="1167245"/>
                  <a:pt x="461643" y="1186543"/>
                </a:cubicBezTo>
                <a:cubicBezTo>
                  <a:pt x="206847" y="1182886"/>
                  <a:pt x="12365" y="1099990"/>
                  <a:pt x="0" y="988746"/>
                </a:cubicBezTo>
                <a:cubicBezTo>
                  <a:pt x="29394" y="741715"/>
                  <a:pt x="53130" y="554170"/>
                  <a:pt x="0" y="197796"/>
                </a:cubicBezTo>
                <a:close/>
              </a:path>
            </a:pathLst>
          </a:custGeom>
          <a:solidFill>
            <a:srgbClr val="FFFF00"/>
          </a:solidFill>
          <a:ln>
            <a:extLst>
              <a:ext uri="{C807C97D-BFC1-408E-A445-0C87EB9F89A2}">
                <ask:lineSketchStyleProps xmlns:ask="http://schemas.microsoft.com/office/drawing/2018/sketchyshapes" sd="2181918364">
                  <a:prstGeom prst="flowChartMagneticDisk">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E31E8527-E8A4-430F-BF85-43E58A1C0C0B}"/>
              </a:ext>
            </a:extLst>
          </p:cNvPr>
          <p:cNvSpPr/>
          <p:nvPr/>
        </p:nvSpPr>
        <p:spPr>
          <a:xfrm rot="19720742">
            <a:off x="3515787" y="3706806"/>
            <a:ext cx="923286" cy="1186543"/>
          </a:xfrm>
          <a:custGeom>
            <a:avLst/>
            <a:gdLst>
              <a:gd name="connsiteX0" fmla="*/ 0 w 923286"/>
              <a:gd name="connsiteY0" fmla="*/ 197796 h 1186543"/>
              <a:gd name="connsiteX1" fmla="*/ 461643 w 923286"/>
              <a:gd name="connsiteY1" fmla="*/ 0 h 1186543"/>
              <a:gd name="connsiteX2" fmla="*/ 923286 w 923286"/>
              <a:gd name="connsiteY2" fmla="*/ 197796 h 1186543"/>
              <a:gd name="connsiteX3" fmla="*/ 923286 w 923286"/>
              <a:gd name="connsiteY3" fmla="*/ 988746 h 1186543"/>
              <a:gd name="connsiteX4" fmla="*/ 461643 w 923286"/>
              <a:gd name="connsiteY4" fmla="*/ 1186543 h 1186543"/>
              <a:gd name="connsiteX5" fmla="*/ 0 w 923286"/>
              <a:gd name="connsiteY5" fmla="*/ 988746 h 1186543"/>
              <a:gd name="connsiteX6" fmla="*/ 0 w 923286"/>
              <a:gd name="connsiteY6" fmla="*/ 197796 h 1186543"/>
              <a:gd name="connsiteX0" fmla="*/ 923286 w 923286"/>
              <a:gd name="connsiteY0" fmla="*/ 197796 h 1186543"/>
              <a:gd name="connsiteX1" fmla="*/ 461643 w 923286"/>
              <a:gd name="connsiteY1" fmla="*/ 395593 h 1186543"/>
              <a:gd name="connsiteX2" fmla="*/ 0 w 923286"/>
              <a:gd name="connsiteY2" fmla="*/ 197796 h 1186543"/>
              <a:gd name="connsiteX0" fmla="*/ 0 w 923286"/>
              <a:gd name="connsiteY0" fmla="*/ 197796 h 1186543"/>
              <a:gd name="connsiteX1" fmla="*/ 461643 w 923286"/>
              <a:gd name="connsiteY1" fmla="*/ 0 h 1186543"/>
              <a:gd name="connsiteX2" fmla="*/ 923286 w 923286"/>
              <a:gd name="connsiteY2" fmla="*/ 197796 h 1186543"/>
              <a:gd name="connsiteX3" fmla="*/ 923286 w 923286"/>
              <a:gd name="connsiteY3" fmla="*/ 988746 h 1186543"/>
              <a:gd name="connsiteX4" fmla="*/ 461643 w 923286"/>
              <a:gd name="connsiteY4" fmla="*/ 1186543 h 1186543"/>
              <a:gd name="connsiteX5" fmla="*/ 0 w 923286"/>
              <a:gd name="connsiteY5" fmla="*/ 988746 h 1186543"/>
              <a:gd name="connsiteX6" fmla="*/ 0 w 923286"/>
              <a:gd name="connsiteY6" fmla="*/ 197796 h 1186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3286" h="1186543" stroke="0" extrusionOk="0">
                <a:moveTo>
                  <a:pt x="0" y="197796"/>
                </a:moveTo>
                <a:cubicBezTo>
                  <a:pt x="10615" y="83578"/>
                  <a:pt x="208709" y="10518"/>
                  <a:pt x="461643" y="0"/>
                </a:cubicBezTo>
                <a:cubicBezTo>
                  <a:pt x="713012" y="-14633"/>
                  <a:pt x="913869" y="74982"/>
                  <a:pt x="923286" y="197796"/>
                </a:cubicBezTo>
                <a:cubicBezTo>
                  <a:pt x="905336" y="431439"/>
                  <a:pt x="962261" y="631887"/>
                  <a:pt x="923286" y="988746"/>
                </a:cubicBezTo>
                <a:cubicBezTo>
                  <a:pt x="940405" y="1062137"/>
                  <a:pt x="682631" y="1181112"/>
                  <a:pt x="461643" y="1186543"/>
                </a:cubicBezTo>
                <a:cubicBezTo>
                  <a:pt x="223743" y="1196922"/>
                  <a:pt x="-1446" y="1081151"/>
                  <a:pt x="0" y="988746"/>
                </a:cubicBezTo>
                <a:cubicBezTo>
                  <a:pt x="57120" y="791244"/>
                  <a:pt x="10228" y="345770"/>
                  <a:pt x="0" y="197796"/>
                </a:cubicBezTo>
                <a:close/>
              </a:path>
              <a:path w="923286" h="1186543" fill="none" extrusionOk="0">
                <a:moveTo>
                  <a:pt x="923286" y="197796"/>
                </a:moveTo>
                <a:cubicBezTo>
                  <a:pt x="911347" y="323667"/>
                  <a:pt x="730332" y="418576"/>
                  <a:pt x="461643" y="395593"/>
                </a:cubicBezTo>
                <a:cubicBezTo>
                  <a:pt x="205517" y="376549"/>
                  <a:pt x="-11018" y="298060"/>
                  <a:pt x="0" y="197796"/>
                </a:cubicBezTo>
              </a:path>
              <a:path w="923286" h="1186543" fill="none" extrusionOk="0">
                <a:moveTo>
                  <a:pt x="0" y="197796"/>
                </a:moveTo>
                <a:cubicBezTo>
                  <a:pt x="-12637" y="59587"/>
                  <a:pt x="219251" y="-32274"/>
                  <a:pt x="461643" y="0"/>
                </a:cubicBezTo>
                <a:cubicBezTo>
                  <a:pt x="715946" y="-2422"/>
                  <a:pt x="938756" y="84722"/>
                  <a:pt x="923286" y="197796"/>
                </a:cubicBezTo>
                <a:cubicBezTo>
                  <a:pt x="865980" y="583676"/>
                  <a:pt x="969514" y="722601"/>
                  <a:pt x="923286" y="988746"/>
                </a:cubicBezTo>
                <a:cubicBezTo>
                  <a:pt x="914950" y="1110562"/>
                  <a:pt x="729821" y="1226256"/>
                  <a:pt x="461643" y="1186543"/>
                </a:cubicBezTo>
                <a:cubicBezTo>
                  <a:pt x="221172" y="1201490"/>
                  <a:pt x="-5333" y="1097992"/>
                  <a:pt x="0" y="988746"/>
                </a:cubicBezTo>
                <a:cubicBezTo>
                  <a:pt x="-18187" y="707354"/>
                  <a:pt x="-45711" y="547068"/>
                  <a:pt x="0" y="197796"/>
                </a:cubicBezTo>
                <a:close/>
              </a:path>
              <a:path w="923286" h="1186543" fill="none" stroke="0" extrusionOk="0">
                <a:moveTo>
                  <a:pt x="923286" y="197796"/>
                </a:moveTo>
                <a:cubicBezTo>
                  <a:pt x="915313" y="323164"/>
                  <a:pt x="713518" y="429318"/>
                  <a:pt x="461643" y="395593"/>
                </a:cubicBezTo>
                <a:cubicBezTo>
                  <a:pt x="195178" y="409695"/>
                  <a:pt x="2565" y="285621"/>
                  <a:pt x="0" y="197796"/>
                </a:cubicBezTo>
              </a:path>
              <a:path w="923286" h="1186543" fill="none" stroke="0" extrusionOk="0">
                <a:moveTo>
                  <a:pt x="0" y="197796"/>
                </a:moveTo>
                <a:cubicBezTo>
                  <a:pt x="25119" y="115173"/>
                  <a:pt x="210707" y="-8725"/>
                  <a:pt x="461643" y="0"/>
                </a:cubicBezTo>
                <a:cubicBezTo>
                  <a:pt x="720115" y="10202"/>
                  <a:pt x="912993" y="78152"/>
                  <a:pt x="923286" y="197796"/>
                </a:cubicBezTo>
                <a:cubicBezTo>
                  <a:pt x="969648" y="328993"/>
                  <a:pt x="950789" y="888067"/>
                  <a:pt x="923286" y="988746"/>
                </a:cubicBezTo>
                <a:cubicBezTo>
                  <a:pt x="899393" y="1134137"/>
                  <a:pt x="701325" y="1167245"/>
                  <a:pt x="461643" y="1186543"/>
                </a:cubicBezTo>
                <a:cubicBezTo>
                  <a:pt x="206847" y="1182886"/>
                  <a:pt x="12365" y="1099990"/>
                  <a:pt x="0" y="988746"/>
                </a:cubicBezTo>
                <a:cubicBezTo>
                  <a:pt x="29394" y="741715"/>
                  <a:pt x="53130" y="554170"/>
                  <a:pt x="0" y="197796"/>
                </a:cubicBezTo>
                <a:close/>
              </a:path>
            </a:pathLst>
          </a:custGeom>
          <a:solidFill>
            <a:srgbClr val="00B0F0"/>
          </a:solidFill>
          <a:ln>
            <a:extLst>
              <a:ext uri="{C807C97D-BFC1-408E-A445-0C87EB9F89A2}">
                <ask:lineSketchStyleProps xmlns:ask="http://schemas.microsoft.com/office/drawing/2018/sketchyshapes" sd="2181918364">
                  <a:prstGeom prst="flowChartMagneticDisk">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8CB81B-2D5B-4083-A76A-49BB006AA30A}"/>
              </a:ext>
            </a:extLst>
          </p:cNvPr>
          <p:cNvSpPr>
            <a:spLocks noGrp="1"/>
          </p:cNvSpPr>
          <p:nvPr>
            <p:ph type="title"/>
          </p:nvPr>
        </p:nvSpPr>
        <p:spPr/>
        <p:txBody>
          <a:bodyPr anchor="t">
            <a:normAutofit/>
          </a:bodyPr>
          <a:lstStyle/>
          <a:p>
            <a:r>
              <a:rPr lang="en-US" sz="3200" b="1" dirty="0">
                <a:effectLst/>
                <a:ea typeface="Times" panose="02020603050405020304" pitchFamily="18" charset="0"/>
              </a:rPr>
              <a:t>PD1-PDL1 qFRET Assay Principle and Design</a:t>
            </a:r>
            <a:br>
              <a:rPr lang="en-US" sz="3200" b="1" dirty="0"/>
            </a:br>
            <a:endParaRPr lang="en-US" sz="3200" b="1" dirty="0"/>
          </a:p>
        </p:txBody>
      </p:sp>
      <p:sp>
        <p:nvSpPr>
          <p:cNvPr id="3" name="Content Placeholder 2">
            <a:extLst>
              <a:ext uri="{FF2B5EF4-FFF2-40B4-BE49-F238E27FC236}">
                <a16:creationId xmlns:a16="http://schemas.microsoft.com/office/drawing/2014/main" id="{F5F196D1-AD39-4527-AB22-11783AFE61B4}"/>
              </a:ext>
            </a:extLst>
          </p:cNvPr>
          <p:cNvSpPr>
            <a:spLocks noGrp="1"/>
          </p:cNvSpPr>
          <p:nvPr>
            <p:ph idx="1"/>
          </p:nvPr>
        </p:nvSpPr>
        <p:spPr/>
        <p:txBody>
          <a:bodyPr>
            <a:normAutofit/>
          </a:bodyPr>
          <a:lstStyle/>
          <a:p>
            <a:r>
              <a:rPr lang="en-US" sz="2400" dirty="0"/>
              <a:t>qFRET based assay design to investigate non-covalent interaction</a:t>
            </a:r>
          </a:p>
        </p:txBody>
      </p:sp>
      <p:sp>
        <p:nvSpPr>
          <p:cNvPr id="5" name="Oval 4">
            <a:extLst>
              <a:ext uri="{FF2B5EF4-FFF2-40B4-BE49-F238E27FC236}">
                <a16:creationId xmlns:a16="http://schemas.microsoft.com/office/drawing/2014/main" id="{C04A3510-08EA-4A3B-A00D-6AD8F738B840}"/>
              </a:ext>
            </a:extLst>
          </p:cNvPr>
          <p:cNvSpPr/>
          <p:nvPr/>
        </p:nvSpPr>
        <p:spPr>
          <a:xfrm rot="20565303">
            <a:off x="4281873" y="3718635"/>
            <a:ext cx="1175657" cy="1402080"/>
          </a:xfrm>
          <a:custGeom>
            <a:avLst/>
            <a:gdLst>
              <a:gd name="connsiteX0" fmla="*/ 0 w 1175657"/>
              <a:gd name="connsiteY0" fmla="*/ 701040 h 1402080"/>
              <a:gd name="connsiteX1" fmla="*/ 587829 w 1175657"/>
              <a:gd name="connsiteY1" fmla="*/ 0 h 1402080"/>
              <a:gd name="connsiteX2" fmla="*/ 1175658 w 1175657"/>
              <a:gd name="connsiteY2" fmla="*/ 701040 h 1402080"/>
              <a:gd name="connsiteX3" fmla="*/ 587829 w 1175657"/>
              <a:gd name="connsiteY3" fmla="*/ 1402080 h 1402080"/>
              <a:gd name="connsiteX4" fmla="*/ 0 w 1175657"/>
              <a:gd name="connsiteY4" fmla="*/ 701040 h 1402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657" h="1402080" fill="none" extrusionOk="0">
                <a:moveTo>
                  <a:pt x="0" y="701040"/>
                </a:moveTo>
                <a:cubicBezTo>
                  <a:pt x="-27484" y="302606"/>
                  <a:pt x="227147" y="65111"/>
                  <a:pt x="587829" y="0"/>
                </a:cubicBezTo>
                <a:cubicBezTo>
                  <a:pt x="937948" y="29247"/>
                  <a:pt x="1248631" y="388464"/>
                  <a:pt x="1175658" y="701040"/>
                </a:cubicBezTo>
                <a:cubicBezTo>
                  <a:pt x="1103983" y="1066250"/>
                  <a:pt x="920581" y="1411437"/>
                  <a:pt x="587829" y="1402080"/>
                </a:cubicBezTo>
                <a:cubicBezTo>
                  <a:pt x="237569" y="1436706"/>
                  <a:pt x="-11675" y="1077505"/>
                  <a:pt x="0" y="701040"/>
                </a:cubicBezTo>
                <a:close/>
              </a:path>
              <a:path w="1175657" h="1402080" stroke="0" extrusionOk="0">
                <a:moveTo>
                  <a:pt x="0" y="701040"/>
                </a:moveTo>
                <a:cubicBezTo>
                  <a:pt x="48595" y="242342"/>
                  <a:pt x="286249" y="36159"/>
                  <a:pt x="587829" y="0"/>
                </a:cubicBezTo>
                <a:cubicBezTo>
                  <a:pt x="876155" y="-101107"/>
                  <a:pt x="1270966" y="370875"/>
                  <a:pt x="1175658" y="701040"/>
                </a:cubicBezTo>
                <a:cubicBezTo>
                  <a:pt x="1170326" y="1030026"/>
                  <a:pt x="904255" y="1405784"/>
                  <a:pt x="587829" y="1402080"/>
                </a:cubicBezTo>
                <a:cubicBezTo>
                  <a:pt x="248699" y="1332605"/>
                  <a:pt x="48873" y="1158690"/>
                  <a:pt x="0" y="701040"/>
                </a:cubicBezTo>
                <a:close/>
              </a:path>
            </a:pathLst>
          </a:custGeom>
          <a:solidFill>
            <a:schemeClr val="accent4">
              <a:lumMod val="40000"/>
              <a:lumOff val="60000"/>
            </a:schemeClr>
          </a:solidFill>
          <a:ln w="28575">
            <a:extLst>
              <a:ext uri="{C807C97D-BFC1-408E-A445-0C87EB9F89A2}">
                <ask:lineSketchStyleProps xmlns:ask="http://schemas.microsoft.com/office/drawing/2018/sketchyshapes" sd="161725608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PD1</a:t>
            </a:r>
          </a:p>
        </p:txBody>
      </p:sp>
      <p:sp>
        <p:nvSpPr>
          <p:cNvPr id="6" name="Oval 5">
            <a:extLst>
              <a:ext uri="{FF2B5EF4-FFF2-40B4-BE49-F238E27FC236}">
                <a16:creationId xmlns:a16="http://schemas.microsoft.com/office/drawing/2014/main" id="{4D4C5CDB-7747-4ACA-AAE4-98537B387F43}"/>
              </a:ext>
            </a:extLst>
          </p:cNvPr>
          <p:cNvSpPr/>
          <p:nvPr/>
        </p:nvSpPr>
        <p:spPr>
          <a:xfrm rot="1425819">
            <a:off x="6478995" y="3840405"/>
            <a:ext cx="1175657" cy="1402080"/>
          </a:xfrm>
          <a:custGeom>
            <a:avLst/>
            <a:gdLst>
              <a:gd name="connsiteX0" fmla="*/ 0 w 1175657"/>
              <a:gd name="connsiteY0" fmla="*/ 701040 h 1402080"/>
              <a:gd name="connsiteX1" fmla="*/ 587829 w 1175657"/>
              <a:gd name="connsiteY1" fmla="*/ 0 h 1402080"/>
              <a:gd name="connsiteX2" fmla="*/ 1175658 w 1175657"/>
              <a:gd name="connsiteY2" fmla="*/ 701040 h 1402080"/>
              <a:gd name="connsiteX3" fmla="*/ 587829 w 1175657"/>
              <a:gd name="connsiteY3" fmla="*/ 1402080 h 1402080"/>
              <a:gd name="connsiteX4" fmla="*/ 0 w 1175657"/>
              <a:gd name="connsiteY4" fmla="*/ 701040 h 1402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657" h="1402080" fill="none" extrusionOk="0">
                <a:moveTo>
                  <a:pt x="0" y="701040"/>
                </a:moveTo>
                <a:cubicBezTo>
                  <a:pt x="26654" y="299259"/>
                  <a:pt x="292016" y="-2430"/>
                  <a:pt x="587829" y="0"/>
                </a:cubicBezTo>
                <a:cubicBezTo>
                  <a:pt x="893985" y="11716"/>
                  <a:pt x="1276754" y="328934"/>
                  <a:pt x="1175658" y="701040"/>
                </a:cubicBezTo>
                <a:cubicBezTo>
                  <a:pt x="1191486" y="1070951"/>
                  <a:pt x="891946" y="1395393"/>
                  <a:pt x="587829" y="1402080"/>
                </a:cubicBezTo>
                <a:cubicBezTo>
                  <a:pt x="222977" y="1427669"/>
                  <a:pt x="33595" y="1152929"/>
                  <a:pt x="0" y="701040"/>
                </a:cubicBezTo>
                <a:close/>
              </a:path>
              <a:path w="1175657" h="1402080" stroke="0" extrusionOk="0">
                <a:moveTo>
                  <a:pt x="0" y="701040"/>
                </a:moveTo>
                <a:cubicBezTo>
                  <a:pt x="64077" y="255547"/>
                  <a:pt x="284652" y="54481"/>
                  <a:pt x="587829" y="0"/>
                </a:cubicBezTo>
                <a:cubicBezTo>
                  <a:pt x="897112" y="-8498"/>
                  <a:pt x="1131156" y="328762"/>
                  <a:pt x="1175658" y="701040"/>
                </a:cubicBezTo>
                <a:cubicBezTo>
                  <a:pt x="1214123" y="1102433"/>
                  <a:pt x="887246" y="1434048"/>
                  <a:pt x="587829" y="1402080"/>
                </a:cubicBezTo>
                <a:cubicBezTo>
                  <a:pt x="342412" y="1464472"/>
                  <a:pt x="-87503" y="1138824"/>
                  <a:pt x="0" y="701040"/>
                </a:cubicBezTo>
                <a:close/>
              </a:path>
            </a:pathLst>
          </a:custGeom>
          <a:solidFill>
            <a:schemeClr val="accent5">
              <a:lumMod val="60000"/>
              <a:lumOff val="40000"/>
            </a:schemeClr>
          </a:solidFill>
          <a:ln w="19050">
            <a:extLst>
              <a:ext uri="{C807C97D-BFC1-408E-A445-0C87EB9F89A2}">
                <ask:lineSketchStyleProps xmlns:ask="http://schemas.microsoft.com/office/drawing/2018/sketchyshapes" sd="1808761005">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PDL1</a:t>
            </a:r>
          </a:p>
        </p:txBody>
      </p:sp>
      <p:sp>
        <p:nvSpPr>
          <p:cNvPr id="10" name="Arrow: Curved Down 9">
            <a:extLst>
              <a:ext uri="{FF2B5EF4-FFF2-40B4-BE49-F238E27FC236}">
                <a16:creationId xmlns:a16="http://schemas.microsoft.com/office/drawing/2014/main" id="{61F10C79-8704-4DFB-9E73-DC7E5B355B51}"/>
              </a:ext>
            </a:extLst>
          </p:cNvPr>
          <p:cNvSpPr/>
          <p:nvPr/>
        </p:nvSpPr>
        <p:spPr>
          <a:xfrm>
            <a:off x="4869701" y="2689808"/>
            <a:ext cx="2591520" cy="905692"/>
          </a:xfrm>
          <a:custGeom>
            <a:avLst/>
            <a:gdLst>
              <a:gd name="connsiteX0" fmla="*/ 2365097 w 2591520"/>
              <a:gd name="connsiteY0" fmla="*/ 905692 h 905692"/>
              <a:gd name="connsiteX1" fmla="*/ 2102921 w 2591520"/>
              <a:gd name="connsiteY1" fmla="*/ 679269 h 905692"/>
              <a:gd name="connsiteX2" fmla="*/ 2216132 w 2591520"/>
              <a:gd name="connsiteY2" fmla="*/ 679269 h 905692"/>
              <a:gd name="connsiteX3" fmla="*/ 1125942 w 2591520"/>
              <a:gd name="connsiteY3" fmla="*/ 0 h 905692"/>
              <a:gd name="connsiteX4" fmla="*/ 1352366 w 2591520"/>
              <a:gd name="connsiteY4" fmla="*/ 0 h 905692"/>
              <a:gd name="connsiteX5" fmla="*/ 2442556 w 2591520"/>
              <a:gd name="connsiteY5" fmla="*/ 679269 h 905692"/>
              <a:gd name="connsiteX6" fmla="*/ 2555767 w 2591520"/>
              <a:gd name="connsiteY6" fmla="*/ 679269 h 905692"/>
              <a:gd name="connsiteX7" fmla="*/ 2365097 w 2591520"/>
              <a:gd name="connsiteY7" fmla="*/ 905692 h 905692"/>
              <a:gd name="connsiteX0" fmla="*/ 1239154 w 2591520"/>
              <a:gd name="connsiteY0" fmla="*/ 4590 h 905692"/>
              <a:gd name="connsiteX1" fmla="*/ 226423 w 2591520"/>
              <a:gd name="connsiteY1" fmla="*/ 905692 h 905692"/>
              <a:gd name="connsiteX2" fmla="*/ 0 w 2591520"/>
              <a:gd name="connsiteY2" fmla="*/ 905692 h 905692"/>
              <a:gd name="connsiteX3" fmla="*/ 474324 w 2591520"/>
              <a:gd name="connsiteY3" fmla="*/ 167084 h 905692"/>
              <a:gd name="connsiteX4" fmla="*/ 1239154 w 2591520"/>
              <a:gd name="connsiteY4" fmla="*/ 4590 h 905692"/>
              <a:gd name="connsiteX0" fmla="*/ 1239154 w 2591520"/>
              <a:gd name="connsiteY0" fmla="*/ 4590 h 905692"/>
              <a:gd name="connsiteX1" fmla="*/ 226423 w 2591520"/>
              <a:gd name="connsiteY1" fmla="*/ 905692 h 905692"/>
              <a:gd name="connsiteX2" fmla="*/ 0 w 2591520"/>
              <a:gd name="connsiteY2" fmla="*/ 905692 h 905692"/>
              <a:gd name="connsiteX3" fmla="*/ 1125943 w 2591520"/>
              <a:gd name="connsiteY3" fmla="*/ 0 h 905692"/>
              <a:gd name="connsiteX4" fmla="*/ 1352366 w 2591520"/>
              <a:gd name="connsiteY4" fmla="*/ 0 h 905692"/>
              <a:gd name="connsiteX5" fmla="*/ 2442556 w 2591520"/>
              <a:gd name="connsiteY5" fmla="*/ 679269 h 905692"/>
              <a:gd name="connsiteX6" fmla="*/ 2555767 w 2591520"/>
              <a:gd name="connsiteY6" fmla="*/ 679269 h 905692"/>
              <a:gd name="connsiteX7" fmla="*/ 2365097 w 2591520"/>
              <a:gd name="connsiteY7" fmla="*/ 905692 h 905692"/>
              <a:gd name="connsiteX8" fmla="*/ 2102921 w 2591520"/>
              <a:gd name="connsiteY8" fmla="*/ 679269 h 905692"/>
              <a:gd name="connsiteX9" fmla="*/ 2216132 w 2591520"/>
              <a:gd name="connsiteY9" fmla="*/ 679269 h 905692"/>
              <a:gd name="connsiteX10" fmla="*/ 1125942 w 2591520"/>
              <a:gd name="connsiteY10" fmla="*/ 0 h 905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91520" h="905692" stroke="0" extrusionOk="0">
                <a:moveTo>
                  <a:pt x="2365097" y="905692"/>
                </a:moveTo>
                <a:cubicBezTo>
                  <a:pt x="2288910" y="881792"/>
                  <a:pt x="2189103" y="727101"/>
                  <a:pt x="2102921" y="679269"/>
                </a:cubicBezTo>
                <a:cubicBezTo>
                  <a:pt x="2129493" y="676144"/>
                  <a:pt x="2188301" y="679486"/>
                  <a:pt x="2216132" y="679269"/>
                </a:cubicBezTo>
                <a:cubicBezTo>
                  <a:pt x="2127586" y="244522"/>
                  <a:pt x="1706373" y="47975"/>
                  <a:pt x="1125942" y="0"/>
                </a:cubicBezTo>
                <a:cubicBezTo>
                  <a:pt x="1184283" y="-19154"/>
                  <a:pt x="1293915" y="26203"/>
                  <a:pt x="1352366" y="0"/>
                </a:cubicBezTo>
                <a:cubicBezTo>
                  <a:pt x="1774821" y="86916"/>
                  <a:pt x="2294805" y="292435"/>
                  <a:pt x="2442556" y="679269"/>
                </a:cubicBezTo>
                <a:cubicBezTo>
                  <a:pt x="2475991" y="676130"/>
                  <a:pt x="2523795" y="691898"/>
                  <a:pt x="2555767" y="679269"/>
                </a:cubicBezTo>
                <a:cubicBezTo>
                  <a:pt x="2488985" y="759570"/>
                  <a:pt x="2417429" y="817999"/>
                  <a:pt x="2365097" y="905692"/>
                </a:cubicBezTo>
                <a:close/>
              </a:path>
              <a:path w="2591520" h="905692" fill="darkenLess" stroke="0" extrusionOk="0">
                <a:moveTo>
                  <a:pt x="1239154" y="4590"/>
                </a:moveTo>
                <a:cubicBezTo>
                  <a:pt x="657802" y="32203"/>
                  <a:pt x="321349" y="364044"/>
                  <a:pt x="226423" y="905692"/>
                </a:cubicBezTo>
                <a:cubicBezTo>
                  <a:pt x="150008" y="914178"/>
                  <a:pt x="59046" y="898527"/>
                  <a:pt x="0" y="905692"/>
                </a:cubicBezTo>
                <a:cubicBezTo>
                  <a:pt x="-17880" y="563288"/>
                  <a:pt x="127415" y="273576"/>
                  <a:pt x="474324" y="167084"/>
                </a:cubicBezTo>
                <a:cubicBezTo>
                  <a:pt x="729499" y="7813"/>
                  <a:pt x="931752" y="-68346"/>
                  <a:pt x="1239154" y="4590"/>
                </a:cubicBezTo>
                <a:close/>
              </a:path>
              <a:path w="2591520" h="905692" fill="none" extrusionOk="0">
                <a:moveTo>
                  <a:pt x="1239154" y="4590"/>
                </a:moveTo>
                <a:cubicBezTo>
                  <a:pt x="685542" y="-25726"/>
                  <a:pt x="186145" y="484437"/>
                  <a:pt x="226423" y="905692"/>
                </a:cubicBezTo>
                <a:cubicBezTo>
                  <a:pt x="141605" y="913302"/>
                  <a:pt x="56069" y="897155"/>
                  <a:pt x="0" y="905692"/>
                </a:cubicBezTo>
                <a:cubicBezTo>
                  <a:pt x="-130150" y="281305"/>
                  <a:pt x="565109" y="72921"/>
                  <a:pt x="1125943" y="0"/>
                </a:cubicBezTo>
                <a:cubicBezTo>
                  <a:pt x="1231446" y="-24915"/>
                  <a:pt x="1272277" y="15512"/>
                  <a:pt x="1352366" y="0"/>
                </a:cubicBezTo>
                <a:cubicBezTo>
                  <a:pt x="1825644" y="32947"/>
                  <a:pt x="2239928" y="361076"/>
                  <a:pt x="2442556" y="679269"/>
                </a:cubicBezTo>
                <a:cubicBezTo>
                  <a:pt x="2494846" y="674063"/>
                  <a:pt x="2515013" y="691083"/>
                  <a:pt x="2555767" y="679269"/>
                </a:cubicBezTo>
                <a:cubicBezTo>
                  <a:pt x="2522209" y="771552"/>
                  <a:pt x="2389485" y="834645"/>
                  <a:pt x="2365097" y="905692"/>
                </a:cubicBezTo>
                <a:cubicBezTo>
                  <a:pt x="2238696" y="810109"/>
                  <a:pt x="2224994" y="781564"/>
                  <a:pt x="2102921" y="679269"/>
                </a:cubicBezTo>
                <a:cubicBezTo>
                  <a:pt x="2149052" y="669204"/>
                  <a:pt x="2161741" y="687799"/>
                  <a:pt x="2216132" y="679269"/>
                </a:cubicBezTo>
                <a:cubicBezTo>
                  <a:pt x="2103747" y="298601"/>
                  <a:pt x="1627265" y="3100"/>
                  <a:pt x="1125942" y="0"/>
                </a:cubicBezTo>
              </a:path>
              <a:path w="2591520" h="905692" fill="none" stroke="0" extrusionOk="0">
                <a:moveTo>
                  <a:pt x="1239154" y="4590"/>
                </a:moveTo>
                <a:cubicBezTo>
                  <a:pt x="686890" y="-43916"/>
                  <a:pt x="202940" y="373980"/>
                  <a:pt x="226423" y="905692"/>
                </a:cubicBezTo>
                <a:cubicBezTo>
                  <a:pt x="159653" y="909345"/>
                  <a:pt x="54302" y="900694"/>
                  <a:pt x="0" y="905692"/>
                </a:cubicBezTo>
                <a:cubicBezTo>
                  <a:pt x="-65958" y="488509"/>
                  <a:pt x="483699" y="-16724"/>
                  <a:pt x="1125943" y="0"/>
                </a:cubicBezTo>
                <a:cubicBezTo>
                  <a:pt x="1230423" y="-9585"/>
                  <a:pt x="1282880" y="25692"/>
                  <a:pt x="1352366" y="0"/>
                </a:cubicBezTo>
                <a:cubicBezTo>
                  <a:pt x="1869966" y="-30040"/>
                  <a:pt x="2294191" y="233048"/>
                  <a:pt x="2442556" y="679269"/>
                </a:cubicBezTo>
                <a:cubicBezTo>
                  <a:pt x="2489886" y="671989"/>
                  <a:pt x="2516436" y="681055"/>
                  <a:pt x="2555767" y="679269"/>
                </a:cubicBezTo>
                <a:cubicBezTo>
                  <a:pt x="2472048" y="780918"/>
                  <a:pt x="2412539" y="811926"/>
                  <a:pt x="2365097" y="905692"/>
                </a:cubicBezTo>
                <a:cubicBezTo>
                  <a:pt x="2273538" y="876228"/>
                  <a:pt x="2207059" y="714456"/>
                  <a:pt x="2102921" y="679269"/>
                </a:cubicBezTo>
                <a:cubicBezTo>
                  <a:pt x="2131886" y="667629"/>
                  <a:pt x="2164288" y="685428"/>
                  <a:pt x="2216132" y="679269"/>
                </a:cubicBezTo>
                <a:cubicBezTo>
                  <a:pt x="2052821" y="250766"/>
                  <a:pt x="1639081" y="-86307"/>
                  <a:pt x="1125942" y="0"/>
                </a:cubicBezTo>
              </a:path>
            </a:pathLst>
          </a:custGeom>
          <a:solidFill>
            <a:srgbClr val="00B050"/>
          </a:solidFill>
          <a:ln>
            <a:extLst>
              <a:ext uri="{C807C97D-BFC1-408E-A445-0C87EB9F89A2}">
                <ask:lineSketchStyleProps xmlns:ask="http://schemas.microsoft.com/office/drawing/2018/sketchyshapes" sd="481711788">
                  <a:prstGeom prst="curvedDown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2448C4C1-DDE7-4BC4-9E52-4108334C304A}"/>
              </a:ext>
            </a:extLst>
          </p:cNvPr>
          <p:cNvSpPr txBox="1"/>
          <p:nvPr/>
        </p:nvSpPr>
        <p:spPr>
          <a:xfrm>
            <a:off x="608765" y="5286242"/>
            <a:ext cx="5619185" cy="461665"/>
          </a:xfrm>
          <a:prstGeom prst="rect">
            <a:avLst/>
          </a:prstGeom>
          <a:noFill/>
        </p:spPr>
        <p:txBody>
          <a:bodyPr wrap="square" rtlCol="0">
            <a:spAutoFit/>
          </a:bodyPr>
          <a:lstStyle/>
          <a:p>
            <a:r>
              <a:rPr lang="en-US" sz="2400" dirty="0"/>
              <a:t>CyPet-Programmed Cell Death Receptor 1</a:t>
            </a:r>
          </a:p>
        </p:txBody>
      </p:sp>
      <p:sp>
        <p:nvSpPr>
          <p:cNvPr id="12" name="TextBox 11">
            <a:extLst>
              <a:ext uri="{FF2B5EF4-FFF2-40B4-BE49-F238E27FC236}">
                <a16:creationId xmlns:a16="http://schemas.microsoft.com/office/drawing/2014/main" id="{B0876F76-DEDD-4255-B205-2B94DB68532F}"/>
              </a:ext>
            </a:extLst>
          </p:cNvPr>
          <p:cNvSpPr txBox="1"/>
          <p:nvPr/>
        </p:nvSpPr>
        <p:spPr>
          <a:xfrm>
            <a:off x="6264729" y="5290917"/>
            <a:ext cx="5107460" cy="461665"/>
          </a:xfrm>
          <a:prstGeom prst="rect">
            <a:avLst/>
          </a:prstGeom>
          <a:noFill/>
        </p:spPr>
        <p:txBody>
          <a:bodyPr wrap="square" rtlCol="0">
            <a:spAutoFit/>
          </a:bodyPr>
          <a:lstStyle/>
          <a:p>
            <a:r>
              <a:rPr lang="en-US" sz="2400" dirty="0"/>
              <a:t>YPet-Programmed Cell Death Ligand 1</a:t>
            </a:r>
          </a:p>
        </p:txBody>
      </p:sp>
      <p:sp>
        <p:nvSpPr>
          <p:cNvPr id="13" name="TextBox 12">
            <a:extLst>
              <a:ext uri="{FF2B5EF4-FFF2-40B4-BE49-F238E27FC236}">
                <a16:creationId xmlns:a16="http://schemas.microsoft.com/office/drawing/2014/main" id="{E6DE1567-27CC-4A5F-95BC-4C88773CF933}"/>
              </a:ext>
            </a:extLst>
          </p:cNvPr>
          <p:cNvSpPr txBox="1"/>
          <p:nvPr/>
        </p:nvSpPr>
        <p:spPr>
          <a:xfrm>
            <a:off x="5638934" y="2936737"/>
            <a:ext cx="1387347" cy="461665"/>
          </a:xfrm>
          <a:prstGeom prst="rect">
            <a:avLst/>
          </a:prstGeom>
          <a:noFill/>
        </p:spPr>
        <p:txBody>
          <a:bodyPr wrap="square" rtlCol="0">
            <a:spAutoFit/>
          </a:bodyPr>
          <a:lstStyle/>
          <a:p>
            <a:r>
              <a:rPr lang="en-US" sz="2400" b="1" dirty="0"/>
              <a:t>FRET </a:t>
            </a:r>
          </a:p>
        </p:txBody>
      </p:sp>
      <p:sp>
        <p:nvSpPr>
          <p:cNvPr id="4" name="TextBox 3">
            <a:extLst>
              <a:ext uri="{FF2B5EF4-FFF2-40B4-BE49-F238E27FC236}">
                <a16:creationId xmlns:a16="http://schemas.microsoft.com/office/drawing/2014/main" id="{355FD7C8-98E3-468C-8C33-FD7AE6EC4AFB}"/>
              </a:ext>
            </a:extLst>
          </p:cNvPr>
          <p:cNvSpPr txBox="1"/>
          <p:nvPr/>
        </p:nvSpPr>
        <p:spPr>
          <a:xfrm>
            <a:off x="2481139" y="4179457"/>
            <a:ext cx="1256359" cy="369332"/>
          </a:xfrm>
          <a:prstGeom prst="rect">
            <a:avLst/>
          </a:prstGeom>
          <a:noFill/>
        </p:spPr>
        <p:txBody>
          <a:bodyPr wrap="square" rtlCol="0">
            <a:spAutoFit/>
          </a:bodyPr>
          <a:lstStyle/>
          <a:p>
            <a:r>
              <a:rPr lang="en-US" b="1" dirty="0"/>
              <a:t>Donor</a:t>
            </a:r>
          </a:p>
        </p:txBody>
      </p:sp>
      <p:sp>
        <p:nvSpPr>
          <p:cNvPr id="14" name="TextBox 13">
            <a:extLst>
              <a:ext uri="{FF2B5EF4-FFF2-40B4-BE49-F238E27FC236}">
                <a16:creationId xmlns:a16="http://schemas.microsoft.com/office/drawing/2014/main" id="{799BDB07-7C7A-4397-8CBD-FAEE93439795}"/>
              </a:ext>
            </a:extLst>
          </p:cNvPr>
          <p:cNvSpPr txBox="1"/>
          <p:nvPr/>
        </p:nvSpPr>
        <p:spPr>
          <a:xfrm>
            <a:off x="8364194" y="4037729"/>
            <a:ext cx="1256359" cy="369332"/>
          </a:xfrm>
          <a:prstGeom prst="rect">
            <a:avLst/>
          </a:prstGeom>
          <a:noFill/>
        </p:spPr>
        <p:txBody>
          <a:bodyPr wrap="square" rtlCol="0">
            <a:spAutoFit/>
          </a:bodyPr>
          <a:lstStyle/>
          <a:p>
            <a:r>
              <a:rPr lang="en-US" b="1" dirty="0"/>
              <a:t>Acceptor</a:t>
            </a:r>
          </a:p>
        </p:txBody>
      </p:sp>
      <p:sp>
        <p:nvSpPr>
          <p:cNvPr id="15" name="Slide Number Placeholder 14">
            <a:extLst>
              <a:ext uri="{FF2B5EF4-FFF2-40B4-BE49-F238E27FC236}">
                <a16:creationId xmlns:a16="http://schemas.microsoft.com/office/drawing/2014/main" id="{7D9F08F0-FFA0-48B4-B3E9-38BFD2BAB582}"/>
              </a:ext>
            </a:extLst>
          </p:cNvPr>
          <p:cNvSpPr>
            <a:spLocks noGrp="1"/>
          </p:cNvSpPr>
          <p:nvPr>
            <p:ph type="sldNum" sz="quarter" idx="12"/>
          </p:nvPr>
        </p:nvSpPr>
        <p:spPr/>
        <p:txBody>
          <a:bodyPr/>
          <a:lstStyle/>
          <a:p>
            <a:fld id="{8F5CE88E-89A4-4243-AB1D-44322647EED2}" type="slidenum">
              <a:rPr lang="en-US" smtClean="0"/>
              <a:t>14</a:t>
            </a:fld>
            <a:endParaRPr lang="en-US"/>
          </a:p>
        </p:txBody>
      </p:sp>
    </p:spTree>
    <p:extLst>
      <p:ext uri="{BB962C8B-B14F-4D97-AF65-F5344CB8AC3E}">
        <p14:creationId xmlns:p14="http://schemas.microsoft.com/office/powerpoint/2010/main" val="123153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repeatCount="indefinite" fill="hold" grpId="0" nodeType="clickEffect">
                                  <p:stCondLst>
                                    <p:cond delay="0"/>
                                  </p:stCondLst>
                                  <p:endCondLst>
                                    <p:cond evt="onNext" delay="0">
                                      <p:tgtEl>
                                        <p:sldTgt/>
                                      </p:tgtEl>
                                    </p:cond>
                                  </p:endCondLst>
                                  <p:childTnLst>
                                    <p:animRot by="120000">
                                      <p:cBhvr>
                                        <p:cTn id="6" dur="100" fill="hold">
                                          <p:stCondLst>
                                            <p:cond delay="0"/>
                                          </p:stCondLst>
                                        </p:cTn>
                                        <p:tgtEl>
                                          <p:spTgt spid="10"/>
                                        </p:tgtEl>
                                        <p:attrNameLst>
                                          <p:attrName>r</p:attrName>
                                        </p:attrNameLst>
                                      </p:cBhvr>
                                    </p:animRot>
                                    <p:animRot by="-240000">
                                      <p:cBhvr>
                                        <p:cTn id="7" dur="200" fill="hold">
                                          <p:stCondLst>
                                            <p:cond delay="200"/>
                                          </p:stCondLst>
                                        </p:cTn>
                                        <p:tgtEl>
                                          <p:spTgt spid="10"/>
                                        </p:tgtEl>
                                        <p:attrNameLst>
                                          <p:attrName>r</p:attrName>
                                        </p:attrNameLst>
                                      </p:cBhvr>
                                    </p:animRot>
                                    <p:animRot by="240000">
                                      <p:cBhvr>
                                        <p:cTn id="8" dur="200" fill="hold">
                                          <p:stCondLst>
                                            <p:cond delay="400"/>
                                          </p:stCondLst>
                                        </p:cTn>
                                        <p:tgtEl>
                                          <p:spTgt spid="10"/>
                                        </p:tgtEl>
                                        <p:attrNameLst>
                                          <p:attrName>r</p:attrName>
                                        </p:attrNameLst>
                                      </p:cBhvr>
                                    </p:animRot>
                                    <p:animRot by="-240000">
                                      <p:cBhvr>
                                        <p:cTn id="9" dur="200" fill="hold">
                                          <p:stCondLst>
                                            <p:cond delay="600"/>
                                          </p:stCondLst>
                                        </p:cTn>
                                        <p:tgtEl>
                                          <p:spTgt spid="10"/>
                                        </p:tgtEl>
                                        <p:attrNameLst>
                                          <p:attrName>r</p:attrName>
                                        </p:attrNameLst>
                                      </p:cBhvr>
                                    </p:animRot>
                                    <p:animRot by="120000">
                                      <p:cBhvr>
                                        <p:cTn id="10" dur="200" fill="hold">
                                          <p:stCondLst>
                                            <p:cond delay="80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23F98-008A-4857-86FF-0417D89A83F4}"/>
              </a:ext>
            </a:extLst>
          </p:cNvPr>
          <p:cNvSpPr>
            <a:spLocks noGrp="1"/>
          </p:cNvSpPr>
          <p:nvPr>
            <p:ph type="title"/>
          </p:nvPr>
        </p:nvSpPr>
        <p:spPr/>
        <p:txBody>
          <a:bodyPr anchor="t">
            <a:normAutofit/>
          </a:bodyPr>
          <a:lstStyle/>
          <a:p>
            <a:r>
              <a:rPr lang="en-US" sz="3200" b="1" dirty="0">
                <a:effectLst/>
                <a:ea typeface="Times" panose="02020603050405020304" pitchFamily="18" charset="0"/>
                <a:cs typeface="Times New Roman" panose="02020603050405020304" pitchFamily="18" charset="0"/>
              </a:rPr>
              <a:t>qFRET dissociation constant (K</a:t>
            </a:r>
            <a:r>
              <a:rPr lang="en-US" sz="3200" b="1" baseline="-25000" dirty="0">
                <a:effectLst/>
                <a:ea typeface="Times" panose="02020603050405020304" pitchFamily="18" charset="0"/>
                <a:cs typeface="Times New Roman" panose="02020603050405020304" pitchFamily="18" charset="0"/>
              </a:rPr>
              <a:t>D</a:t>
            </a:r>
            <a:r>
              <a:rPr lang="en-US" sz="3200" b="1" dirty="0">
                <a:effectLst/>
                <a:ea typeface="Times" panose="02020603050405020304" pitchFamily="18" charset="0"/>
                <a:cs typeface="Times New Roman" panose="02020603050405020304" pitchFamily="18" charset="0"/>
              </a:rPr>
              <a:t>) </a:t>
            </a:r>
            <a:br>
              <a:rPr lang="en-US" sz="3200" dirty="0"/>
            </a:br>
            <a:r>
              <a:rPr lang="en-US" sz="3200" dirty="0"/>
              <a:t>Resolving qFRET based disassociation constant K</a:t>
            </a:r>
            <a:r>
              <a:rPr lang="en-US" sz="3200" baseline="-25000" dirty="0"/>
              <a:t>D</a:t>
            </a:r>
            <a:endParaRPr lang="en-US" sz="3200" dirty="0"/>
          </a:p>
        </p:txBody>
      </p:sp>
      <p:sp>
        <p:nvSpPr>
          <p:cNvPr id="3" name="Content Placeholder 2">
            <a:extLst>
              <a:ext uri="{FF2B5EF4-FFF2-40B4-BE49-F238E27FC236}">
                <a16:creationId xmlns:a16="http://schemas.microsoft.com/office/drawing/2014/main" id="{3AF59C43-5B92-4D3A-A10C-37FED0F2091C}"/>
              </a:ext>
            </a:extLst>
          </p:cNvPr>
          <p:cNvSpPr>
            <a:spLocks noGrp="1"/>
          </p:cNvSpPr>
          <p:nvPr>
            <p:ph idx="1"/>
          </p:nvPr>
        </p:nvSpPr>
        <p:spPr/>
        <p:txBody>
          <a:bodyPr/>
          <a:lstStyle/>
          <a:p>
            <a:r>
              <a:rPr lang="en-US" sz="2400" dirty="0"/>
              <a:t>K</a:t>
            </a:r>
            <a:r>
              <a:rPr lang="en-US" sz="2400" baseline="-25000" dirty="0"/>
              <a:t>D</a:t>
            </a:r>
            <a:r>
              <a:rPr lang="en-US" sz="2400" dirty="0"/>
              <a:t> is a metric used to evaluate the non-covalent interaction of two biomolecules</a:t>
            </a:r>
          </a:p>
          <a:p>
            <a:endParaRPr lang="en-US" sz="2400" dirty="0"/>
          </a:p>
          <a:p>
            <a:r>
              <a:rPr lang="en-US" sz="2400" dirty="0"/>
              <a:t>We derive a relationship of Em</a:t>
            </a:r>
            <a:r>
              <a:rPr lang="en-US" sz="2400" baseline="-25000" dirty="0"/>
              <a:t>FRET</a:t>
            </a:r>
            <a:r>
              <a:rPr lang="en-US" sz="2400" dirty="0"/>
              <a:t> with K</a:t>
            </a:r>
            <a:r>
              <a:rPr lang="en-US" sz="2400" baseline="-25000" dirty="0"/>
              <a:t>D</a:t>
            </a:r>
            <a:r>
              <a:rPr lang="en-US" sz="2400" dirty="0"/>
              <a:t>  </a:t>
            </a:r>
          </a:p>
          <a:p>
            <a:pPr marL="0" indent="0">
              <a:buNone/>
            </a:pPr>
            <a:endParaRPr lang="en-US" dirty="0"/>
          </a:p>
          <a:p>
            <a:endParaRPr lang="en-US" baseline="-25000" dirty="0"/>
          </a:p>
          <a:p>
            <a:endParaRPr lang="en-US" baseline="-25000" dirty="0"/>
          </a:p>
          <a:p>
            <a:endParaRPr lang="en-US" dirty="0"/>
          </a:p>
        </p:txBody>
      </p:sp>
      <p:sp>
        <p:nvSpPr>
          <p:cNvPr id="5" name="TextBox 4">
            <a:extLst>
              <a:ext uri="{FF2B5EF4-FFF2-40B4-BE49-F238E27FC236}">
                <a16:creationId xmlns:a16="http://schemas.microsoft.com/office/drawing/2014/main" id="{BBAE0C0D-2A26-4FC1-BFEB-7C7F0564BC36}"/>
              </a:ext>
            </a:extLst>
          </p:cNvPr>
          <p:cNvSpPr txBox="1"/>
          <p:nvPr/>
        </p:nvSpPr>
        <p:spPr>
          <a:xfrm>
            <a:off x="3096477" y="3465555"/>
            <a:ext cx="6151446" cy="1569660"/>
          </a:xfrm>
          <a:prstGeom prst="rect">
            <a:avLst/>
          </a:prstGeom>
          <a:noFill/>
        </p:spPr>
        <p:txBody>
          <a:bodyPr wrap="square">
            <a:spAutoFit/>
          </a:bodyPr>
          <a:lstStyle/>
          <a:p>
            <a:pPr marL="0" indent="0">
              <a:buNone/>
            </a:pPr>
            <a:r>
              <a:rPr lang="en-US" sz="2400" dirty="0">
                <a:solidFill>
                  <a:srgbClr val="000000"/>
                </a:solidFill>
                <a:latin typeface="Cambria Math" panose="02040503050406030204" pitchFamily="18" charset="0"/>
                <a:ea typeface="Cambria Math" panose="02040503050406030204" pitchFamily="18" charset="0"/>
              </a:rPr>
              <a:t>Given the following interaction scheme</a:t>
            </a:r>
          </a:p>
          <a:p>
            <a:pPr marL="0" indent="0">
              <a:buNone/>
            </a:pPr>
            <a:endParaRPr lang="en-US" sz="2400" dirty="0">
              <a:solidFill>
                <a:srgbClr val="000000"/>
              </a:solidFill>
              <a:latin typeface="Cambria Math" panose="02040503050406030204" pitchFamily="18" charset="0"/>
              <a:ea typeface="Cambria Math" panose="02040503050406030204" pitchFamily="18" charset="0"/>
            </a:endParaRPr>
          </a:p>
          <a:p>
            <a:pPr marL="0" indent="0">
              <a:buNone/>
            </a:pPr>
            <a:endParaRPr lang="en-US" sz="2400" i="0" dirty="0">
              <a:solidFill>
                <a:srgbClr val="000000"/>
              </a:solidFill>
              <a:latin typeface="Cambria Math" panose="02040503050406030204" pitchFamily="18" charset="0"/>
              <a:ea typeface="Cambria Math" panose="02040503050406030204" pitchFamily="18" charset="0"/>
            </a:endParaRPr>
          </a:p>
          <a:p>
            <a:pPr marL="0" indent="0" algn="r">
              <a:buNone/>
            </a:pPr>
            <a:endParaRPr lang="en-US" sz="2400" i="0" dirty="0">
              <a:solidFill>
                <a:srgbClr val="000000"/>
              </a:solidFill>
              <a:latin typeface="Cambria Math" panose="02040503050406030204" pitchFamily="18" charset="0"/>
              <a:ea typeface="Cambria Math" panose="02040503050406030204" pitchFamily="18" charset="0"/>
            </a:endParaRPr>
          </a:p>
        </p:txBody>
      </p:sp>
      <p:grpSp>
        <p:nvGrpSpPr>
          <p:cNvPr id="6" name="Group 5">
            <a:extLst>
              <a:ext uri="{FF2B5EF4-FFF2-40B4-BE49-F238E27FC236}">
                <a16:creationId xmlns:a16="http://schemas.microsoft.com/office/drawing/2014/main" id="{0FD4883C-2A80-42BD-86D7-9334EE1C0401}"/>
              </a:ext>
            </a:extLst>
          </p:cNvPr>
          <p:cNvGrpSpPr/>
          <p:nvPr/>
        </p:nvGrpSpPr>
        <p:grpSpPr>
          <a:xfrm>
            <a:off x="2406346" y="3930077"/>
            <a:ext cx="2803609" cy="1177466"/>
            <a:chOff x="4709695" y="1377432"/>
            <a:chExt cx="2252546" cy="1177466"/>
          </a:xfrm>
        </p:grpSpPr>
        <p:sp>
          <p:nvSpPr>
            <p:cNvPr id="7" name="TextBox 6">
              <a:extLst>
                <a:ext uri="{FF2B5EF4-FFF2-40B4-BE49-F238E27FC236}">
                  <a16:creationId xmlns:a16="http://schemas.microsoft.com/office/drawing/2014/main" id="{86CB9CCA-2053-47BC-87EA-A88EE7CCBB5F}"/>
                </a:ext>
              </a:extLst>
            </p:cNvPr>
            <p:cNvSpPr txBox="1"/>
            <p:nvPr/>
          </p:nvSpPr>
          <p:spPr>
            <a:xfrm>
              <a:off x="6270820" y="1723901"/>
              <a:ext cx="691421" cy="830997"/>
            </a:xfrm>
            <a:prstGeom prst="rect">
              <a:avLst/>
            </a:prstGeom>
            <a:noFill/>
          </p:spPr>
          <p:txBody>
            <a:bodyPr wrap="square" rtlCol="0">
              <a:spAutoFit/>
            </a:bodyPr>
            <a:lstStyle/>
            <a:p>
              <a:r>
                <a:rPr lang="en-US" sz="2400" dirty="0">
                  <a:latin typeface="Cambria Math" panose="02040503050406030204" pitchFamily="18" charset="0"/>
                  <a:ea typeface="Cambria Math" panose="02040503050406030204" pitchFamily="18" charset="0"/>
                </a:rPr>
                <a:t>[RL]</a:t>
              </a:r>
            </a:p>
          </p:txBody>
        </p:sp>
        <p:grpSp>
          <p:nvGrpSpPr>
            <p:cNvPr id="8" name="Group 7">
              <a:extLst>
                <a:ext uri="{FF2B5EF4-FFF2-40B4-BE49-F238E27FC236}">
                  <a16:creationId xmlns:a16="http://schemas.microsoft.com/office/drawing/2014/main" id="{4A561286-E11A-4E0C-9AF0-FDE7ACD77FB2}"/>
                </a:ext>
              </a:extLst>
            </p:cNvPr>
            <p:cNvGrpSpPr/>
            <p:nvPr/>
          </p:nvGrpSpPr>
          <p:grpSpPr>
            <a:xfrm>
              <a:off x="4709695" y="1377432"/>
              <a:ext cx="2252546" cy="781973"/>
              <a:chOff x="4709695" y="1377432"/>
              <a:chExt cx="2252546" cy="781973"/>
            </a:xfrm>
          </p:grpSpPr>
          <p:cxnSp>
            <p:nvCxnSpPr>
              <p:cNvPr id="9" name="Straight Arrow Connector 8">
                <a:extLst>
                  <a:ext uri="{FF2B5EF4-FFF2-40B4-BE49-F238E27FC236}">
                    <a16:creationId xmlns:a16="http://schemas.microsoft.com/office/drawing/2014/main" id="{29A00021-A55C-4DA5-8B2A-161098FB6268}"/>
                  </a:ext>
                </a:extLst>
              </p:cNvPr>
              <p:cNvCxnSpPr>
                <a:cxnSpLocks/>
              </p:cNvCxnSpPr>
              <p:nvPr/>
            </p:nvCxnSpPr>
            <p:spPr>
              <a:xfrm>
                <a:off x="5740172" y="1876743"/>
                <a:ext cx="577330" cy="0"/>
              </a:xfrm>
              <a:prstGeom prst="straightConnector1">
                <a:avLst/>
              </a:prstGeom>
              <a:ln w="34925">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BA05323-ECFB-446A-BF5C-3D354030C0B4}"/>
                  </a:ext>
                </a:extLst>
              </p:cNvPr>
              <p:cNvCxnSpPr>
                <a:cxnSpLocks/>
              </p:cNvCxnSpPr>
              <p:nvPr/>
            </p:nvCxnSpPr>
            <p:spPr>
              <a:xfrm flipH="1">
                <a:off x="5740172" y="2017992"/>
                <a:ext cx="535934" cy="0"/>
              </a:xfrm>
              <a:prstGeom prst="straightConnector1">
                <a:avLst/>
              </a:prstGeom>
              <a:ln w="34925">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30747F0-B03A-4471-9DE7-E5549DB031F5}"/>
                  </a:ext>
                </a:extLst>
              </p:cNvPr>
              <p:cNvSpPr txBox="1"/>
              <p:nvPr/>
            </p:nvSpPr>
            <p:spPr>
              <a:xfrm>
                <a:off x="4709695" y="1697740"/>
                <a:ext cx="2252546" cy="461665"/>
              </a:xfrm>
              <a:prstGeom prst="rect">
                <a:avLst/>
              </a:prstGeom>
              <a:noFill/>
            </p:spPr>
            <p:txBody>
              <a:bodyPr wrap="square" rtlCol="0">
                <a:spAutoFit/>
              </a:bodyPr>
              <a:lstStyle/>
              <a:p>
                <a:r>
                  <a:rPr lang="en-US" sz="2400" dirty="0">
                    <a:latin typeface="Cambria Math" panose="02040503050406030204" pitchFamily="18" charset="0"/>
                    <a:ea typeface="Cambria Math" panose="02040503050406030204" pitchFamily="18" charset="0"/>
                  </a:rPr>
                  <a:t>[R]+[L]</a:t>
                </a:r>
              </a:p>
            </p:txBody>
          </p:sp>
          <p:sp>
            <p:nvSpPr>
              <p:cNvPr id="12" name="TextBox 11">
                <a:extLst>
                  <a:ext uri="{FF2B5EF4-FFF2-40B4-BE49-F238E27FC236}">
                    <a16:creationId xmlns:a16="http://schemas.microsoft.com/office/drawing/2014/main" id="{FF6F8722-CA87-4B97-8C7E-591B7DEE944F}"/>
                  </a:ext>
                </a:extLst>
              </p:cNvPr>
              <p:cNvSpPr txBox="1"/>
              <p:nvPr/>
            </p:nvSpPr>
            <p:spPr>
              <a:xfrm>
                <a:off x="5835968" y="1377432"/>
                <a:ext cx="638057" cy="461665"/>
              </a:xfrm>
              <a:prstGeom prst="rect">
                <a:avLst/>
              </a:prstGeom>
              <a:noFill/>
            </p:spPr>
            <p:txBody>
              <a:bodyPr wrap="square" rtlCol="0">
                <a:spAutoFit/>
              </a:bodyPr>
              <a:lstStyle/>
              <a:p>
                <a:r>
                  <a:rPr lang="en-US" sz="2400" i="1" dirty="0">
                    <a:latin typeface="Cambria Math" panose="02040503050406030204" pitchFamily="18" charset="0"/>
                    <a:ea typeface="Cambria Math" panose="02040503050406030204" pitchFamily="18" charset="0"/>
                  </a:rPr>
                  <a:t>K</a:t>
                </a:r>
                <a:r>
                  <a:rPr lang="en-US" sz="2400" i="1" baseline="-25000" dirty="0">
                    <a:latin typeface="Cambria Math" panose="02040503050406030204" pitchFamily="18" charset="0"/>
                    <a:ea typeface="Cambria Math" panose="02040503050406030204" pitchFamily="18" charset="0"/>
                  </a:rPr>
                  <a:t>D</a:t>
                </a:r>
              </a:p>
            </p:txBody>
          </p:sp>
        </p:gr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6F4B805-7B5C-4D10-BF2D-746844A05580}"/>
                  </a:ext>
                </a:extLst>
              </p:cNvPr>
              <p:cNvSpPr txBox="1"/>
              <p:nvPr/>
            </p:nvSpPr>
            <p:spPr>
              <a:xfrm>
                <a:off x="4733486" y="4001294"/>
                <a:ext cx="6620314" cy="8345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kern="12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24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K</m:t>
                          </m:r>
                        </m:e>
                        <m:sub>
                          <m:r>
                            <m:rPr>
                              <m:sty m:val="p"/>
                            </m:rPr>
                            <a:rPr lang="en-US" sz="24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D</m:t>
                          </m:r>
                        </m:sub>
                      </m:sSub>
                      <m:r>
                        <m:rPr>
                          <m:nor/>
                        </m:rPr>
                        <a:rPr lang="en-US" sz="2400" i="1" kern="1200">
                          <a:solidFill>
                            <a:schemeClr val="tx1"/>
                          </a:solidFill>
                          <a:effectLst/>
                          <a:ea typeface="Cambria Math" panose="02040503050406030204" pitchFamily="18" charset="0"/>
                          <a:cs typeface="Times New Roman" panose="02020603050405020304" pitchFamily="18" charset="0"/>
                        </a:rPr>
                        <m:t> </m:t>
                      </m:r>
                      <m:r>
                        <m:rPr>
                          <m:nor/>
                        </m:rPr>
                        <a:rPr lang="en-US" sz="2400" kern="1200">
                          <a:solidFill>
                            <a:schemeClr val="tx1"/>
                          </a:solidFill>
                          <a:effectLst/>
                          <a:ea typeface="Cambria Math" panose="02040503050406030204" pitchFamily="18" charset="0"/>
                          <a:cs typeface="Times New Roman" panose="02020603050405020304" pitchFamily="18" charset="0"/>
                        </a:rPr>
                        <m:t>=</m:t>
                      </m:r>
                      <m:f>
                        <m:fPr>
                          <m:ctrlPr>
                            <a:rPr lang="en-US" sz="24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m:rPr>
                              <m:nor/>
                            </m:rPr>
                            <a:rPr lang="en-US" sz="2400" kern="1200">
                              <a:solidFill>
                                <a:schemeClr val="tx1"/>
                              </a:solidFill>
                              <a:effectLst/>
                              <a:ea typeface="Cambria Math" panose="02040503050406030204" pitchFamily="18" charset="0"/>
                              <a:cs typeface="Times New Roman" panose="02020603050405020304" pitchFamily="18" charset="0"/>
                            </a:rPr>
                            <m:t>[</m:t>
                          </m:r>
                          <m:r>
                            <m:rPr>
                              <m:nor/>
                            </m:rPr>
                            <a:rPr lang="en-US" sz="2400" kern="1200">
                              <a:solidFill>
                                <a:schemeClr val="tx1"/>
                              </a:solidFill>
                              <a:effectLst/>
                              <a:ea typeface="Cambria Math" panose="02040503050406030204" pitchFamily="18" charset="0"/>
                              <a:cs typeface="Times New Roman" panose="02020603050405020304" pitchFamily="18" charset="0"/>
                            </a:rPr>
                            <m:t>R</m:t>
                          </m:r>
                          <m:r>
                            <m:rPr>
                              <m:nor/>
                            </m:rPr>
                            <a:rPr lang="en-US" sz="2400" kern="1200">
                              <a:solidFill>
                                <a:schemeClr val="tx1"/>
                              </a:solidFill>
                              <a:effectLst/>
                              <a:ea typeface="Cambria Math" panose="02040503050406030204" pitchFamily="18" charset="0"/>
                              <a:cs typeface="Times New Roman" panose="02020603050405020304" pitchFamily="18" charset="0"/>
                            </a:rPr>
                            <m:t>]</m:t>
                          </m:r>
                          <m:r>
                            <m:rPr>
                              <m:nor/>
                            </m:rPr>
                            <a:rPr lang="en-US" sz="2400" kern="1200" baseline="-25000">
                              <a:solidFill>
                                <a:schemeClr val="tx1"/>
                              </a:solidFill>
                              <a:effectLst/>
                              <a:ea typeface="Cambria Math" panose="02040503050406030204" pitchFamily="18" charset="0"/>
                              <a:cs typeface="Times New Roman" panose="02020603050405020304" pitchFamily="18" charset="0"/>
                            </a:rPr>
                            <m:t>Free</m:t>
                          </m:r>
                          <m:r>
                            <m:rPr>
                              <m:nor/>
                            </m:rPr>
                            <a:rPr lang="en-US" sz="2400" i="1" kern="1200">
                              <a:solidFill>
                                <a:schemeClr val="tx1"/>
                              </a:solidFill>
                              <a:effectLst/>
                              <a:ea typeface="Cambria Math" panose="02040503050406030204" pitchFamily="18" charset="0"/>
                              <a:cs typeface="Times New Roman" panose="02020603050405020304" pitchFamily="18" charset="0"/>
                            </a:rPr>
                            <m:t>∗</m:t>
                          </m:r>
                          <m:r>
                            <m:rPr>
                              <m:nor/>
                            </m:rPr>
                            <a:rPr lang="en-US" sz="2400" kern="1200">
                              <a:solidFill>
                                <a:schemeClr val="tx1"/>
                              </a:solidFill>
                              <a:effectLst/>
                              <a:ea typeface="Cambria Math" panose="02040503050406030204" pitchFamily="18" charset="0"/>
                              <a:cs typeface="Times New Roman" panose="02020603050405020304" pitchFamily="18" charset="0"/>
                            </a:rPr>
                            <m:t>[</m:t>
                          </m:r>
                          <m:r>
                            <m:rPr>
                              <m:nor/>
                            </m:rPr>
                            <a:rPr lang="en-US" sz="2400" kern="1200">
                              <a:solidFill>
                                <a:schemeClr val="tx1"/>
                              </a:solidFill>
                              <a:effectLst/>
                              <a:ea typeface="Cambria Math" panose="02040503050406030204" pitchFamily="18" charset="0"/>
                              <a:cs typeface="Times New Roman" panose="02020603050405020304" pitchFamily="18" charset="0"/>
                            </a:rPr>
                            <m:t>L</m:t>
                          </m:r>
                          <m:r>
                            <m:rPr>
                              <m:nor/>
                            </m:rPr>
                            <a:rPr lang="en-US" sz="2400" kern="1200">
                              <a:solidFill>
                                <a:schemeClr val="tx1"/>
                              </a:solidFill>
                              <a:effectLst/>
                              <a:ea typeface="Cambria Math" panose="02040503050406030204" pitchFamily="18" charset="0"/>
                              <a:cs typeface="Times New Roman" panose="02020603050405020304" pitchFamily="18" charset="0"/>
                            </a:rPr>
                            <m:t>]</m:t>
                          </m:r>
                          <m:r>
                            <m:rPr>
                              <m:nor/>
                            </m:rPr>
                            <a:rPr lang="en-US" sz="2400" kern="1200" baseline="-25000">
                              <a:solidFill>
                                <a:schemeClr val="tx1"/>
                              </a:solidFill>
                              <a:effectLst/>
                              <a:ea typeface="Cambria Math" panose="02040503050406030204" pitchFamily="18" charset="0"/>
                              <a:cs typeface="Times New Roman" panose="02020603050405020304" pitchFamily="18" charset="0"/>
                            </a:rPr>
                            <m:t>Free</m:t>
                          </m:r>
                        </m:num>
                        <m:den>
                          <m:r>
                            <m:rPr>
                              <m:nor/>
                            </m:rPr>
                            <a:rPr lang="en-US" sz="2400" kern="1200">
                              <a:solidFill>
                                <a:schemeClr val="tx1"/>
                              </a:solidFill>
                              <a:effectLst/>
                              <a:ea typeface="Cambria Math" panose="02040503050406030204" pitchFamily="18" charset="0"/>
                              <a:cs typeface="Times New Roman" panose="02020603050405020304" pitchFamily="18" charset="0"/>
                            </a:rPr>
                            <m:t>[</m:t>
                          </m:r>
                          <m:r>
                            <m:rPr>
                              <m:nor/>
                            </m:rPr>
                            <a:rPr lang="en-US" sz="2400" kern="1200">
                              <a:solidFill>
                                <a:schemeClr val="tx1"/>
                              </a:solidFill>
                              <a:effectLst/>
                              <a:ea typeface="Cambria Math" panose="02040503050406030204" pitchFamily="18" charset="0"/>
                              <a:cs typeface="Times New Roman" panose="02020603050405020304" pitchFamily="18" charset="0"/>
                            </a:rPr>
                            <m:t>RL</m:t>
                          </m:r>
                          <m:r>
                            <m:rPr>
                              <m:nor/>
                            </m:rPr>
                            <a:rPr lang="en-US" sz="2400" kern="1200">
                              <a:solidFill>
                                <a:schemeClr val="tx1"/>
                              </a:solidFill>
                              <a:effectLst/>
                              <a:ea typeface="Cambria Math" panose="02040503050406030204" pitchFamily="18" charset="0"/>
                              <a:cs typeface="Times New Roman" panose="02020603050405020304" pitchFamily="18" charset="0"/>
                            </a:rPr>
                            <m:t>]</m:t>
                          </m:r>
                          <m:r>
                            <m:rPr>
                              <m:nor/>
                            </m:rPr>
                            <a:rPr lang="en-US" sz="2400" i="1" kern="1200">
                              <a:solidFill>
                                <a:schemeClr val="tx1"/>
                              </a:solidFill>
                              <a:effectLst/>
                              <a:ea typeface="Cambria Math" panose="02040503050406030204" pitchFamily="18" charset="0"/>
                              <a:cs typeface="Times New Roman" panose="02020603050405020304" pitchFamily="18" charset="0"/>
                            </a:rPr>
                            <m:t> </m:t>
                          </m:r>
                        </m:den>
                      </m:f>
                    </m:oMath>
                  </m:oMathPara>
                </a14:m>
                <a:endParaRPr lang="en-US" dirty="0"/>
              </a:p>
            </p:txBody>
          </p:sp>
        </mc:Choice>
        <mc:Fallback xmlns="">
          <p:sp>
            <p:nvSpPr>
              <p:cNvPr id="14" name="TextBox 13">
                <a:extLst>
                  <a:ext uri="{FF2B5EF4-FFF2-40B4-BE49-F238E27FC236}">
                    <a16:creationId xmlns:a16="http://schemas.microsoft.com/office/drawing/2014/main" id="{B6F4B805-7B5C-4D10-BF2D-746844A05580}"/>
                  </a:ext>
                </a:extLst>
              </p:cNvPr>
              <p:cNvSpPr txBox="1">
                <a:spLocks noRot="1" noChangeAspect="1" noMove="1" noResize="1" noEditPoints="1" noAdjustHandles="1" noChangeArrowheads="1" noChangeShapeType="1" noTextEdit="1"/>
              </p:cNvSpPr>
              <p:nvPr/>
            </p:nvSpPr>
            <p:spPr>
              <a:xfrm>
                <a:off x="4733486" y="4001294"/>
                <a:ext cx="6620314" cy="834587"/>
              </a:xfrm>
              <a:prstGeom prst="rect">
                <a:avLst/>
              </a:prstGeom>
              <a:blipFill>
                <a:blip r:embed="rId3"/>
                <a:stretch>
                  <a:fillRect/>
                </a:stretch>
              </a:blipFill>
            </p:spPr>
            <p:txBody>
              <a:bodyPr/>
              <a:lstStyle/>
              <a:p>
                <a:r>
                  <a:rPr lang="en-US">
                    <a:noFill/>
                  </a:rPr>
                  <a:t> </a:t>
                </a:r>
              </a:p>
            </p:txBody>
          </p:sp>
        </mc:Fallback>
      </mc:AlternateContent>
      <p:sp>
        <p:nvSpPr>
          <p:cNvPr id="13" name="Slide Number Placeholder 12">
            <a:extLst>
              <a:ext uri="{FF2B5EF4-FFF2-40B4-BE49-F238E27FC236}">
                <a16:creationId xmlns:a16="http://schemas.microsoft.com/office/drawing/2014/main" id="{588DB183-64C8-40BC-9578-07012746F47D}"/>
              </a:ext>
            </a:extLst>
          </p:cNvPr>
          <p:cNvSpPr>
            <a:spLocks noGrp="1"/>
          </p:cNvSpPr>
          <p:nvPr>
            <p:ph type="sldNum" sz="quarter" idx="12"/>
          </p:nvPr>
        </p:nvSpPr>
        <p:spPr/>
        <p:txBody>
          <a:bodyPr/>
          <a:lstStyle/>
          <a:p>
            <a:fld id="{8F5CE88E-89A4-4243-AB1D-44322647EED2}" type="slidenum">
              <a:rPr lang="en-US" smtClean="0"/>
              <a:t>15</a:t>
            </a:fld>
            <a:endParaRPr lang="en-US"/>
          </a:p>
        </p:txBody>
      </p:sp>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008295AF-A281-45E8-92FB-0F9CAC630230}"/>
                  </a:ext>
                </a:extLst>
              </p:cNvPr>
              <p:cNvGraphicFramePr>
                <a:graphicFrameLocks noGrp="1"/>
              </p:cNvGraphicFramePr>
              <p:nvPr>
                <p:extLst>
                  <p:ext uri="{D42A27DB-BD31-4B8C-83A1-F6EECF244321}">
                    <p14:modId xmlns:p14="http://schemas.microsoft.com/office/powerpoint/2010/main" val="2449703685"/>
                  </p:ext>
                </p:extLst>
              </p:nvPr>
            </p:nvGraphicFramePr>
            <p:xfrm>
              <a:off x="501870" y="5176572"/>
              <a:ext cx="10515599" cy="831276"/>
            </p:xfrm>
            <a:graphic>
              <a:graphicData uri="http://schemas.openxmlformats.org/drawingml/2006/table">
                <a:tbl>
                  <a:tblPr firstRow="1" bandRow="1">
                    <a:tableStyleId>{5C22544A-7EE6-4342-B048-85BDC9FD1C3A}</a:tableStyleId>
                  </a:tblPr>
                  <a:tblGrid>
                    <a:gridCol w="8970329">
                      <a:extLst>
                        <a:ext uri="{9D8B030D-6E8A-4147-A177-3AD203B41FA5}">
                          <a16:colId xmlns:a16="http://schemas.microsoft.com/office/drawing/2014/main" val="4241588362"/>
                        </a:ext>
                      </a:extLst>
                    </a:gridCol>
                    <a:gridCol w="1545270">
                      <a:extLst>
                        <a:ext uri="{9D8B030D-6E8A-4147-A177-3AD203B41FA5}">
                          <a16:colId xmlns:a16="http://schemas.microsoft.com/office/drawing/2014/main" val="33578198"/>
                        </a:ext>
                      </a:extLst>
                    </a:gridCol>
                  </a:tblGrid>
                  <a:tr h="831276">
                    <a:tc>
                      <a:txBody>
                        <a:bodyPr/>
                        <a:lstStyle/>
                        <a:p>
                          <a:pPr marL="0" marR="0" algn="r">
                            <a:spcBef>
                              <a:spcPts val="0"/>
                            </a:spcBef>
                            <a:spcAft>
                              <a:spcPts val="0"/>
                            </a:spcAft>
                          </a:pPr>
                          <a14:m>
                            <m:oMathPara xmlns:m="http://schemas.openxmlformats.org/officeDocument/2006/math">
                              <m:oMathParaPr>
                                <m:jc m:val="right"/>
                              </m:oMathParaPr>
                              <m:oMath xmlns:m="http://schemas.openxmlformats.org/officeDocument/2006/math">
                                <m:sSub>
                                  <m:sSubPr>
                                    <m:ctrlPr>
                                      <a:rPr lang="en-US" sz="1600"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16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Em</m:t>
                                    </m:r>
                                  </m:e>
                                  <m:sub>
                                    <m:r>
                                      <m:rPr>
                                        <m:sty m:val="p"/>
                                      </m:rPr>
                                      <a:rPr lang="en-US" sz="16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FRET</m:t>
                                    </m:r>
                                  </m:sub>
                                </m:sSub>
                                <m: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6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16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Em</m:t>
                                    </m:r>
                                  </m:e>
                                  <m:sub>
                                    <m:r>
                                      <m:rPr>
                                        <m:sty m:val="p"/>
                                      </m:rPr>
                                      <a:rPr lang="en-US" sz="16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FRET</m:t>
                                    </m:r>
                                  </m:sub>
                                </m:sSub>
                                <m:r>
                                  <m:rPr>
                                    <m:nor/>
                                  </m:rPr>
                                  <a:rPr lang="en-US" sz="1600" b="0" i="0" kern="1200" baseline="-25000" smtClean="0">
                                    <a:solidFill>
                                      <a:schemeClr val="tx1"/>
                                    </a:solidFill>
                                    <a:effectLst/>
                                    <a:latin typeface="+mn-lt"/>
                                    <a:ea typeface="Cambria Math" panose="02040503050406030204" pitchFamily="18" charset="0"/>
                                    <a:cs typeface="Times New Roman" panose="02020603050405020304" pitchFamily="18" charset="0"/>
                                  </a:rPr>
                                  <m:t>M</m:t>
                                </m:r>
                                <m:r>
                                  <m:rPr>
                                    <m:nor/>
                                  </m:rPr>
                                  <a:rPr lang="en-US" sz="1600" kern="1200" baseline="-25000" smtClean="0">
                                    <a:solidFill>
                                      <a:schemeClr val="tx1"/>
                                    </a:solidFill>
                                    <a:effectLst/>
                                    <a:latin typeface="+mn-lt"/>
                                    <a:ea typeface="Cambria Math" panose="02040503050406030204" pitchFamily="18" charset="0"/>
                                    <a:cs typeface="Times New Roman" panose="02020603050405020304" pitchFamily="18" charset="0"/>
                                  </a:rPr>
                                  <m:t>a</m:t>
                                </m:r>
                                <m:r>
                                  <m:rPr>
                                    <m:nor/>
                                  </m:rPr>
                                  <a:rPr lang="en-US" sz="1600" kern="1200" baseline="-25000">
                                    <a:solidFill>
                                      <a:schemeClr val="tx1"/>
                                    </a:solidFill>
                                    <a:effectLst/>
                                    <a:latin typeface="+mn-lt"/>
                                    <a:ea typeface="Cambria Math" panose="02040503050406030204" pitchFamily="18" charset="0"/>
                                    <a:cs typeface="Times New Roman" panose="02020603050405020304" pitchFamily="18" charset="0"/>
                                  </a:rPr>
                                  <m:t>x</m:t>
                                </m:r>
                                <m:r>
                                  <a:rPr lang="en-US" sz="16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f>
                                  <m:fPr>
                                    <m:ctrlPr>
                                      <a:rPr lang="en-US" sz="16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fPr>
                                  <m:num>
                                    <m:d>
                                      <m:dPr>
                                        <m:begChr m:val="["/>
                                        <m:endChr m:val="]"/>
                                        <m:ctrlPr>
                                          <a:rPr lang="en-US" sz="16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L</m:t>
                                        </m:r>
                                      </m:e>
                                    </m:d>
                                    <m:r>
                                      <m:rPr>
                                        <m:sty m:val="p"/>
                                      </m:rPr>
                                      <a:rPr lang="en-US" sz="1600" kern="1200" baseline="-250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Total</m:t>
                                    </m:r>
                                    <m:r>
                                      <a:rPr lang="en-US" sz="16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sz="16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R</m:t>
                                        </m:r>
                                      </m:e>
                                    </m:d>
                                    <m:r>
                                      <m:rPr>
                                        <m:sty m:val="p"/>
                                      </m:rPr>
                                      <a:rPr lang="en-US" sz="1600" kern="1200" baseline="-250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Total</m:t>
                                    </m:r>
                                    <m:r>
                                      <a:rPr lang="en-US" sz="16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6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K</m:t>
                                        </m:r>
                                      </m:e>
                                      <m:sub>
                                        <m:r>
                                          <m:rPr>
                                            <m:sty m:val="p"/>
                                          </m:rP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D</m:t>
                                        </m:r>
                                      </m:sub>
                                    </m:sSub>
                                    <m: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rad>
                                      <m:radPr>
                                        <m:degHide m:val="on"/>
                                        <m:ctrlPr>
                                          <a:rPr lang="en-US" sz="16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radPr>
                                      <m:deg/>
                                      <m:e>
                                        <m:sSup>
                                          <m:sSupPr>
                                            <m:ctrlPr>
                                              <a:rPr lang="en-US" sz="16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sz="16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R</m:t>
                                                </m:r>
                                              </m:e>
                                            </m:d>
                                            <m:r>
                                              <m:rPr>
                                                <m:sty m:val="p"/>
                                              </m:rPr>
                                              <a:rPr lang="en-US" sz="1600" kern="1200" baseline="-250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Total</m:t>
                                            </m:r>
                                            <m: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6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K</m:t>
                                                </m:r>
                                              </m:e>
                                              <m:sub>
                                                <m:r>
                                                  <m:rPr>
                                                    <m:sty m:val="p"/>
                                                  </m:rP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D</m:t>
                                                </m:r>
                                              </m:sub>
                                            </m:sSub>
                                            <m:r>
                                              <a:rPr lang="en-US" sz="16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sz="16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L</m:t>
                                                </m:r>
                                              </m:e>
                                            </m:d>
                                            <m:r>
                                              <m:rPr>
                                                <m:sty m:val="p"/>
                                              </m:rPr>
                                              <a:rPr lang="en-US" sz="1600" kern="1200" baseline="-250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Total</m:t>
                                            </m:r>
                                            <m: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e>
                                          <m:sup>
                                            <m: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2</m:t>
                                            </m:r>
                                          </m:sup>
                                        </m:sSup>
                                        <m: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+4</m:t>
                                        </m:r>
                                        <m:r>
                                          <a:rPr lang="en-US" sz="16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6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K</m:t>
                                            </m:r>
                                          </m:e>
                                          <m:sub>
                                            <m:r>
                                              <m:rPr>
                                                <m:sty m:val="p"/>
                                              </m:rP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D</m:t>
                                            </m:r>
                                          </m:sub>
                                        </m:sSub>
                                        <m:r>
                                          <a:rPr lang="en-US" sz="16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sz="16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L</m:t>
                                            </m:r>
                                          </m:e>
                                        </m:d>
                                        <m:r>
                                          <m:rPr>
                                            <m:sty m:val="p"/>
                                          </m:rPr>
                                          <a:rPr lang="en-US" sz="1600" kern="1200" baseline="-250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Total</m:t>
                                        </m:r>
                                      </m:e>
                                    </m:rad>
                                  </m:num>
                                  <m:den>
                                    <m:d>
                                      <m:dPr>
                                        <m:begChr m:val="["/>
                                        <m:endChr m:val="]"/>
                                        <m:ctrlPr>
                                          <a:rPr lang="en-US" sz="16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R</m:t>
                                        </m:r>
                                      </m:e>
                                    </m:d>
                                    <m:r>
                                      <m:rPr>
                                        <m:sty m:val="p"/>
                                      </m:rPr>
                                      <a:rPr lang="en-US" sz="1600" kern="1200" baseline="-250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Total</m:t>
                                    </m:r>
                                    <m: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6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K</m:t>
                                        </m:r>
                                      </m:e>
                                      <m:sub>
                                        <m:r>
                                          <m:rPr>
                                            <m:sty m:val="p"/>
                                          </m:rP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D</m:t>
                                        </m:r>
                                      </m:sub>
                                    </m:sSub>
                                    <m:r>
                                      <a:rPr lang="en-US" sz="16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sz="16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L</m:t>
                                        </m:r>
                                      </m:e>
                                    </m:d>
                                    <m:r>
                                      <m:rPr>
                                        <m:sty m:val="p"/>
                                      </m:rPr>
                                      <a:rPr lang="en-US" sz="1600" kern="1200" baseline="-250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Total</m:t>
                                    </m:r>
                                    <m: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rad>
                                      <m:radPr>
                                        <m:degHide m:val="on"/>
                                        <m:ctrlPr>
                                          <a:rPr lang="en-US" sz="16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radPr>
                                      <m:deg/>
                                      <m:e>
                                        <m:sSup>
                                          <m:sSupPr>
                                            <m:ctrlPr>
                                              <a:rPr lang="en-US" sz="16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en-US" sz="16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d>
                                                  <m:dPr>
                                                    <m:begChr m:val="["/>
                                                    <m:endChr m:val="]"/>
                                                    <m:ctrlPr>
                                                      <a:rPr lang="en-US" sz="16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R</m:t>
                                                    </m:r>
                                                  </m:e>
                                                </m:d>
                                                <m:r>
                                                  <m:rPr>
                                                    <m:sty m:val="p"/>
                                                  </m:rPr>
                                                  <a:rPr lang="en-US" sz="1600" kern="1200" baseline="-250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Total</m:t>
                                                </m:r>
                                                <m:r>
                                                  <a:rPr lang="en-US" sz="16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sz="16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L</m:t>
                                                    </m:r>
                                                  </m:e>
                                                </m:d>
                                                <m:r>
                                                  <m:rPr>
                                                    <m:sty m:val="p"/>
                                                  </m:rPr>
                                                  <a:rPr lang="en-US" sz="1600" kern="1200" baseline="-250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Total</m:t>
                                                </m:r>
                                                <m: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6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K</m:t>
                                                    </m:r>
                                                  </m:e>
                                                  <m:sub>
                                                    <m:r>
                                                      <m:rPr>
                                                        <m:sty m:val="p"/>
                                                      </m:rP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D</m:t>
                                                    </m:r>
                                                  </m:sub>
                                                </m:sSub>
                                              </m:e>
                                            </m:d>
                                          </m:e>
                                          <m:sup>
                                            <m: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2</m:t>
                                            </m:r>
                                          </m:sup>
                                        </m:sSup>
                                        <m: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+4</m:t>
                                        </m:r>
                                        <m:r>
                                          <a:rPr lang="en-US" sz="16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6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K</m:t>
                                            </m:r>
                                          </m:e>
                                          <m:sub>
                                            <m:r>
                                              <m:rPr>
                                                <m:sty m:val="p"/>
                                              </m:rP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D</m:t>
                                            </m:r>
                                          </m:sub>
                                        </m:sSub>
                                        <m:r>
                                          <a:rPr lang="en-US" sz="16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sz="1600" i="1"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L</m:t>
                                            </m:r>
                                          </m:e>
                                        </m:d>
                                        <m:r>
                                          <m:rPr>
                                            <m:sty m:val="p"/>
                                          </m:rPr>
                                          <a:rPr lang="en-US" sz="1600" kern="1200" baseline="-250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Total</m:t>
                                        </m:r>
                                      </m:e>
                                    </m:rad>
                                  </m:den>
                                </m:f>
                                <m:r>
                                  <a:rPr lang="en-US" sz="1600" kern="12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sz="1600" dirty="0">
                            <a:solidFill>
                              <a:schemeClr val="tx1"/>
                            </a:solidFill>
                            <a:effectLst/>
                            <a:latin typeface="+mn-lt"/>
                            <a:ea typeface="Times" panose="02020603050405020304" pitchFamily="18" charset="0"/>
                            <a:cs typeface="Times New Roman" panose="02020603050405020304" pitchFamily="18"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34925">
                            <a:spcBef>
                              <a:spcPts val="0"/>
                            </a:spcBef>
                            <a:spcAft>
                              <a:spcPts val="0"/>
                            </a:spcAft>
                          </a:pPr>
                          <a:r>
                            <a:rPr lang="en-US" sz="1600" kern="1200" dirty="0">
                              <a:solidFill>
                                <a:schemeClr val="tx1"/>
                              </a:solidFill>
                              <a:effectLst/>
                              <a:latin typeface="+mn-lt"/>
                              <a:ea typeface="Cambria Math" panose="02040503050406030204" pitchFamily="18" charset="0"/>
                              <a:cs typeface="Times New Roman" panose="02020603050405020304" pitchFamily="18" charset="0"/>
                            </a:rPr>
                            <a:t>Eq. 2.16</a:t>
                          </a:r>
                          <a:endParaRPr lang="en-US" sz="1600" dirty="0">
                            <a:solidFill>
                              <a:schemeClr val="tx1"/>
                            </a:solidFill>
                            <a:effectLst/>
                            <a:latin typeface="+mn-lt"/>
                            <a:ea typeface="Times"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4245340341"/>
                      </a:ext>
                    </a:extLst>
                  </a:tr>
                </a:tbl>
              </a:graphicData>
            </a:graphic>
          </p:graphicFrame>
        </mc:Choice>
        <mc:Fallback xmlns="">
          <p:graphicFrame>
            <p:nvGraphicFramePr>
              <p:cNvPr id="15" name="Table 14">
                <a:extLst>
                  <a:ext uri="{FF2B5EF4-FFF2-40B4-BE49-F238E27FC236}">
                    <a16:creationId xmlns:a16="http://schemas.microsoft.com/office/drawing/2014/main" id="{008295AF-A281-45E8-92FB-0F9CAC630230}"/>
                  </a:ext>
                </a:extLst>
              </p:cNvPr>
              <p:cNvGraphicFramePr>
                <a:graphicFrameLocks noGrp="1"/>
              </p:cNvGraphicFramePr>
              <p:nvPr>
                <p:extLst>
                  <p:ext uri="{D42A27DB-BD31-4B8C-83A1-F6EECF244321}">
                    <p14:modId xmlns:p14="http://schemas.microsoft.com/office/powerpoint/2010/main" val="2449703685"/>
                  </p:ext>
                </p:extLst>
              </p:nvPr>
            </p:nvGraphicFramePr>
            <p:xfrm>
              <a:off x="501870" y="5176572"/>
              <a:ext cx="10515599" cy="831276"/>
            </p:xfrm>
            <a:graphic>
              <a:graphicData uri="http://schemas.openxmlformats.org/drawingml/2006/table">
                <a:tbl>
                  <a:tblPr firstRow="1" bandRow="1">
                    <a:tableStyleId>{5C22544A-7EE6-4342-B048-85BDC9FD1C3A}</a:tableStyleId>
                  </a:tblPr>
                  <a:tblGrid>
                    <a:gridCol w="8970329">
                      <a:extLst>
                        <a:ext uri="{9D8B030D-6E8A-4147-A177-3AD203B41FA5}">
                          <a16:colId xmlns:a16="http://schemas.microsoft.com/office/drawing/2014/main" val="4241588362"/>
                        </a:ext>
                      </a:extLst>
                    </a:gridCol>
                    <a:gridCol w="1545270">
                      <a:extLst>
                        <a:ext uri="{9D8B030D-6E8A-4147-A177-3AD203B41FA5}">
                          <a16:colId xmlns:a16="http://schemas.microsoft.com/office/drawing/2014/main" val="33578198"/>
                        </a:ext>
                      </a:extLst>
                    </a:gridCol>
                  </a:tblGrid>
                  <a:tr h="831276">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730" r="-17323" b="-1460"/>
                          </a:stretch>
                        </a:blipFill>
                      </a:tcPr>
                    </a:tc>
                    <a:tc>
                      <a:txBody>
                        <a:bodyPr/>
                        <a:lstStyle/>
                        <a:p>
                          <a:pPr marL="0" marR="0" indent="34925">
                            <a:spcBef>
                              <a:spcPts val="0"/>
                            </a:spcBef>
                            <a:spcAft>
                              <a:spcPts val="0"/>
                            </a:spcAft>
                          </a:pPr>
                          <a:r>
                            <a:rPr lang="en-US" sz="1600" kern="1200" dirty="0">
                              <a:solidFill>
                                <a:schemeClr val="tx1"/>
                              </a:solidFill>
                              <a:effectLst/>
                              <a:latin typeface="+mn-lt"/>
                              <a:ea typeface="Cambria Math" panose="02040503050406030204" pitchFamily="18" charset="0"/>
                              <a:cs typeface="Times New Roman" panose="02020603050405020304" pitchFamily="18" charset="0"/>
                            </a:rPr>
                            <a:t>Eq. 2.16</a:t>
                          </a:r>
                          <a:endParaRPr lang="en-US" sz="1600" dirty="0">
                            <a:solidFill>
                              <a:schemeClr val="tx1"/>
                            </a:solidFill>
                            <a:effectLst/>
                            <a:latin typeface="+mn-lt"/>
                            <a:ea typeface="Times"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4245340341"/>
                      </a:ext>
                    </a:extLst>
                  </a:tr>
                </a:tbl>
              </a:graphicData>
            </a:graphic>
          </p:graphicFrame>
        </mc:Fallback>
      </mc:AlternateContent>
      <p:sp>
        <p:nvSpPr>
          <p:cNvPr id="16" name="TextBox 15">
            <a:extLst>
              <a:ext uri="{FF2B5EF4-FFF2-40B4-BE49-F238E27FC236}">
                <a16:creationId xmlns:a16="http://schemas.microsoft.com/office/drawing/2014/main" id="{17347528-ABB5-48E2-9CDF-AD4A770753A5}"/>
              </a:ext>
            </a:extLst>
          </p:cNvPr>
          <p:cNvSpPr txBox="1"/>
          <p:nvPr/>
        </p:nvSpPr>
        <p:spPr>
          <a:xfrm>
            <a:off x="0" y="6356350"/>
            <a:ext cx="8673737" cy="523220"/>
          </a:xfrm>
          <a:prstGeom prst="rect">
            <a:avLst/>
          </a:prstGeom>
          <a:noFill/>
        </p:spPr>
        <p:txBody>
          <a:bodyPr wrap="square">
            <a:spAutoFit/>
          </a:bodyPr>
          <a:lstStyle/>
          <a:p>
            <a:r>
              <a:rPr lang="en-US" sz="1400" dirty="0"/>
              <a:t>Manuscript: Development of qFRET assay for PD1-PDL1 interaction</a:t>
            </a:r>
          </a:p>
          <a:p>
            <a:r>
              <a:rPr lang="en-US" sz="1400" dirty="0"/>
              <a:t>Patent Disclosure: Neutralizing Antibody Assay (7/2021) </a:t>
            </a:r>
          </a:p>
        </p:txBody>
      </p:sp>
    </p:spTree>
    <p:extLst>
      <p:ext uri="{BB962C8B-B14F-4D97-AF65-F5344CB8AC3E}">
        <p14:creationId xmlns:p14="http://schemas.microsoft.com/office/powerpoint/2010/main" val="1709396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2D2E6122-0DB5-4EDE-BD88-2B6B178B7E67}"/>
              </a:ext>
            </a:extLst>
          </p:cNvPr>
          <p:cNvGraphicFramePr>
            <a:graphicFrameLocks noGrp="1"/>
          </p:cNvGraphicFramePr>
          <p:nvPr>
            <p:extLst>
              <p:ext uri="{D42A27DB-BD31-4B8C-83A1-F6EECF244321}">
                <p14:modId xmlns:p14="http://schemas.microsoft.com/office/powerpoint/2010/main" val="1155593099"/>
              </p:ext>
            </p:extLst>
          </p:nvPr>
        </p:nvGraphicFramePr>
        <p:xfrm>
          <a:off x="1915481" y="1638184"/>
          <a:ext cx="8850489" cy="4940056"/>
        </p:xfrm>
        <a:graphic>
          <a:graphicData uri="http://schemas.openxmlformats.org/drawingml/2006/table">
            <a:tbl>
              <a:tblPr/>
              <a:tblGrid>
                <a:gridCol w="1695808">
                  <a:extLst>
                    <a:ext uri="{9D8B030D-6E8A-4147-A177-3AD203B41FA5}">
                      <a16:colId xmlns:a16="http://schemas.microsoft.com/office/drawing/2014/main" val="2808900371"/>
                    </a:ext>
                  </a:extLst>
                </a:gridCol>
                <a:gridCol w="3359308">
                  <a:extLst>
                    <a:ext uri="{9D8B030D-6E8A-4147-A177-3AD203B41FA5}">
                      <a16:colId xmlns:a16="http://schemas.microsoft.com/office/drawing/2014/main" val="3981362636"/>
                    </a:ext>
                  </a:extLst>
                </a:gridCol>
                <a:gridCol w="3795373">
                  <a:extLst>
                    <a:ext uri="{9D8B030D-6E8A-4147-A177-3AD203B41FA5}">
                      <a16:colId xmlns:a16="http://schemas.microsoft.com/office/drawing/2014/main" val="254862124"/>
                    </a:ext>
                  </a:extLst>
                </a:gridCol>
              </a:tblGrid>
              <a:tr h="331329">
                <a:tc>
                  <a:txBody>
                    <a:bodyPr/>
                    <a:lstStyle/>
                    <a:p>
                      <a:pPr algn="ctr" fontAlgn="b"/>
                      <a:endParaRPr lang="en-US" sz="1800" b="0" i="0" u="none" strike="noStrike" dirty="0">
                        <a:effectLst/>
                        <a:latin typeface="+mn-lt"/>
                        <a:cs typeface="Times New Roman" panose="02020603050405020304" pitchFamily="18" charset="0"/>
                      </a:endParaRP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a:effectLst/>
                          <a:latin typeface="+mn-lt"/>
                          <a:cs typeface="Times New Roman" panose="02020603050405020304" pitchFamily="18" charset="0"/>
                        </a:rPr>
                        <a:t>CyPet-OptPD1-YPet-OptPDL1</a:t>
                      </a: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a:effectLst/>
                          <a:latin typeface="+mn-lt"/>
                          <a:cs typeface="Times New Roman" panose="02020603050405020304" pitchFamily="18" charset="0"/>
                        </a:rPr>
                        <a:t>Negative Control: CyPet-OptPD1-YPet </a:t>
                      </a: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2037661"/>
                  </a:ext>
                </a:extLst>
              </a:tr>
              <a:tr h="2188074">
                <a:tc>
                  <a:txBody>
                    <a:bodyPr/>
                    <a:lstStyle/>
                    <a:p>
                      <a:pPr algn="ctr" fontAlgn="b"/>
                      <a:endParaRPr lang="en-US" sz="2000" b="0" i="0" u="none" strike="noStrike" dirty="0">
                        <a:effectLst/>
                        <a:latin typeface="+mn-lt"/>
                        <a:cs typeface="Times New Roman" panose="02020603050405020304" pitchFamily="18" charset="0"/>
                      </a:endParaRP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2000" b="0" i="0" u="none" strike="noStrike" dirty="0">
                        <a:effectLst/>
                        <a:latin typeface="+mn-lt"/>
                        <a:cs typeface="Times New Roman" panose="02020603050405020304" pitchFamily="18" charset="0"/>
                      </a:endParaRP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2000" b="0" i="0" u="none" strike="noStrike" dirty="0">
                        <a:effectLst/>
                        <a:latin typeface="+mn-lt"/>
                        <a:cs typeface="Times New Roman" panose="02020603050405020304" pitchFamily="18" charset="0"/>
                      </a:endParaRP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1171570"/>
                  </a:ext>
                </a:extLst>
              </a:tr>
              <a:tr h="567757">
                <a:tc>
                  <a:txBody>
                    <a:bodyPr/>
                    <a:lstStyle/>
                    <a:p>
                      <a:pPr algn="ctr" fontAlgn="b"/>
                      <a:r>
                        <a:rPr lang="en-US" sz="2000" b="0" i="0" u="none" strike="noStrike" dirty="0">
                          <a:effectLst/>
                          <a:latin typeface="+mn-lt"/>
                          <a:cs typeface="Times New Roman" panose="02020603050405020304" pitchFamily="18" charset="0"/>
                        </a:rPr>
                        <a:t>K</a:t>
                      </a:r>
                      <a:r>
                        <a:rPr lang="en-US" sz="2000" b="0" i="0" u="none" strike="noStrike" baseline="-25000" dirty="0">
                          <a:effectLst/>
                          <a:latin typeface="+mn-lt"/>
                          <a:cs typeface="Times New Roman" panose="02020603050405020304" pitchFamily="18" charset="0"/>
                        </a:rPr>
                        <a:t>D</a:t>
                      </a:r>
                      <a:r>
                        <a:rPr lang="en-US" sz="2000" b="0" i="0" u="none" strike="noStrike" dirty="0">
                          <a:effectLst/>
                          <a:latin typeface="+mn-lt"/>
                          <a:cs typeface="Times New Roman" panose="02020603050405020304" pitchFamily="18" charset="0"/>
                        </a:rPr>
                        <a:t> (µM)</a:t>
                      </a: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000" b="1" i="0" dirty="0">
                          <a:solidFill>
                            <a:schemeClr val="tx1"/>
                          </a:solidFill>
                          <a:latin typeface="+mn-lt"/>
                          <a:cs typeface="Times New Roman" panose="02020603050405020304" pitchFamily="18" charset="0"/>
                        </a:rPr>
                        <a:t>0.82</a:t>
                      </a:r>
                      <a:endParaRPr lang="en-US" sz="2000" b="1" i="0" u="none" strike="noStrike" dirty="0">
                        <a:effectLst/>
                        <a:latin typeface="+mn-lt"/>
                        <a:cs typeface="Times New Roman" panose="02020603050405020304" pitchFamily="18" charset="0"/>
                      </a:endParaRP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1" i="0" u="none" strike="noStrike" dirty="0">
                          <a:effectLst/>
                          <a:latin typeface="+mn-lt"/>
                          <a:cs typeface="Times New Roman" panose="02020603050405020304" pitchFamily="18" charset="0"/>
                        </a:rPr>
                        <a:t>25.21</a:t>
                      </a: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4279277"/>
                  </a:ext>
                </a:extLst>
              </a:tr>
              <a:tr h="47312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2000" b="0" i="0" u="none" strike="noStrike" dirty="0">
                          <a:effectLst/>
                          <a:latin typeface="+mn-lt"/>
                          <a:cs typeface="Times New Roman" panose="02020603050405020304" pitchFamily="18" charset="0"/>
                        </a:rPr>
                        <a:t>Std. Error (µM)</a:t>
                      </a: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000" b="0" i="0" u="none" strike="noStrike" dirty="0">
                          <a:effectLst/>
                          <a:latin typeface="+mn-lt"/>
                          <a:cs typeface="Times New Roman" panose="02020603050405020304" pitchFamily="18" charset="0"/>
                        </a:rPr>
                        <a:t>0.13</a:t>
                      </a: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i="0" u="none" strike="noStrike" dirty="0">
                          <a:effectLst/>
                          <a:latin typeface="+mn-lt"/>
                          <a:cs typeface="Times New Roman" panose="02020603050405020304" pitchFamily="18" charset="0"/>
                        </a:rPr>
                        <a:t>21.95</a:t>
                      </a: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8492039"/>
                  </a:ext>
                </a:extLst>
              </a:tr>
              <a:tr h="89128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2000" b="0" i="0" u="none" strike="noStrike" dirty="0">
                          <a:effectLst/>
                          <a:latin typeface="+mn-lt"/>
                          <a:cs typeface="Times New Roman" panose="02020603050405020304" pitchFamily="18" charset="0"/>
                        </a:rPr>
                        <a:t>95% Confidence Intervals (µM)</a:t>
                      </a: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000" b="0" i="0" u="none" strike="noStrike" dirty="0">
                          <a:effectLst/>
                          <a:latin typeface="+mn-lt"/>
                          <a:cs typeface="Times New Roman" panose="02020603050405020304" pitchFamily="18" charset="0"/>
                        </a:rPr>
                        <a:t>0.55 to 1.07</a:t>
                      </a: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i="0" u="none" strike="noStrike" dirty="0">
                          <a:effectLst/>
                          <a:latin typeface="+mn-lt"/>
                          <a:cs typeface="Times New Roman" panose="02020603050405020304" pitchFamily="18" charset="0"/>
                        </a:rPr>
                        <a:t>0.0 to 70.73</a:t>
                      </a: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1449483"/>
                  </a:ext>
                </a:extLst>
              </a:tr>
              <a:tr h="488487">
                <a:tc>
                  <a:txBody>
                    <a:bodyPr/>
                    <a:lstStyle/>
                    <a:p>
                      <a:pPr algn="ctr" fontAlgn="b"/>
                      <a:r>
                        <a:rPr lang="en-US" sz="2000" b="0" i="0" u="none" strike="noStrike" dirty="0">
                          <a:effectLst/>
                          <a:latin typeface="+mn-lt"/>
                          <a:cs typeface="Times New Roman" panose="02020603050405020304" pitchFamily="18" charset="0"/>
                        </a:rPr>
                        <a:t>R²</a:t>
                      </a: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000" b="0" i="0" u="none" strike="noStrike" dirty="0">
                          <a:effectLst/>
                          <a:latin typeface="+mn-lt"/>
                          <a:cs typeface="Times New Roman" panose="02020603050405020304" pitchFamily="18" charset="0"/>
                        </a:rPr>
                        <a:t>0.97</a:t>
                      </a: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i="0" u="none" strike="noStrike" dirty="0">
                          <a:effectLst/>
                          <a:latin typeface="+mn-lt"/>
                          <a:cs typeface="Times New Roman" panose="02020603050405020304" pitchFamily="18" charset="0"/>
                        </a:rPr>
                        <a:t>0.98</a:t>
                      </a: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5053854"/>
                  </a:ext>
                </a:extLst>
              </a:tr>
            </a:tbl>
          </a:graphicData>
        </a:graphic>
      </p:graphicFrame>
      <p:pic>
        <p:nvPicPr>
          <p:cNvPr id="2" name="Picture 1">
            <a:extLst>
              <a:ext uri="{FF2B5EF4-FFF2-40B4-BE49-F238E27FC236}">
                <a16:creationId xmlns:a16="http://schemas.microsoft.com/office/drawing/2014/main" id="{37738019-04E3-444A-86E7-953CD2B47DBF}"/>
              </a:ext>
            </a:extLst>
          </p:cNvPr>
          <p:cNvPicPr>
            <a:picLocks noChangeAspect="1"/>
          </p:cNvPicPr>
          <p:nvPr/>
        </p:nvPicPr>
        <p:blipFill>
          <a:blip r:embed="rId3"/>
          <a:stretch>
            <a:fillRect/>
          </a:stretch>
        </p:blipFill>
        <p:spPr>
          <a:xfrm>
            <a:off x="2836582" y="1848084"/>
            <a:ext cx="7431668" cy="2347163"/>
          </a:xfrm>
          <a:prstGeom prst="rect">
            <a:avLst/>
          </a:prstGeom>
        </p:spPr>
      </p:pic>
      <p:sp>
        <p:nvSpPr>
          <p:cNvPr id="3" name="TextBox 2">
            <a:extLst>
              <a:ext uri="{FF2B5EF4-FFF2-40B4-BE49-F238E27FC236}">
                <a16:creationId xmlns:a16="http://schemas.microsoft.com/office/drawing/2014/main" id="{262301DB-B394-4254-8AB5-576C46936AA9}"/>
              </a:ext>
            </a:extLst>
          </p:cNvPr>
          <p:cNvSpPr txBox="1"/>
          <p:nvPr/>
        </p:nvSpPr>
        <p:spPr>
          <a:xfrm rot="16200000">
            <a:off x="2576846" y="2800398"/>
            <a:ext cx="1539865"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EmFRET (R.F.U.)</a:t>
            </a:r>
          </a:p>
        </p:txBody>
      </p:sp>
      <p:sp>
        <p:nvSpPr>
          <p:cNvPr id="7" name="TextBox 6">
            <a:extLst>
              <a:ext uri="{FF2B5EF4-FFF2-40B4-BE49-F238E27FC236}">
                <a16:creationId xmlns:a16="http://schemas.microsoft.com/office/drawing/2014/main" id="{06F130F7-0C3E-4E25-B593-FEF837256D29}"/>
              </a:ext>
            </a:extLst>
          </p:cNvPr>
          <p:cNvSpPr txBox="1"/>
          <p:nvPr/>
        </p:nvSpPr>
        <p:spPr>
          <a:xfrm rot="16200000">
            <a:off x="6313026" y="2883165"/>
            <a:ext cx="1379725"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EmFRET (R.F.U.)</a:t>
            </a:r>
          </a:p>
        </p:txBody>
      </p:sp>
      <p:sp>
        <p:nvSpPr>
          <p:cNvPr id="4" name="TextBox 3">
            <a:extLst>
              <a:ext uri="{FF2B5EF4-FFF2-40B4-BE49-F238E27FC236}">
                <a16:creationId xmlns:a16="http://schemas.microsoft.com/office/drawing/2014/main" id="{5E1F6889-F33C-4E3E-9B12-79E41773074B}"/>
              </a:ext>
            </a:extLst>
          </p:cNvPr>
          <p:cNvSpPr txBox="1"/>
          <p:nvPr/>
        </p:nvSpPr>
        <p:spPr>
          <a:xfrm>
            <a:off x="7631161" y="3871646"/>
            <a:ext cx="1954003"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Total YPet (µM)</a:t>
            </a:r>
          </a:p>
        </p:txBody>
      </p:sp>
      <p:sp>
        <p:nvSpPr>
          <p:cNvPr id="9" name="TextBox 8">
            <a:extLst>
              <a:ext uri="{FF2B5EF4-FFF2-40B4-BE49-F238E27FC236}">
                <a16:creationId xmlns:a16="http://schemas.microsoft.com/office/drawing/2014/main" id="{8FCFE565-99F7-4FD4-B143-F0047A7F9D36}"/>
              </a:ext>
            </a:extLst>
          </p:cNvPr>
          <p:cNvSpPr txBox="1"/>
          <p:nvPr/>
        </p:nvSpPr>
        <p:spPr>
          <a:xfrm>
            <a:off x="4001825" y="3883932"/>
            <a:ext cx="1954003"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Total YPet-OptPDL1 (µM)</a:t>
            </a:r>
          </a:p>
        </p:txBody>
      </p:sp>
      <p:sp>
        <p:nvSpPr>
          <p:cNvPr id="14" name="Title 1">
            <a:extLst>
              <a:ext uri="{FF2B5EF4-FFF2-40B4-BE49-F238E27FC236}">
                <a16:creationId xmlns:a16="http://schemas.microsoft.com/office/drawing/2014/main" id="{AB9725D6-0856-4CB0-BA83-0EE20E813E29}"/>
              </a:ext>
            </a:extLst>
          </p:cNvPr>
          <p:cNvSpPr>
            <a:spLocks noGrp="1"/>
          </p:cNvSpPr>
          <p:nvPr>
            <p:ph type="title"/>
          </p:nvPr>
        </p:nvSpPr>
        <p:spPr>
          <a:xfrm>
            <a:off x="838200" y="365125"/>
            <a:ext cx="10515600" cy="1325563"/>
          </a:xfrm>
        </p:spPr>
        <p:txBody>
          <a:bodyPr anchor="t">
            <a:noAutofit/>
          </a:bodyPr>
          <a:lstStyle/>
          <a:p>
            <a:r>
              <a:rPr lang="en-US" sz="3200" b="1" dirty="0">
                <a:ea typeface="Times" panose="02020603050405020304" pitchFamily="18" charset="0"/>
                <a:cs typeface="Times New Roman" panose="02020603050405020304" pitchFamily="18" charset="0"/>
              </a:rPr>
              <a:t>Results</a:t>
            </a:r>
            <a:br>
              <a:rPr lang="en-US" sz="3200" b="1" dirty="0">
                <a:ea typeface="Times" panose="02020603050405020304" pitchFamily="18" charset="0"/>
                <a:cs typeface="Times New Roman" panose="02020603050405020304" pitchFamily="18" charset="0"/>
              </a:rPr>
            </a:br>
            <a:r>
              <a:rPr lang="en-US" sz="3200" b="1" dirty="0"/>
              <a:t>qFRET based K</a:t>
            </a:r>
            <a:r>
              <a:rPr lang="en-US" sz="3200" b="1" baseline="-25000" dirty="0"/>
              <a:t>D  </a:t>
            </a:r>
            <a:r>
              <a:rPr lang="en-US" sz="3200" b="1" dirty="0"/>
              <a:t>Protein Isolated From Soluble Fraction</a:t>
            </a:r>
          </a:p>
        </p:txBody>
      </p:sp>
      <p:sp>
        <p:nvSpPr>
          <p:cNvPr id="5" name="Slide Number Placeholder 4">
            <a:extLst>
              <a:ext uri="{FF2B5EF4-FFF2-40B4-BE49-F238E27FC236}">
                <a16:creationId xmlns:a16="http://schemas.microsoft.com/office/drawing/2014/main" id="{7BDDE689-550F-4578-8F34-FB1D7E453368}"/>
              </a:ext>
            </a:extLst>
          </p:cNvPr>
          <p:cNvSpPr>
            <a:spLocks noGrp="1"/>
          </p:cNvSpPr>
          <p:nvPr>
            <p:ph type="sldNum" sz="quarter" idx="12"/>
          </p:nvPr>
        </p:nvSpPr>
        <p:spPr/>
        <p:txBody>
          <a:bodyPr/>
          <a:lstStyle/>
          <a:p>
            <a:fld id="{8F5CE88E-89A4-4243-AB1D-44322647EED2}" type="slidenum">
              <a:rPr lang="en-US" smtClean="0"/>
              <a:t>16</a:t>
            </a:fld>
            <a:endParaRPr lang="en-US"/>
          </a:p>
        </p:txBody>
      </p:sp>
      <p:sp>
        <p:nvSpPr>
          <p:cNvPr id="12" name="TextBox 11">
            <a:extLst>
              <a:ext uri="{FF2B5EF4-FFF2-40B4-BE49-F238E27FC236}">
                <a16:creationId xmlns:a16="http://schemas.microsoft.com/office/drawing/2014/main" id="{B26910FD-C808-4446-A6F9-041DBA2EE636}"/>
              </a:ext>
            </a:extLst>
          </p:cNvPr>
          <p:cNvSpPr txBox="1"/>
          <p:nvPr/>
        </p:nvSpPr>
        <p:spPr>
          <a:xfrm>
            <a:off x="-1" y="6437455"/>
            <a:ext cx="8673737" cy="461665"/>
          </a:xfrm>
          <a:prstGeom prst="rect">
            <a:avLst/>
          </a:prstGeom>
          <a:noFill/>
        </p:spPr>
        <p:txBody>
          <a:bodyPr wrap="square">
            <a:spAutoFit/>
          </a:bodyPr>
          <a:lstStyle/>
          <a:p>
            <a:r>
              <a:rPr lang="en-US" sz="1200" dirty="0"/>
              <a:t>Manuscript: Development of qFRET assay for PD1-PDL1 interaction</a:t>
            </a:r>
          </a:p>
          <a:p>
            <a:r>
              <a:rPr lang="en-US" sz="1200" dirty="0"/>
              <a:t>Patent Disclosure: Neutralizing Antibody Assay (7/2021) </a:t>
            </a:r>
          </a:p>
        </p:txBody>
      </p:sp>
    </p:spTree>
    <p:extLst>
      <p:ext uri="{BB962C8B-B14F-4D97-AF65-F5344CB8AC3E}">
        <p14:creationId xmlns:p14="http://schemas.microsoft.com/office/powerpoint/2010/main" val="2965168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C5F22-DFF1-471A-935A-5D6E55D8B1F4}"/>
              </a:ext>
            </a:extLst>
          </p:cNvPr>
          <p:cNvSpPr>
            <a:spLocks noGrp="1"/>
          </p:cNvSpPr>
          <p:nvPr>
            <p:ph type="title"/>
          </p:nvPr>
        </p:nvSpPr>
        <p:spPr/>
        <p:txBody>
          <a:bodyPr anchor="t">
            <a:noAutofit/>
          </a:bodyPr>
          <a:lstStyle/>
          <a:p>
            <a:r>
              <a:rPr lang="en-US" sz="3200" b="1" dirty="0">
                <a:ea typeface="Times" panose="02020603050405020304" pitchFamily="18" charset="0"/>
                <a:cs typeface="Times New Roman" panose="02020603050405020304" pitchFamily="18" charset="0"/>
              </a:rPr>
              <a:t>Results</a:t>
            </a:r>
            <a:br>
              <a:rPr lang="en-US" sz="3200" b="1" dirty="0">
                <a:ea typeface="Times" panose="02020603050405020304" pitchFamily="18" charset="0"/>
                <a:cs typeface="Times New Roman" panose="02020603050405020304" pitchFamily="18" charset="0"/>
              </a:rPr>
            </a:br>
            <a:r>
              <a:rPr lang="en-US" sz="3200" b="1" dirty="0"/>
              <a:t>qFRET based K</a:t>
            </a:r>
            <a:r>
              <a:rPr lang="en-US" sz="3200" b="1" baseline="-25000" dirty="0"/>
              <a:t>i </a:t>
            </a:r>
            <a:r>
              <a:rPr lang="en-US" sz="3200" b="1" dirty="0"/>
              <a:t>Full length PD1 and PDL1 with Pembrolizumab</a:t>
            </a:r>
          </a:p>
        </p:txBody>
      </p:sp>
      <p:graphicFrame>
        <p:nvGraphicFramePr>
          <p:cNvPr id="7" name="Table 9">
            <a:extLst>
              <a:ext uri="{FF2B5EF4-FFF2-40B4-BE49-F238E27FC236}">
                <a16:creationId xmlns:a16="http://schemas.microsoft.com/office/drawing/2014/main" id="{1D0EDD6D-0E0F-437B-A424-4A0B0C46FD67}"/>
              </a:ext>
            </a:extLst>
          </p:cNvPr>
          <p:cNvGraphicFramePr>
            <a:graphicFrameLocks noGrp="1"/>
          </p:cNvGraphicFramePr>
          <p:nvPr/>
        </p:nvGraphicFramePr>
        <p:xfrm>
          <a:off x="5712178" y="1905177"/>
          <a:ext cx="6276622" cy="3559640"/>
        </p:xfrm>
        <a:graphic>
          <a:graphicData uri="http://schemas.openxmlformats.org/drawingml/2006/table">
            <a:tbl>
              <a:tblPr firstRow="1" bandRow="1">
                <a:tableStyleId>{5C22544A-7EE6-4342-B048-85BDC9FD1C3A}</a:tableStyleId>
              </a:tblPr>
              <a:tblGrid>
                <a:gridCol w="4102679">
                  <a:extLst>
                    <a:ext uri="{9D8B030D-6E8A-4147-A177-3AD203B41FA5}">
                      <a16:colId xmlns:a16="http://schemas.microsoft.com/office/drawing/2014/main" val="3972512843"/>
                    </a:ext>
                  </a:extLst>
                </a:gridCol>
                <a:gridCol w="2173943">
                  <a:extLst>
                    <a:ext uri="{9D8B030D-6E8A-4147-A177-3AD203B41FA5}">
                      <a16:colId xmlns:a16="http://schemas.microsoft.com/office/drawing/2014/main" val="38737293"/>
                    </a:ext>
                  </a:extLst>
                </a:gridCol>
              </a:tblGrid>
              <a:tr h="448575">
                <a:tc gridSpan="2">
                  <a:txBody>
                    <a:bodyPr/>
                    <a:lstStyle/>
                    <a:p>
                      <a:pPr algn="ctr"/>
                      <a:r>
                        <a:rPr lang="en-US" sz="2400" b="0">
                          <a:solidFill>
                            <a:schemeClr val="tx1"/>
                          </a:solidFill>
                          <a:latin typeface="+mn-lt"/>
                          <a:cs typeface="Times New Roman" panose="02020603050405020304" pitchFamily="18" charset="0"/>
                        </a:rPr>
                        <a:t>qFRET Competition Assay: Pembrolizumab</a:t>
                      </a:r>
                      <a:endParaRPr lang="en-US" sz="2400" b="0" dirty="0">
                        <a:solidFill>
                          <a:schemeClr val="tx1"/>
                        </a:solidFill>
                        <a:latin typeface="+mn-lt"/>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p>
                  </a:txBody>
                  <a:tcPr/>
                </a:tc>
                <a:extLst>
                  <a:ext uri="{0D108BD9-81ED-4DB2-BD59-A6C34878D82A}">
                    <a16:rowId xmlns:a16="http://schemas.microsoft.com/office/drawing/2014/main" val="572349342"/>
                  </a:ext>
                </a:extLst>
              </a:tr>
              <a:tr h="448575">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latin typeface="+mn-lt"/>
                          <a:cs typeface="Times New Roman" panose="02020603050405020304" pitchFamily="18" charset="0"/>
                        </a:rPr>
                        <a:t>qFRET K</a:t>
                      </a:r>
                      <a:r>
                        <a:rPr lang="en-US" sz="2400" b="0" baseline="-25000" dirty="0">
                          <a:solidFill>
                            <a:schemeClr val="tx1"/>
                          </a:solidFill>
                          <a:latin typeface="+mn-lt"/>
                          <a:cs typeface="Times New Roman" panose="02020603050405020304" pitchFamily="18" charset="0"/>
                        </a:rPr>
                        <a:t>i</a:t>
                      </a:r>
                      <a:r>
                        <a:rPr lang="en-US" sz="2400" b="0" dirty="0">
                          <a:solidFill>
                            <a:schemeClr val="tx1"/>
                          </a:solidFill>
                          <a:latin typeface="+mn-lt"/>
                          <a:cs typeface="Times New Roman" panose="02020603050405020304" pitchFamily="18" charset="0"/>
                        </a:rPr>
                        <a:t> nM</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400" b="0" dirty="0">
                          <a:solidFill>
                            <a:schemeClr val="tx1"/>
                          </a:solidFill>
                          <a:latin typeface="+mn-lt"/>
                          <a:cs typeface="Times New Roman" panose="02020603050405020304" pitchFamily="18" charset="0"/>
                        </a:rPr>
                        <a:t>1.41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466708301"/>
                  </a:ext>
                </a:extLst>
              </a:tr>
              <a:tr h="6368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0" i="0" dirty="0">
                          <a:solidFill>
                            <a:schemeClr val="tx1"/>
                          </a:solidFill>
                          <a:latin typeface="+mn-lt"/>
                          <a:cs typeface="Times New Roman" panose="02020603050405020304" pitchFamily="18" charset="0"/>
                        </a:rPr>
                        <a:t>95 % Confidence Interval nM</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400" b="0">
                          <a:solidFill>
                            <a:schemeClr val="tx1"/>
                          </a:solidFill>
                          <a:latin typeface="+mn-lt"/>
                          <a:cs typeface="Times New Roman" panose="02020603050405020304" pitchFamily="18" charset="0"/>
                        </a:rPr>
                        <a:t>0.94 to 2.14</a:t>
                      </a:r>
                      <a:endParaRPr lang="en-US" sz="2400" b="0" dirty="0">
                        <a:solidFill>
                          <a:schemeClr val="tx1"/>
                        </a:solidFill>
                        <a:latin typeface="+mn-lt"/>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926026189"/>
                  </a:ext>
                </a:extLst>
              </a:tr>
              <a:tr h="448575">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0">
                          <a:solidFill>
                            <a:schemeClr val="tx1"/>
                          </a:solidFill>
                          <a:latin typeface="+mn-lt"/>
                          <a:cs typeface="Times New Roman" panose="02020603050405020304" pitchFamily="18" charset="0"/>
                        </a:rPr>
                        <a:t>R</a:t>
                      </a:r>
                      <a:r>
                        <a:rPr lang="en-US" sz="2400" b="0" baseline="30000">
                          <a:solidFill>
                            <a:schemeClr val="tx1"/>
                          </a:solidFill>
                          <a:latin typeface="+mn-lt"/>
                          <a:cs typeface="Times New Roman" panose="02020603050405020304" pitchFamily="18" charset="0"/>
                        </a:rPr>
                        <a:t>2</a:t>
                      </a:r>
                      <a:endParaRPr lang="en-US" sz="2400" b="0" baseline="30000" dirty="0">
                        <a:solidFill>
                          <a:schemeClr val="tx1"/>
                        </a:solidFill>
                        <a:latin typeface="+mn-lt"/>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a:solidFill>
                            <a:schemeClr val="tx1"/>
                          </a:solidFill>
                          <a:latin typeface="+mn-lt"/>
                          <a:cs typeface="Times New Roman" panose="02020603050405020304" pitchFamily="18" charset="0"/>
                        </a:rPr>
                        <a:t>0.97</a:t>
                      </a:r>
                      <a:endParaRPr lang="en-US" sz="2400" b="0" dirty="0">
                        <a:solidFill>
                          <a:schemeClr val="tx1"/>
                        </a:solidFill>
                        <a:latin typeface="+mn-lt"/>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71464269"/>
                  </a:ext>
                </a:extLst>
              </a:tr>
              <a:tr h="448575">
                <a:tc>
                  <a:txBody>
                    <a:bodyPr/>
                    <a:lstStyle/>
                    <a:p>
                      <a:pPr marL="0" marR="0" indent="0" algn="r" rtl="0" eaLnBrk="1" fontAlgn="auto" latinLnBrk="0" hangingPunct="1">
                        <a:spcBef>
                          <a:spcPts val="0"/>
                        </a:spcBef>
                        <a:spcAft>
                          <a:spcPts val="0"/>
                        </a:spcAft>
                      </a:pPr>
                      <a:r>
                        <a:rPr lang="en-US" sz="2400" b="0" i="0" u="none" strike="noStrike" kern="1200" dirty="0">
                          <a:solidFill>
                            <a:srgbClr val="000000"/>
                          </a:solidFill>
                          <a:effectLst/>
                          <a:latin typeface="+mn-lt"/>
                          <a:cs typeface="Times New Roman" panose="02020603050405020304" pitchFamily="18" charset="0"/>
                        </a:rPr>
                        <a:t>qFRET IC</a:t>
                      </a:r>
                      <a:r>
                        <a:rPr lang="en-US" sz="2400" b="0" i="0" u="none" strike="noStrike" kern="1200" baseline="-25000" dirty="0">
                          <a:solidFill>
                            <a:srgbClr val="000000"/>
                          </a:solidFill>
                          <a:effectLst/>
                          <a:latin typeface="+mn-lt"/>
                          <a:cs typeface="Times New Roman" panose="02020603050405020304" pitchFamily="18" charset="0"/>
                        </a:rPr>
                        <a:t>50</a:t>
                      </a:r>
                      <a:r>
                        <a:rPr lang="en-US" sz="2400" b="0" i="0" u="none" strike="noStrike" kern="1200" dirty="0">
                          <a:solidFill>
                            <a:srgbClr val="000000"/>
                          </a:solidFill>
                          <a:effectLst/>
                          <a:latin typeface="+mn-lt"/>
                          <a:cs typeface="Times New Roman" panose="02020603050405020304" pitchFamily="18" charset="0"/>
                        </a:rPr>
                        <a:t> nM</a:t>
                      </a:r>
                      <a:endParaRPr lang="en-US" sz="2400" b="0" i="0" u="none" strike="noStrike" dirty="0">
                        <a:effectLst/>
                        <a:latin typeface="+mn-lt"/>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i="0" u="none" strike="noStrike" dirty="0">
                          <a:effectLst/>
                          <a:latin typeface="+mn-lt"/>
                          <a:cs typeface="Times New Roman" panose="02020603050405020304" pitchFamily="18" charset="0"/>
                        </a:rPr>
                        <a:t>1.76</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008175568"/>
                  </a:ext>
                </a:extLst>
              </a:tr>
              <a:tr h="6368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0" i="0" u="none" strike="noStrike" kern="1200" dirty="0">
                          <a:solidFill>
                            <a:srgbClr val="000000"/>
                          </a:solidFill>
                          <a:effectLst/>
                          <a:latin typeface="+mn-lt"/>
                          <a:cs typeface="Times New Roman" panose="02020603050405020304" pitchFamily="18" charset="0"/>
                        </a:rPr>
                        <a:t>95 % Confidence Interval nM</a:t>
                      </a:r>
                      <a:endParaRPr lang="en-US" sz="2400" b="0" i="0" u="none" strike="noStrike" dirty="0">
                        <a:effectLst/>
                        <a:latin typeface="+mn-lt"/>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i="0" u="none" strike="noStrike" dirty="0">
                          <a:effectLst/>
                          <a:latin typeface="+mn-lt"/>
                          <a:cs typeface="Times New Roman" panose="02020603050405020304" pitchFamily="18" charset="0"/>
                        </a:rPr>
                        <a:t>1.17 to 2.66</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8501934"/>
                  </a:ext>
                </a:extLst>
              </a:tr>
              <a:tr h="426984">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0" i="0" u="none" strike="noStrike" kern="1200" dirty="0">
                          <a:solidFill>
                            <a:srgbClr val="000000"/>
                          </a:solidFill>
                          <a:effectLst/>
                          <a:latin typeface="+mn-lt"/>
                          <a:cs typeface="Times New Roman" panose="02020603050405020304" pitchFamily="18" charset="0"/>
                        </a:rPr>
                        <a:t>R</a:t>
                      </a:r>
                      <a:r>
                        <a:rPr lang="en-US" sz="2400" b="0" i="0" u="none" strike="noStrike" kern="1200" baseline="30000" dirty="0">
                          <a:solidFill>
                            <a:srgbClr val="000000"/>
                          </a:solidFill>
                          <a:effectLst/>
                          <a:latin typeface="+mn-lt"/>
                          <a:cs typeface="Times New Roman" panose="02020603050405020304" pitchFamily="18" charset="0"/>
                        </a:rPr>
                        <a:t>2</a:t>
                      </a:r>
                      <a:endParaRPr lang="en-US" sz="2400" b="0" i="0" u="none" strike="noStrike" dirty="0">
                        <a:effectLst/>
                        <a:latin typeface="+mn-lt"/>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latin typeface="+mn-lt"/>
                          <a:cs typeface="Times New Roman" panose="02020603050405020304" pitchFamily="18" charset="0"/>
                        </a:rPr>
                        <a:t>0.97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75101153"/>
                  </a:ext>
                </a:extLst>
              </a:tr>
            </a:tbl>
          </a:graphicData>
        </a:graphic>
      </p:graphicFrame>
      <p:sp>
        <p:nvSpPr>
          <p:cNvPr id="5" name="Slide Number Placeholder 4">
            <a:extLst>
              <a:ext uri="{FF2B5EF4-FFF2-40B4-BE49-F238E27FC236}">
                <a16:creationId xmlns:a16="http://schemas.microsoft.com/office/drawing/2014/main" id="{29A6BC8D-8DC5-4858-B3FC-A2AB1D65A0EA}"/>
              </a:ext>
            </a:extLst>
          </p:cNvPr>
          <p:cNvSpPr>
            <a:spLocks noGrp="1"/>
          </p:cNvSpPr>
          <p:nvPr>
            <p:ph type="sldNum" sz="quarter" idx="12"/>
          </p:nvPr>
        </p:nvSpPr>
        <p:spPr/>
        <p:txBody>
          <a:bodyPr/>
          <a:lstStyle/>
          <a:p>
            <a:fld id="{8F5CE88E-89A4-4243-AB1D-44322647EED2}" type="slidenum">
              <a:rPr lang="en-US" smtClean="0"/>
              <a:t>17</a:t>
            </a:fld>
            <a:endParaRPr lang="en-US"/>
          </a:p>
        </p:txBody>
      </p:sp>
      <p:sp>
        <p:nvSpPr>
          <p:cNvPr id="6" name="TextBox 5">
            <a:extLst>
              <a:ext uri="{FF2B5EF4-FFF2-40B4-BE49-F238E27FC236}">
                <a16:creationId xmlns:a16="http://schemas.microsoft.com/office/drawing/2014/main" id="{64B8D9AC-8966-4726-8278-31AC1282E0F5}"/>
              </a:ext>
            </a:extLst>
          </p:cNvPr>
          <p:cNvSpPr txBox="1"/>
          <p:nvPr/>
        </p:nvSpPr>
        <p:spPr>
          <a:xfrm>
            <a:off x="0" y="6356350"/>
            <a:ext cx="8673737" cy="523220"/>
          </a:xfrm>
          <a:prstGeom prst="rect">
            <a:avLst/>
          </a:prstGeom>
          <a:noFill/>
        </p:spPr>
        <p:txBody>
          <a:bodyPr wrap="square">
            <a:spAutoFit/>
          </a:bodyPr>
          <a:lstStyle/>
          <a:p>
            <a:r>
              <a:rPr lang="en-US" sz="1400" dirty="0"/>
              <a:t>Manuscript: Development of qFRET assay for PD1-PDL1 interaction</a:t>
            </a:r>
          </a:p>
          <a:p>
            <a:r>
              <a:rPr lang="en-US" sz="1400" dirty="0"/>
              <a:t>Patent Disclosure: Neutralizing Antibody Assay (7/2021) </a:t>
            </a:r>
          </a:p>
        </p:txBody>
      </p:sp>
      <p:pic>
        <p:nvPicPr>
          <p:cNvPr id="3" name="Picture 2">
            <a:extLst>
              <a:ext uri="{FF2B5EF4-FFF2-40B4-BE49-F238E27FC236}">
                <a16:creationId xmlns:a16="http://schemas.microsoft.com/office/drawing/2014/main" id="{CCB3900F-CEBA-40E9-98A5-5E6FF8AFF4A5}"/>
              </a:ext>
            </a:extLst>
          </p:cNvPr>
          <p:cNvPicPr>
            <a:picLocks noChangeAspect="1"/>
          </p:cNvPicPr>
          <p:nvPr/>
        </p:nvPicPr>
        <p:blipFill>
          <a:blip r:embed="rId3"/>
          <a:stretch>
            <a:fillRect/>
          </a:stretch>
        </p:blipFill>
        <p:spPr>
          <a:xfrm>
            <a:off x="0" y="1773682"/>
            <a:ext cx="6289548" cy="4582668"/>
          </a:xfrm>
          <a:prstGeom prst="rect">
            <a:avLst/>
          </a:prstGeom>
        </p:spPr>
      </p:pic>
    </p:spTree>
    <p:extLst>
      <p:ext uri="{BB962C8B-B14F-4D97-AF65-F5344CB8AC3E}">
        <p14:creationId xmlns:p14="http://schemas.microsoft.com/office/powerpoint/2010/main" val="863738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DE749-76D6-4AEE-94D6-C6810A8E081C}"/>
              </a:ext>
            </a:extLst>
          </p:cNvPr>
          <p:cNvSpPr>
            <a:spLocks noGrp="1"/>
          </p:cNvSpPr>
          <p:nvPr>
            <p:ph type="title"/>
          </p:nvPr>
        </p:nvSpPr>
        <p:spPr/>
        <p:txBody>
          <a:bodyPr anchor="t">
            <a:normAutofit/>
          </a:bodyPr>
          <a:lstStyle/>
          <a:p>
            <a:r>
              <a:rPr lang="en-US" sz="3200" b="1" dirty="0"/>
              <a:t>Summary of Dissociation Constants Reported For PD1-PDL1</a:t>
            </a:r>
            <a:endParaRPr lang="en-US" sz="3200" dirty="0"/>
          </a:p>
        </p:txBody>
      </p:sp>
      <p:sp>
        <p:nvSpPr>
          <p:cNvPr id="4" name="Slide Number Placeholder 3">
            <a:extLst>
              <a:ext uri="{FF2B5EF4-FFF2-40B4-BE49-F238E27FC236}">
                <a16:creationId xmlns:a16="http://schemas.microsoft.com/office/drawing/2014/main" id="{9DEB03FE-9700-45C5-A3F9-1CC37F2D23F4}"/>
              </a:ext>
            </a:extLst>
          </p:cNvPr>
          <p:cNvSpPr>
            <a:spLocks noGrp="1"/>
          </p:cNvSpPr>
          <p:nvPr>
            <p:ph type="sldNum" sz="quarter" idx="12"/>
          </p:nvPr>
        </p:nvSpPr>
        <p:spPr/>
        <p:txBody>
          <a:bodyPr/>
          <a:lstStyle/>
          <a:p>
            <a:fld id="{8F5CE88E-89A4-4243-AB1D-44322647EED2}" type="slidenum">
              <a:rPr lang="en-US" smtClean="0"/>
              <a:t>18</a:t>
            </a:fld>
            <a:endParaRPr lang="en-US"/>
          </a:p>
        </p:txBody>
      </p:sp>
      <p:sp>
        <p:nvSpPr>
          <p:cNvPr id="7" name="Content Placeholder 6">
            <a:extLst>
              <a:ext uri="{FF2B5EF4-FFF2-40B4-BE49-F238E27FC236}">
                <a16:creationId xmlns:a16="http://schemas.microsoft.com/office/drawing/2014/main" id="{DBAFB50D-0C14-486F-8715-D7D660DF048D}"/>
              </a:ext>
            </a:extLst>
          </p:cNvPr>
          <p:cNvSpPr>
            <a:spLocks noGrp="1"/>
          </p:cNvSpPr>
          <p:nvPr>
            <p:ph idx="1"/>
          </p:nvPr>
        </p:nvSpPr>
        <p:spPr/>
        <p:txBody>
          <a:bodyPr>
            <a:normAutofit/>
          </a:bodyPr>
          <a:lstStyle/>
          <a:p>
            <a:r>
              <a:rPr lang="en-US" sz="2400" dirty="0"/>
              <a:t>Comparison of qFRET based dissociation constant K</a:t>
            </a:r>
            <a:r>
              <a:rPr lang="en-US" sz="2400" baseline="-25000" dirty="0"/>
              <a:t>D</a:t>
            </a:r>
          </a:p>
        </p:txBody>
      </p:sp>
      <p:graphicFrame>
        <p:nvGraphicFramePr>
          <p:cNvPr id="8" name="Content Placeholder 4">
            <a:extLst>
              <a:ext uri="{FF2B5EF4-FFF2-40B4-BE49-F238E27FC236}">
                <a16:creationId xmlns:a16="http://schemas.microsoft.com/office/drawing/2014/main" id="{C5A0292D-DA3B-412E-97B6-57C9F4742859}"/>
              </a:ext>
            </a:extLst>
          </p:cNvPr>
          <p:cNvGraphicFramePr>
            <a:graphicFrameLocks/>
          </p:cNvGraphicFramePr>
          <p:nvPr/>
        </p:nvGraphicFramePr>
        <p:xfrm>
          <a:off x="956789" y="2369721"/>
          <a:ext cx="10669514" cy="3767572"/>
        </p:xfrm>
        <a:graphic>
          <a:graphicData uri="http://schemas.openxmlformats.org/drawingml/2006/table">
            <a:tbl>
              <a:tblPr firstRow="1" firstCol="1" bandRow="1">
                <a:tableStyleId>{5C22544A-7EE6-4342-B048-85BDC9FD1C3A}</a:tableStyleId>
              </a:tblPr>
              <a:tblGrid>
                <a:gridCol w="1046300">
                  <a:extLst>
                    <a:ext uri="{9D8B030D-6E8A-4147-A177-3AD203B41FA5}">
                      <a16:colId xmlns:a16="http://schemas.microsoft.com/office/drawing/2014/main" val="3755232683"/>
                    </a:ext>
                  </a:extLst>
                </a:gridCol>
                <a:gridCol w="1089739">
                  <a:extLst>
                    <a:ext uri="{9D8B030D-6E8A-4147-A177-3AD203B41FA5}">
                      <a16:colId xmlns:a16="http://schemas.microsoft.com/office/drawing/2014/main" val="572079020"/>
                    </a:ext>
                  </a:extLst>
                </a:gridCol>
                <a:gridCol w="1089739">
                  <a:extLst>
                    <a:ext uri="{9D8B030D-6E8A-4147-A177-3AD203B41FA5}">
                      <a16:colId xmlns:a16="http://schemas.microsoft.com/office/drawing/2014/main" val="2503167369"/>
                    </a:ext>
                  </a:extLst>
                </a:gridCol>
                <a:gridCol w="964525">
                  <a:extLst>
                    <a:ext uri="{9D8B030D-6E8A-4147-A177-3AD203B41FA5}">
                      <a16:colId xmlns:a16="http://schemas.microsoft.com/office/drawing/2014/main" val="3981207649"/>
                    </a:ext>
                  </a:extLst>
                </a:gridCol>
                <a:gridCol w="1526211">
                  <a:extLst>
                    <a:ext uri="{9D8B030D-6E8A-4147-A177-3AD203B41FA5}">
                      <a16:colId xmlns:a16="http://schemas.microsoft.com/office/drawing/2014/main" val="375535028"/>
                    </a:ext>
                  </a:extLst>
                </a:gridCol>
                <a:gridCol w="1450155">
                  <a:extLst>
                    <a:ext uri="{9D8B030D-6E8A-4147-A177-3AD203B41FA5}">
                      <a16:colId xmlns:a16="http://schemas.microsoft.com/office/drawing/2014/main" val="3799028854"/>
                    </a:ext>
                  </a:extLst>
                </a:gridCol>
                <a:gridCol w="1775294">
                  <a:extLst>
                    <a:ext uri="{9D8B030D-6E8A-4147-A177-3AD203B41FA5}">
                      <a16:colId xmlns:a16="http://schemas.microsoft.com/office/drawing/2014/main" val="2933319841"/>
                    </a:ext>
                  </a:extLst>
                </a:gridCol>
                <a:gridCol w="1727551">
                  <a:extLst>
                    <a:ext uri="{9D8B030D-6E8A-4147-A177-3AD203B41FA5}">
                      <a16:colId xmlns:a16="http://schemas.microsoft.com/office/drawing/2014/main" val="3166201353"/>
                    </a:ext>
                  </a:extLst>
                </a:gridCol>
              </a:tblGrid>
              <a:tr h="604062">
                <a:tc>
                  <a:txBody>
                    <a:bodyPr/>
                    <a:lstStyle/>
                    <a:p>
                      <a:pPr marL="0" marR="57150" algn="ctr">
                        <a:spcBef>
                          <a:spcPts val="0"/>
                        </a:spcBef>
                        <a:spcAft>
                          <a:spcPts val="0"/>
                        </a:spcAft>
                      </a:pPr>
                      <a:r>
                        <a:rPr lang="en-US" sz="2000" dirty="0">
                          <a:solidFill>
                            <a:schemeClr val="tx1"/>
                          </a:solidFill>
                          <a:effectLst/>
                          <a:latin typeface="+mn-lt"/>
                        </a:rPr>
                        <a:t>Flow C. µM</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57150" algn="ctr">
                        <a:spcBef>
                          <a:spcPts val="0"/>
                        </a:spcBef>
                        <a:spcAft>
                          <a:spcPts val="0"/>
                        </a:spcAft>
                      </a:pPr>
                      <a:r>
                        <a:rPr lang="en-US" sz="2000" dirty="0">
                          <a:solidFill>
                            <a:schemeClr val="tx1"/>
                          </a:solidFill>
                          <a:effectLst/>
                          <a:latin typeface="+mn-lt"/>
                        </a:rPr>
                        <a:t>SPR µM</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57150" algn="ctr">
                        <a:spcBef>
                          <a:spcPts val="0"/>
                        </a:spcBef>
                        <a:spcAft>
                          <a:spcPts val="0"/>
                        </a:spcAft>
                      </a:pPr>
                      <a:r>
                        <a:rPr lang="en-US" sz="2000" dirty="0">
                          <a:solidFill>
                            <a:schemeClr val="tx1"/>
                          </a:solidFill>
                          <a:effectLst/>
                          <a:latin typeface="+mn-lt"/>
                        </a:rPr>
                        <a:t>ITC µM</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57150" algn="ctr">
                        <a:spcBef>
                          <a:spcPts val="0"/>
                        </a:spcBef>
                        <a:spcAft>
                          <a:spcPts val="0"/>
                        </a:spcAft>
                      </a:pPr>
                      <a:r>
                        <a:rPr lang="en-US" sz="1800" dirty="0">
                          <a:solidFill>
                            <a:schemeClr val="tx1"/>
                          </a:solidFill>
                          <a:effectLst/>
                          <a:latin typeface="+mn-lt"/>
                        </a:rPr>
                        <a:t>BLI µM</a:t>
                      </a:r>
                      <a:endParaRPr lang="en-US" sz="18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57150" algn="ctr">
                        <a:spcBef>
                          <a:spcPts val="0"/>
                        </a:spcBef>
                        <a:spcAft>
                          <a:spcPts val="0"/>
                        </a:spcAft>
                      </a:pPr>
                      <a:r>
                        <a:rPr lang="en-US" sz="1800" dirty="0">
                          <a:solidFill>
                            <a:schemeClr val="tx1"/>
                          </a:solidFill>
                          <a:effectLst/>
                          <a:latin typeface="+mn-lt"/>
                          <a:ea typeface="Times" panose="02020603050405020304" pitchFamily="18" charset="0"/>
                          <a:cs typeface="Times New Roman" panose="02020603050405020304" pitchFamily="18" charset="0"/>
                        </a:rPr>
                        <a:t>qFRET </a:t>
                      </a:r>
                      <a:r>
                        <a:rPr lang="en-US" sz="1800" dirty="0">
                          <a:solidFill>
                            <a:schemeClr val="tx1"/>
                          </a:solidFill>
                          <a:effectLst/>
                          <a:latin typeface="+mn-lt"/>
                        </a:rPr>
                        <a:t>µM</a:t>
                      </a:r>
                      <a:endParaRPr lang="en-US" sz="18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57150" algn="ctr">
                        <a:spcBef>
                          <a:spcPts val="0"/>
                        </a:spcBef>
                        <a:spcAft>
                          <a:spcPts val="0"/>
                        </a:spcAft>
                      </a:pPr>
                      <a:r>
                        <a:rPr lang="en-US" sz="2000" dirty="0">
                          <a:solidFill>
                            <a:schemeClr val="tx1"/>
                          </a:solidFill>
                          <a:effectLst/>
                          <a:latin typeface="+mn-lt"/>
                        </a:rPr>
                        <a:t>Exp. Host</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57150" algn="ctr">
                        <a:spcBef>
                          <a:spcPts val="0"/>
                        </a:spcBef>
                        <a:spcAft>
                          <a:spcPts val="0"/>
                        </a:spcAft>
                      </a:pPr>
                      <a:r>
                        <a:rPr lang="en-US" sz="2000" dirty="0">
                          <a:solidFill>
                            <a:schemeClr val="tx1"/>
                          </a:solidFill>
                          <a:effectLst/>
                          <a:latin typeface="+mn-lt"/>
                        </a:rPr>
                        <a:t>Domain</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marL="0" marR="57150" algn="ctr">
                        <a:spcBef>
                          <a:spcPts val="0"/>
                        </a:spcBef>
                        <a:spcAft>
                          <a:spcPts val="0"/>
                        </a:spcAft>
                      </a:pPr>
                      <a:r>
                        <a:rPr lang="en-US" sz="2000" dirty="0">
                          <a:solidFill>
                            <a:schemeClr val="tx1"/>
                          </a:solidFill>
                          <a:effectLst/>
                          <a:latin typeface="+mn-lt"/>
                        </a:rPr>
                        <a:t>Post Mod.</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27612422"/>
                  </a:ext>
                </a:extLst>
              </a:tr>
              <a:tr h="604062">
                <a:tc>
                  <a:txBody>
                    <a:bodyPr/>
                    <a:lstStyle/>
                    <a:p>
                      <a:pPr marL="0" marR="57150" algn="ctr">
                        <a:spcBef>
                          <a:spcPts val="0"/>
                        </a:spcBef>
                        <a:spcAft>
                          <a:spcPts val="0"/>
                        </a:spcAft>
                      </a:pPr>
                      <a:r>
                        <a:rPr lang="en-US" sz="2000" b="0" dirty="0">
                          <a:solidFill>
                            <a:schemeClr val="tx1"/>
                          </a:solidFill>
                          <a:effectLst/>
                          <a:latin typeface="+mn-lt"/>
                        </a:rPr>
                        <a:t>0.526</a:t>
                      </a:r>
                      <a:endParaRPr lang="en-US" sz="2000" b="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57150" algn="ctr">
                        <a:spcBef>
                          <a:spcPts val="0"/>
                        </a:spcBef>
                        <a:spcAft>
                          <a:spcPts val="0"/>
                        </a:spcAft>
                      </a:pPr>
                      <a:r>
                        <a:rPr lang="en-US" sz="2000" dirty="0">
                          <a:solidFill>
                            <a:schemeClr val="tx1"/>
                          </a:solidFill>
                          <a:effectLst/>
                          <a:latin typeface="+mn-lt"/>
                        </a:rPr>
                        <a:t>0.114</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57150" algn="ctr">
                        <a:spcBef>
                          <a:spcPts val="0"/>
                        </a:spcBef>
                        <a:spcAft>
                          <a:spcPts val="0"/>
                        </a:spcAft>
                      </a:pPr>
                      <a:r>
                        <a:rPr lang="en-US" sz="2000">
                          <a:solidFill>
                            <a:schemeClr val="tx1"/>
                          </a:solidFill>
                          <a:effectLst/>
                          <a:latin typeface="+mn-lt"/>
                        </a:rPr>
                        <a:t>-</a:t>
                      </a:r>
                      <a:endParaRPr lang="en-US" sz="200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57150" algn="ctr">
                        <a:spcBef>
                          <a:spcPts val="0"/>
                        </a:spcBef>
                        <a:spcAft>
                          <a:spcPts val="0"/>
                        </a:spcAft>
                      </a:pPr>
                      <a:r>
                        <a:rPr lang="en-US" sz="2000" dirty="0">
                          <a:solidFill>
                            <a:schemeClr val="tx1"/>
                          </a:solidFill>
                          <a:effectLst/>
                          <a:latin typeface="+mn-lt"/>
                        </a:rPr>
                        <a:t>-</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57150" algn="ctr">
                        <a:spcBef>
                          <a:spcPts val="0"/>
                        </a:spcBef>
                        <a:spcAft>
                          <a:spcPts val="0"/>
                        </a:spcAft>
                      </a:pP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57150" algn="ctr">
                        <a:spcBef>
                          <a:spcPts val="0"/>
                        </a:spcBef>
                        <a:spcAft>
                          <a:spcPts val="0"/>
                        </a:spcAft>
                      </a:pPr>
                      <a:r>
                        <a:rPr lang="en-US" sz="2000" dirty="0">
                          <a:solidFill>
                            <a:schemeClr val="tx1"/>
                          </a:solidFill>
                          <a:effectLst/>
                          <a:latin typeface="+mn-lt"/>
                        </a:rPr>
                        <a:t>Human Jurkat Cells</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57150" algn="ctr">
                        <a:spcBef>
                          <a:spcPts val="0"/>
                        </a:spcBef>
                        <a:spcAft>
                          <a:spcPts val="0"/>
                        </a:spcAft>
                      </a:pPr>
                      <a:r>
                        <a:rPr lang="en-US" sz="2000" dirty="0">
                          <a:solidFill>
                            <a:schemeClr val="tx1"/>
                          </a:solidFill>
                          <a:effectLst/>
                          <a:latin typeface="+mn-lt"/>
                        </a:rPr>
                        <a:t>External Domain</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57150" algn="ctr">
                        <a:spcBef>
                          <a:spcPts val="0"/>
                        </a:spcBef>
                        <a:spcAft>
                          <a:spcPts val="0"/>
                        </a:spcAft>
                      </a:pPr>
                      <a:r>
                        <a:rPr lang="en-US" sz="2000" dirty="0">
                          <a:solidFill>
                            <a:schemeClr val="tx1"/>
                          </a:solidFill>
                          <a:effectLst/>
                          <a:latin typeface="+mn-lt"/>
                        </a:rPr>
                        <a:t>Amino Coupling</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325462939"/>
                  </a:ext>
                </a:extLst>
              </a:tr>
              <a:tr h="604062">
                <a:tc>
                  <a:txBody>
                    <a:bodyPr/>
                    <a:lstStyle/>
                    <a:p>
                      <a:pPr marL="0" marR="57150" algn="ctr">
                        <a:spcBef>
                          <a:spcPts val="0"/>
                        </a:spcBef>
                        <a:spcAft>
                          <a:spcPts val="0"/>
                        </a:spcAft>
                      </a:pPr>
                      <a:r>
                        <a:rPr lang="en-US" sz="2000" dirty="0">
                          <a:solidFill>
                            <a:schemeClr val="tx1"/>
                          </a:solidFill>
                          <a:effectLst/>
                          <a:latin typeface="+mn-lt"/>
                        </a:rPr>
                        <a:t>-</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57150" algn="ctr">
                        <a:spcBef>
                          <a:spcPts val="0"/>
                        </a:spcBef>
                        <a:spcAft>
                          <a:spcPts val="0"/>
                        </a:spcAft>
                      </a:pPr>
                      <a:r>
                        <a:rPr lang="en-US" sz="2000" dirty="0">
                          <a:solidFill>
                            <a:schemeClr val="tx1"/>
                          </a:solidFill>
                          <a:effectLst/>
                          <a:latin typeface="+mn-lt"/>
                        </a:rPr>
                        <a:t>0.77</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57150" algn="ctr">
                        <a:spcBef>
                          <a:spcPts val="0"/>
                        </a:spcBef>
                        <a:spcAft>
                          <a:spcPts val="0"/>
                        </a:spcAft>
                      </a:pPr>
                      <a:r>
                        <a:rPr lang="en-US" sz="2000" dirty="0">
                          <a:solidFill>
                            <a:schemeClr val="tx1"/>
                          </a:solidFill>
                          <a:effectLst/>
                          <a:latin typeface="+mn-lt"/>
                        </a:rPr>
                        <a:t>-</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57150" algn="ctr">
                        <a:spcBef>
                          <a:spcPts val="0"/>
                        </a:spcBef>
                        <a:spcAft>
                          <a:spcPts val="0"/>
                        </a:spcAft>
                      </a:pPr>
                      <a:r>
                        <a:rPr lang="en-US" sz="2000" dirty="0">
                          <a:solidFill>
                            <a:schemeClr val="tx1"/>
                          </a:solidFill>
                          <a:effectLst/>
                          <a:latin typeface="+mn-lt"/>
                        </a:rPr>
                        <a:t>-</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57150" algn="ctr">
                        <a:spcBef>
                          <a:spcPts val="0"/>
                        </a:spcBef>
                        <a:spcAft>
                          <a:spcPts val="0"/>
                        </a:spcAft>
                      </a:pP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57150" algn="ctr">
                        <a:spcBef>
                          <a:spcPts val="0"/>
                        </a:spcBef>
                        <a:spcAft>
                          <a:spcPts val="0"/>
                        </a:spcAft>
                      </a:pPr>
                      <a:r>
                        <a:rPr lang="en-US" sz="2000">
                          <a:solidFill>
                            <a:schemeClr val="tx1"/>
                          </a:solidFill>
                          <a:effectLst/>
                          <a:latin typeface="+mn-lt"/>
                        </a:rPr>
                        <a:t>COS Cells</a:t>
                      </a:r>
                      <a:endParaRPr lang="en-US" sz="200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57150" algn="ctr">
                        <a:spcBef>
                          <a:spcPts val="0"/>
                        </a:spcBef>
                        <a:spcAft>
                          <a:spcPts val="0"/>
                        </a:spcAft>
                      </a:pPr>
                      <a:r>
                        <a:rPr lang="en-US" sz="2000" dirty="0">
                          <a:solidFill>
                            <a:schemeClr val="tx1"/>
                          </a:solidFill>
                          <a:effectLst/>
                          <a:latin typeface="+mn-lt"/>
                        </a:rPr>
                        <a:t>External Domain</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57150" algn="ctr">
                        <a:spcBef>
                          <a:spcPts val="0"/>
                        </a:spcBef>
                        <a:spcAft>
                          <a:spcPts val="0"/>
                        </a:spcAft>
                      </a:pPr>
                      <a:r>
                        <a:rPr lang="en-US" sz="2000" dirty="0">
                          <a:solidFill>
                            <a:schemeClr val="tx1"/>
                          </a:solidFill>
                          <a:effectLst/>
                          <a:latin typeface="+mn-lt"/>
                        </a:rPr>
                        <a:t>Amine Coupling</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528668904"/>
                  </a:ext>
                </a:extLst>
              </a:tr>
              <a:tr h="604062">
                <a:tc>
                  <a:txBody>
                    <a:bodyPr/>
                    <a:lstStyle/>
                    <a:p>
                      <a:pPr marL="0" marR="57150" algn="ctr">
                        <a:spcBef>
                          <a:spcPts val="0"/>
                        </a:spcBef>
                        <a:spcAft>
                          <a:spcPts val="0"/>
                        </a:spcAft>
                      </a:pPr>
                      <a:r>
                        <a:rPr lang="en-US" sz="2000" dirty="0">
                          <a:solidFill>
                            <a:schemeClr val="tx1"/>
                          </a:solidFill>
                          <a:effectLst/>
                          <a:latin typeface="+mn-lt"/>
                        </a:rPr>
                        <a:t>-</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57150" algn="ctr">
                        <a:spcBef>
                          <a:spcPts val="0"/>
                        </a:spcBef>
                        <a:spcAft>
                          <a:spcPts val="0"/>
                        </a:spcAft>
                      </a:pPr>
                      <a:r>
                        <a:rPr lang="en-US" sz="2000" dirty="0">
                          <a:solidFill>
                            <a:schemeClr val="tx1"/>
                          </a:solidFill>
                          <a:effectLst/>
                          <a:latin typeface="+mn-lt"/>
                        </a:rPr>
                        <a:t>8.2</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57150" algn="ctr">
                        <a:spcBef>
                          <a:spcPts val="0"/>
                        </a:spcBef>
                        <a:spcAft>
                          <a:spcPts val="0"/>
                        </a:spcAft>
                      </a:pPr>
                      <a:r>
                        <a:rPr lang="en-US" sz="2000" dirty="0">
                          <a:solidFill>
                            <a:schemeClr val="tx1"/>
                          </a:solidFill>
                          <a:effectLst/>
                          <a:latin typeface="+mn-lt"/>
                        </a:rPr>
                        <a:t>2.2</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57150" algn="ctr">
                        <a:spcBef>
                          <a:spcPts val="0"/>
                        </a:spcBef>
                        <a:spcAft>
                          <a:spcPts val="0"/>
                        </a:spcAft>
                      </a:pPr>
                      <a:r>
                        <a:rPr lang="en-US" sz="2000" dirty="0">
                          <a:solidFill>
                            <a:schemeClr val="tx1"/>
                          </a:solidFill>
                          <a:effectLst/>
                          <a:latin typeface="+mn-lt"/>
                        </a:rPr>
                        <a:t>-</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57150" algn="ctr">
                        <a:spcBef>
                          <a:spcPts val="0"/>
                        </a:spcBef>
                        <a:spcAft>
                          <a:spcPts val="0"/>
                        </a:spcAft>
                      </a:pP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57150" algn="ctr">
                        <a:spcBef>
                          <a:spcPts val="0"/>
                        </a:spcBef>
                        <a:spcAft>
                          <a:spcPts val="0"/>
                        </a:spcAft>
                      </a:pPr>
                      <a:r>
                        <a:rPr lang="en-US" sz="2000" dirty="0">
                          <a:solidFill>
                            <a:schemeClr val="tx1"/>
                          </a:solidFill>
                          <a:effectLst/>
                          <a:latin typeface="+mn-lt"/>
                        </a:rPr>
                        <a:t>E. coli BL21(DE3)</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57150" algn="ctr">
                        <a:spcBef>
                          <a:spcPts val="0"/>
                        </a:spcBef>
                        <a:spcAft>
                          <a:spcPts val="0"/>
                        </a:spcAft>
                      </a:pPr>
                      <a:r>
                        <a:rPr lang="en-US" sz="2000" dirty="0">
                          <a:solidFill>
                            <a:schemeClr val="tx1"/>
                          </a:solidFill>
                          <a:effectLst/>
                          <a:latin typeface="+mn-lt"/>
                        </a:rPr>
                        <a:t>External Domain</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57150" algn="ctr">
                        <a:spcBef>
                          <a:spcPts val="0"/>
                        </a:spcBef>
                        <a:spcAft>
                          <a:spcPts val="0"/>
                        </a:spcAft>
                      </a:pPr>
                      <a:r>
                        <a:rPr lang="en-US" sz="2000" dirty="0">
                          <a:solidFill>
                            <a:schemeClr val="tx1"/>
                          </a:solidFill>
                          <a:effectLst/>
                          <a:latin typeface="+mn-lt"/>
                        </a:rPr>
                        <a:t>Biotinylated</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984938264"/>
                  </a:ext>
                </a:extLst>
              </a:tr>
              <a:tr h="719572">
                <a:tc>
                  <a:txBody>
                    <a:bodyPr/>
                    <a:lstStyle/>
                    <a:p>
                      <a:pPr marL="0" marR="57150" algn="ctr">
                        <a:spcBef>
                          <a:spcPts val="0"/>
                        </a:spcBef>
                        <a:spcAft>
                          <a:spcPts val="0"/>
                        </a:spcAft>
                      </a:pPr>
                      <a:r>
                        <a:rPr lang="en-US" sz="2000" dirty="0">
                          <a:solidFill>
                            <a:schemeClr val="tx1"/>
                          </a:solidFill>
                          <a:effectLst/>
                          <a:latin typeface="+mn-lt"/>
                        </a:rPr>
                        <a:t>-</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57150" algn="ctr">
                        <a:spcBef>
                          <a:spcPts val="0"/>
                        </a:spcBef>
                        <a:spcAft>
                          <a:spcPts val="0"/>
                        </a:spcAft>
                      </a:pPr>
                      <a:r>
                        <a:rPr lang="en-US" sz="2000" dirty="0">
                          <a:solidFill>
                            <a:schemeClr val="tx1"/>
                          </a:solidFill>
                          <a:effectLst/>
                          <a:latin typeface="+mn-lt"/>
                        </a:rPr>
                        <a:t>-</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57150" algn="ctr">
                        <a:spcBef>
                          <a:spcPts val="0"/>
                        </a:spcBef>
                        <a:spcAft>
                          <a:spcPts val="0"/>
                        </a:spcAft>
                      </a:pPr>
                      <a:r>
                        <a:rPr lang="en-US" sz="2000" dirty="0">
                          <a:solidFill>
                            <a:schemeClr val="tx1"/>
                          </a:solidFill>
                          <a:effectLst/>
                          <a:latin typeface="+mn-lt"/>
                        </a:rPr>
                        <a:t>-</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57150" algn="ctr">
                        <a:spcBef>
                          <a:spcPts val="0"/>
                        </a:spcBef>
                        <a:spcAft>
                          <a:spcPts val="0"/>
                        </a:spcAft>
                      </a:pPr>
                      <a:r>
                        <a:rPr lang="en-US" sz="2000" dirty="0">
                          <a:solidFill>
                            <a:schemeClr val="tx1"/>
                          </a:solidFill>
                          <a:effectLst/>
                          <a:latin typeface="+mn-lt"/>
                        </a:rPr>
                        <a:t>4.1</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57150" algn="ctr">
                        <a:spcBef>
                          <a:spcPts val="0"/>
                        </a:spcBef>
                        <a:spcAft>
                          <a:spcPts val="0"/>
                        </a:spcAft>
                      </a:pP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57150" algn="ctr">
                        <a:spcBef>
                          <a:spcPts val="0"/>
                        </a:spcBef>
                        <a:spcAft>
                          <a:spcPts val="0"/>
                        </a:spcAft>
                      </a:pPr>
                      <a:r>
                        <a:rPr lang="en-US" sz="2000" dirty="0">
                          <a:solidFill>
                            <a:schemeClr val="tx1"/>
                          </a:solidFill>
                          <a:effectLst/>
                          <a:latin typeface="+mn-lt"/>
                        </a:rPr>
                        <a:t>Human Expi293F</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57150" algn="ctr">
                        <a:spcBef>
                          <a:spcPts val="0"/>
                        </a:spcBef>
                        <a:spcAft>
                          <a:spcPts val="0"/>
                        </a:spcAft>
                      </a:pPr>
                      <a:r>
                        <a:rPr lang="en-US" sz="2000" dirty="0">
                          <a:solidFill>
                            <a:schemeClr val="tx1"/>
                          </a:solidFill>
                          <a:effectLst/>
                          <a:latin typeface="+mn-lt"/>
                        </a:rPr>
                        <a:t>External Domain</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57150" algn="ctr">
                        <a:spcBef>
                          <a:spcPts val="0"/>
                        </a:spcBef>
                        <a:spcAft>
                          <a:spcPts val="0"/>
                        </a:spcAft>
                      </a:pPr>
                      <a:r>
                        <a:rPr lang="en-US" sz="2000" dirty="0">
                          <a:solidFill>
                            <a:schemeClr val="tx1"/>
                          </a:solidFill>
                          <a:effectLst/>
                          <a:latin typeface="+mn-lt"/>
                        </a:rPr>
                        <a:t>Amine Coupling</a:t>
                      </a: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900232205"/>
                  </a:ext>
                </a:extLst>
              </a:tr>
              <a:tr h="604062">
                <a:tc>
                  <a:txBody>
                    <a:bodyPr/>
                    <a:lstStyle/>
                    <a:p>
                      <a:pPr marL="0" marR="57150" algn="ctr">
                        <a:spcBef>
                          <a:spcPts val="0"/>
                        </a:spcBef>
                        <a:spcAft>
                          <a:spcPts val="0"/>
                        </a:spcAft>
                      </a:pP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lumMod val="90000"/>
                      </a:schemeClr>
                    </a:solidFill>
                  </a:tcPr>
                </a:tc>
                <a:tc>
                  <a:txBody>
                    <a:bodyPr/>
                    <a:lstStyle/>
                    <a:p>
                      <a:pPr marL="0" marR="57150" algn="ctr">
                        <a:spcBef>
                          <a:spcPts val="0"/>
                        </a:spcBef>
                        <a:spcAft>
                          <a:spcPts val="0"/>
                        </a:spcAft>
                      </a:pP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lumMod val="90000"/>
                      </a:schemeClr>
                    </a:solidFill>
                  </a:tcPr>
                </a:tc>
                <a:tc>
                  <a:txBody>
                    <a:bodyPr/>
                    <a:lstStyle/>
                    <a:p>
                      <a:pPr marL="0" marR="57150" algn="ctr">
                        <a:spcBef>
                          <a:spcPts val="0"/>
                        </a:spcBef>
                        <a:spcAft>
                          <a:spcPts val="0"/>
                        </a:spcAft>
                      </a:pP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lumMod val="90000"/>
                      </a:schemeClr>
                    </a:solidFill>
                  </a:tcPr>
                </a:tc>
                <a:tc>
                  <a:txBody>
                    <a:bodyPr/>
                    <a:lstStyle/>
                    <a:p>
                      <a:pPr marL="0" marR="57150" algn="ctr">
                        <a:spcBef>
                          <a:spcPts val="0"/>
                        </a:spcBef>
                        <a:spcAft>
                          <a:spcPts val="0"/>
                        </a:spcAft>
                      </a:pPr>
                      <a:endParaRPr lang="en-US" sz="200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lumMod val="90000"/>
                      </a:schemeClr>
                    </a:solidFill>
                  </a:tcPr>
                </a:tc>
                <a:tc>
                  <a:txBody>
                    <a:bodyPr/>
                    <a:lstStyle/>
                    <a:p>
                      <a:pPr marL="0" marR="57150" algn="ctr">
                        <a:spcBef>
                          <a:spcPts val="0"/>
                        </a:spcBef>
                        <a:spcAft>
                          <a:spcPts val="0"/>
                        </a:spcAft>
                      </a:pPr>
                      <a:r>
                        <a:rPr lang="en-US" sz="2000" b="0" dirty="0">
                          <a:solidFill>
                            <a:schemeClr val="tx1"/>
                          </a:solidFill>
                          <a:effectLst/>
                          <a:latin typeface="+mn-lt"/>
                          <a:ea typeface="Times" panose="02020603050405020304" pitchFamily="18" charset="0"/>
                          <a:cs typeface="Times New Roman" panose="02020603050405020304" pitchFamily="18" charset="0"/>
                        </a:rPr>
                        <a:t>0.82 ± 0.13</a:t>
                      </a:r>
                    </a:p>
                  </a:txBody>
                  <a:tcPr marL="68580" marR="68580" marT="0" marB="0"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6">
                        <a:lumMod val="20000"/>
                        <a:lumOff val="80000"/>
                      </a:schemeClr>
                    </a:solidFill>
                  </a:tcPr>
                </a:tc>
                <a:tc>
                  <a:txBody>
                    <a:bodyPr/>
                    <a:lstStyle/>
                    <a:p>
                      <a:pPr marL="0" marR="57150" lvl="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effectLst/>
                          <a:latin typeface="+mn-lt"/>
                        </a:rPr>
                        <a:t>E. coli BL21(DE3)</a:t>
                      </a:r>
                      <a:endParaRPr lang="en-US" sz="2000" b="0" dirty="0">
                        <a:solidFill>
                          <a:schemeClr val="tx1"/>
                        </a:solidFill>
                        <a:effectLst/>
                        <a:latin typeface="+mn-lt"/>
                        <a:ea typeface="Times"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tx2">
                        <a:lumMod val="20000"/>
                        <a:lumOff val="80000"/>
                      </a:schemeClr>
                    </a:solidFill>
                  </a:tcPr>
                </a:tc>
                <a:tc>
                  <a:txBody>
                    <a:bodyPr/>
                    <a:lstStyle/>
                    <a:p>
                      <a:pPr marL="0" marR="57150" algn="ctr">
                        <a:spcBef>
                          <a:spcPts val="0"/>
                        </a:spcBef>
                        <a:spcAft>
                          <a:spcPts val="0"/>
                        </a:spcAft>
                      </a:pPr>
                      <a:r>
                        <a:rPr lang="en-US" sz="2000" b="0" dirty="0">
                          <a:solidFill>
                            <a:schemeClr val="tx1"/>
                          </a:solidFill>
                          <a:effectLst/>
                          <a:latin typeface="+mn-lt"/>
                          <a:ea typeface="Times" panose="02020603050405020304" pitchFamily="18" charset="0"/>
                          <a:cs typeface="Times New Roman" panose="02020603050405020304" pitchFamily="18" charset="0"/>
                        </a:rPr>
                        <a:t>Full Length</a:t>
                      </a:r>
                    </a:p>
                  </a:txBody>
                  <a:tcPr marL="68580" marR="68580" marT="0" marB="0"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57150" algn="ctr">
                        <a:spcBef>
                          <a:spcPts val="0"/>
                        </a:spcBef>
                        <a:spcAft>
                          <a:spcPts val="0"/>
                        </a:spcAft>
                      </a:pPr>
                      <a:r>
                        <a:rPr lang="en-US" sz="2000" b="0" dirty="0">
                          <a:solidFill>
                            <a:schemeClr val="tx1"/>
                          </a:solidFill>
                          <a:effectLst/>
                          <a:latin typeface="+mn-lt"/>
                          <a:ea typeface="Times" panose="02020603050405020304" pitchFamily="18" charset="0"/>
                          <a:cs typeface="Times New Roman" panose="02020603050405020304" pitchFamily="18" charset="0"/>
                        </a:rPr>
                        <a:t>Protein Tag</a:t>
                      </a:r>
                    </a:p>
                  </a:txBody>
                  <a:tcPr marL="68580" marR="68580" marT="0" marB="0"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449465241"/>
                  </a:ext>
                </a:extLst>
              </a:tr>
            </a:tbl>
          </a:graphicData>
        </a:graphic>
      </p:graphicFrame>
    </p:spTree>
    <p:extLst>
      <p:ext uri="{BB962C8B-B14F-4D97-AF65-F5344CB8AC3E}">
        <p14:creationId xmlns:p14="http://schemas.microsoft.com/office/powerpoint/2010/main" val="3019406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AA20F6-A1D6-4FF7-B816-EFE0311E0DF2}"/>
              </a:ext>
            </a:extLst>
          </p:cNvPr>
          <p:cNvSpPr>
            <a:spLocks noGrp="1"/>
          </p:cNvSpPr>
          <p:nvPr>
            <p:ph idx="1"/>
          </p:nvPr>
        </p:nvSpPr>
        <p:spPr/>
        <p:txBody>
          <a:bodyPr>
            <a:normAutofit/>
          </a:bodyPr>
          <a:lstStyle/>
          <a:p>
            <a:pPr>
              <a:buFont typeface="Wingdings" panose="05000000000000000000" pitchFamily="2" charset="2"/>
              <a:buChar char="q"/>
            </a:pPr>
            <a:r>
              <a:rPr lang="en-US" dirty="0"/>
              <a:t>Low yields in full length and truncated protein expression</a:t>
            </a:r>
          </a:p>
          <a:p>
            <a:pPr>
              <a:buFont typeface="Wingdings" panose="05000000000000000000" pitchFamily="2" charset="2"/>
              <a:buChar char="q"/>
            </a:pPr>
            <a:endParaRPr lang="en-US" dirty="0"/>
          </a:p>
          <a:p>
            <a:pPr lvl="1">
              <a:buFont typeface="Wingdings" panose="05000000000000000000" pitchFamily="2" charset="2"/>
              <a:buChar char="§"/>
            </a:pPr>
            <a:r>
              <a:rPr lang="en-US" sz="2800" dirty="0"/>
              <a:t>Expression and codon optimization of full length OptPD1 and OptPDL1</a:t>
            </a:r>
          </a:p>
          <a:p>
            <a:pPr lvl="1">
              <a:buFont typeface="Wingdings" panose="05000000000000000000" pitchFamily="2" charset="2"/>
              <a:buChar char="§"/>
            </a:pPr>
            <a:endParaRPr lang="en-US" sz="2800" dirty="0"/>
          </a:p>
          <a:p>
            <a:pPr lvl="1">
              <a:buFont typeface="Wingdings" panose="05000000000000000000" pitchFamily="2" charset="2"/>
              <a:buChar char="§"/>
            </a:pPr>
            <a:r>
              <a:rPr lang="en-US" sz="2800" dirty="0"/>
              <a:t>Refolding external domain and full length OPtPDL1</a:t>
            </a:r>
          </a:p>
          <a:p>
            <a:pPr marL="457200" lvl="1" indent="0">
              <a:buNone/>
            </a:pPr>
            <a:endParaRPr lang="en-US" sz="2800" dirty="0"/>
          </a:p>
        </p:txBody>
      </p:sp>
      <p:sp>
        <p:nvSpPr>
          <p:cNvPr id="7" name="Title 1">
            <a:extLst>
              <a:ext uri="{FF2B5EF4-FFF2-40B4-BE49-F238E27FC236}">
                <a16:creationId xmlns:a16="http://schemas.microsoft.com/office/drawing/2014/main" id="{48180058-7654-4B2F-AF5B-37AA10207D3E}"/>
              </a:ext>
            </a:extLst>
          </p:cNvPr>
          <p:cNvSpPr>
            <a:spLocks noGrp="1"/>
          </p:cNvSpPr>
          <p:nvPr>
            <p:ph type="title"/>
          </p:nvPr>
        </p:nvSpPr>
        <p:spPr>
          <a:xfrm>
            <a:off x="838200" y="365125"/>
            <a:ext cx="10515600" cy="1325563"/>
          </a:xfrm>
        </p:spPr>
        <p:txBody>
          <a:bodyPr anchor="t"/>
          <a:lstStyle/>
          <a:p>
            <a:r>
              <a:rPr lang="en-US" sz="3200" b="1" dirty="0">
                <a:ea typeface="Times" panose="02020603050405020304" pitchFamily="18" charset="0"/>
                <a:cs typeface="Times New Roman" panose="02020603050405020304" pitchFamily="18" charset="0"/>
              </a:rPr>
              <a:t>Challenges In Expression Of PD1 and PDL1 Within </a:t>
            </a:r>
            <a:r>
              <a:rPr lang="en-US" sz="3200" b="1" i="1" dirty="0">
                <a:ea typeface="Times" panose="02020603050405020304" pitchFamily="18" charset="0"/>
                <a:cs typeface="Times New Roman" panose="02020603050405020304" pitchFamily="18" charset="0"/>
              </a:rPr>
              <a:t>E. coli</a:t>
            </a:r>
            <a:br>
              <a:rPr lang="en-US" b="1" dirty="0">
                <a:ea typeface="Times" panose="02020603050405020304" pitchFamily="18" charset="0"/>
                <a:cs typeface="Times New Roman" panose="02020603050405020304" pitchFamily="18" charset="0"/>
              </a:rPr>
            </a:br>
            <a:endParaRPr lang="en-US" sz="3200" dirty="0"/>
          </a:p>
        </p:txBody>
      </p:sp>
      <p:sp>
        <p:nvSpPr>
          <p:cNvPr id="4" name="Slide Number Placeholder 3">
            <a:extLst>
              <a:ext uri="{FF2B5EF4-FFF2-40B4-BE49-F238E27FC236}">
                <a16:creationId xmlns:a16="http://schemas.microsoft.com/office/drawing/2014/main" id="{6A8DEABC-6D8C-4D77-83E2-70EE73FC47B8}"/>
              </a:ext>
            </a:extLst>
          </p:cNvPr>
          <p:cNvSpPr>
            <a:spLocks noGrp="1"/>
          </p:cNvSpPr>
          <p:nvPr>
            <p:ph type="sldNum" sz="quarter" idx="12"/>
          </p:nvPr>
        </p:nvSpPr>
        <p:spPr/>
        <p:txBody>
          <a:bodyPr/>
          <a:lstStyle/>
          <a:p>
            <a:fld id="{8F5CE88E-89A4-4243-AB1D-44322647EED2}" type="slidenum">
              <a:rPr lang="en-US" smtClean="0"/>
              <a:t>19</a:t>
            </a:fld>
            <a:endParaRPr lang="en-US"/>
          </a:p>
        </p:txBody>
      </p:sp>
    </p:spTree>
    <p:extLst>
      <p:ext uri="{BB962C8B-B14F-4D97-AF65-F5344CB8AC3E}">
        <p14:creationId xmlns:p14="http://schemas.microsoft.com/office/powerpoint/2010/main" val="1343395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CF461-776C-48D9-AC26-C3CEBA7F2813}"/>
              </a:ext>
            </a:extLst>
          </p:cNvPr>
          <p:cNvSpPr>
            <a:spLocks noGrp="1"/>
          </p:cNvSpPr>
          <p:nvPr>
            <p:ph type="title"/>
          </p:nvPr>
        </p:nvSpPr>
        <p:spPr>
          <a:xfrm>
            <a:off x="838200" y="395605"/>
            <a:ext cx="10515600" cy="1325563"/>
          </a:xfrm>
        </p:spPr>
        <p:txBody>
          <a:bodyPr anchor="t">
            <a:noAutofit/>
          </a:bodyPr>
          <a:lstStyle/>
          <a:p>
            <a:r>
              <a:rPr lang="en-US" sz="3200" b="1" dirty="0"/>
              <a:t>Presentation Outline</a:t>
            </a:r>
          </a:p>
        </p:txBody>
      </p:sp>
      <p:sp>
        <p:nvSpPr>
          <p:cNvPr id="3" name="Content Placeholder 2">
            <a:extLst>
              <a:ext uri="{FF2B5EF4-FFF2-40B4-BE49-F238E27FC236}">
                <a16:creationId xmlns:a16="http://schemas.microsoft.com/office/drawing/2014/main" id="{B8B2FBDC-8277-4AF3-B809-24169AA08F66}"/>
              </a:ext>
            </a:extLst>
          </p:cNvPr>
          <p:cNvSpPr>
            <a:spLocks noGrp="1"/>
          </p:cNvSpPr>
          <p:nvPr>
            <p:ph idx="1"/>
          </p:nvPr>
        </p:nvSpPr>
        <p:spPr>
          <a:xfrm>
            <a:off x="838200" y="1825625"/>
            <a:ext cx="9861332" cy="4351338"/>
          </a:xfrm>
        </p:spPr>
        <p:txBody>
          <a:bodyPr>
            <a:noAutofit/>
          </a:bodyPr>
          <a:lstStyle/>
          <a:p>
            <a:pPr marL="457200" indent="-457200">
              <a:buFont typeface="+mj-lt"/>
              <a:buAutoNum type="arabicPeriod"/>
            </a:pPr>
            <a:r>
              <a:rPr lang="en-US" sz="2400" b="1" dirty="0"/>
              <a:t>Introduction to qFRET Technology</a:t>
            </a:r>
          </a:p>
          <a:p>
            <a:pPr marL="457200" indent="-457200">
              <a:buFont typeface="+mj-lt"/>
              <a:buAutoNum type="arabicPeriod"/>
            </a:pPr>
            <a:r>
              <a:rPr lang="en-US" sz="2400" b="1" i="1" dirty="0"/>
              <a:t>In vitro </a:t>
            </a:r>
            <a:r>
              <a:rPr lang="en-US" sz="2400" b="1" dirty="0"/>
              <a:t>qFRET Based Assay for Interaction of PD1-PDL1</a:t>
            </a:r>
          </a:p>
          <a:p>
            <a:pPr lvl="1"/>
            <a:r>
              <a:rPr lang="en-US" dirty="0"/>
              <a:t>qFRET Based K</a:t>
            </a:r>
            <a:r>
              <a:rPr lang="en-US" baseline="-25000" dirty="0"/>
              <a:t>D </a:t>
            </a:r>
            <a:r>
              <a:rPr lang="en-US" dirty="0"/>
              <a:t>and K</a:t>
            </a:r>
            <a:r>
              <a:rPr lang="en-US" baseline="-25000" dirty="0"/>
              <a:t>i</a:t>
            </a:r>
          </a:p>
          <a:p>
            <a:pPr marL="457200" indent="-457200">
              <a:buFont typeface="+mj-lt"/>
              <a:buAutoNum type="arabicPeriod"/>
            </a:pPr>
            <a:r>
              <a:rPr lang="en-US" sz="2400" b="1" i="1" dirty="0"/>
              <a:t>In vitro </a:t>
            </a:r>
            <a:r>
              <a:rPr lang="en-US" sz="2400" b="1" dirty="0"/>
              <a:t>SUMOylation of IAV-M1 and SARS-CoV-2 Nucleocapsid protein with qFRET as a Reporter</a:t>
            </a:r>
          </a:p>
        </p:txBody>
      </p:sp>
      <p:sp>
        <p:nvSpPr>
          <p:cNvPr id="5" name="Slide Number Placeholder 4">
            <a:extLst>
              <a:ext uri="{FF2B5EF4-FFF2-40B4-BE49-F238E27FC236}">
                <a16:creationId xmlns:a16="http://schemas.microsoft.com/office/drawing/2014/main" id="{C8490647-7B8B-4A06-8FE8-7BF665AE0396}"/>
              </a:ext>
            </a:extLst>
          </p:cNvPr>
          <p:cNvSpPr>
            <a:spLocks noGrp="1"/>
          </p:cNvSpPr>
          <p:nvPr>
            <p:ph type="sldNum" sz="quarter" idx="12"/>
          </p:nvPr>
        </p:nvSpPr>
        <p:spPr/>
        <p:txBody>
          <a:bodyPr/>
          <a:lstStyle/>
          <a:p>
            <a:fld id="{8F5CE88E-89A4-4243-AB1D-44322647EED2}" type="slidenum">
              <a:rPr lang="en-US" smtClean="0"/>
              <a:t>2</a:t>
            </a:fld>
            <a:endParaRPr lang="en-US" dirty="0"/>
          </a:p>
        </p:txBody>
      </p:sp>
    </p:spTree>
    <p:extLst>
      <p:ext uri="{BB962C8B-B14F-4D97-AF65-F5344CB8AC3E}">
        <p14:creationId xmlns:p14="http://schemas.microsoft.com/office/powerpoint/2010/main" val="933661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1F0F147-1651-4866-9048-95452D909345}"/>
              </a:ext>
            </a:extLst>
          </p:cNvPr>
          <p:cNvSpPr>
            <a:spLocks noGrp="1"/>
          </p:cNvSpPr>
          <p:nvPr>
            <p:ph idx="1"/>
          </p:nvPr>
        </p:nvSpPr>
        <p:spPr/>
        <p:txBody>
          <a:bodyPr>
            <a:normAutofit/>
          </a:bodyPr>
          <a:lstStyle/>
          <a:p>
            <a:r>
              <a:rPr lang="en-US" sz="2400" b="1" dirty="0"/>
              <a:t>Codon Adaptation Index – (CAI)</a:t>
            </a:r>
            <a:r>
              <a:rPr lang="en-US" sz="2400" dirty="0"/>
              <a:t> is a overall metric of a genes use of codons in reference to a codon RSCU</a:t>
            </a:r>
          </a:p>
          <a:p>
            <a:r>
              <a:rPr lang="en-US" sz="2400" dirty="0"/>
              <a:t>CAI value is calculated for a gene, given a relative adaptiveness for codon usage</a:t>
            </a:r>
          </a:p>
          <a:p>
            <a:pPr lvl="1"/>
            <a:r>
              <a:rPr lang="en-US" b="1" dirty="0"/>
              <a:t>Geometric mean </a:t>
            </a:r>
            <a:r>
              <a:rPr lang="en-US" dirty="0"/>
              <a:t>of relative adaptiveness </a:t>
            </a:r>
            <a:r>
              <a:rPr lang="en-US" b="1" dirty="0"/>
              <a:t>(w) </a:t>
            </a:r>
            <a:r>
              <a:rPr lang="en-US" dirty="0"/>
              <a:t>of a codon from the start codon to the stop codon</a:t>
            </a:r>
          </a:p>
          <a:p>
            <a:pPr lvl="1"/>
            <a:r>
              <a:rPr lang="en-US" dirty="0"/>
              <a:t>Using R-BioConductor Package – developed codon optimization script to optimize for E coli BL21(DE3)</a:t>
            </a:r>
          </a:p>
          <a:p>
            <a:endParaRPr lang="en-US" sz="1800" dirty="0"/>
          </a:p>
          <a:p>
            <a:endParaRPr lang="en-US" sz="1800" dirty="0"/>
          </a:p>
          <a:p>
            <a:endParaRPr lang="en-US" sz="1800" dirty="0"/>
          </a:p>
          <a:p>
            <a:pPr marL="0" indent="0">
              <a:buNone/>
            </a:pPr>
            <a:endParaRPr lang="en-US" sz="1800" dirty="0"/>
          </a:p>
        </p:txBody>
      </p:sp>
      <p:sp>
        <p:nvSpPr>
          <p:cNvPr id="6" name="TextBox 5">
            <a:extLst>
              <a:ext uri="{FF2B5EF4-FFF2-40B4-BE49-F238E27FC236}">
                <a16:creationId xmlns:a16="http://schemas.microsoft.com/office/drawing/2014/main" id="{A41424CC-B302-4108-9545-8A68FEBA0086}"/>
              </a:ext>
            </a:extLst>
          </p:cNvPr>
          <p:cNvSpPr txBox="1"/>
          <p:nvPr/>
        </p:nvSpPr>
        <p:spPr>
          <a:xfrm>
            <a:off x="497778" y="6362070"/>
            <a:ext cx="11582852" cy="261610"/>
          </a:xfrm>
          <a:prstGeom prst="rect">
            <a:avLst/>
          </a:prstGeom>
          <a:noFill/>
        </p:spPr>
        <p:txBody>
          <a:bodyPr wrap="square" rtlCol="0">
            <a:spAutoFit/>
          </a:bodyPr>
          <a:lstStyle/>
          <a:p>
            <a:r>
              <a:rPr lang="en-US" sz="1100" b="1" dirty="0"/>
              <a:t>Paul M.Sharp1-2* and Wen-</a:t>
            </a:r>
            <a:r>
              <a:rPr lang="en-US" sz="1100" b="1" dirty="0" err="1"/>
              <a:t>Hsiung</a:t>
            </a:r>
            <a:r>
              <a:rPr lang="en-US" sz="1100" b="1" dirty="0"/>
              <a:t> Li2, “The codon adaptation index - a measure of directional synonymous codon usage bias, and its potential applications”, Nucleic Acid Research, 15, 1987</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991AAB-F76F-4A7D-8B77-26F8EA515183}"/>
                  </a:ext>
                </a:extLst>
              </p:cNvPr>
              <p:cNvSpPr txBox="1"/>
              <p:nvPr/>
            </p:nvSpPr>
            <p:spPr>
              <a:xfrm>
                <a:off x="8150678" y="4851810"/>
                <a:ext cx="3663043" cy="12200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1" i="1" smtClean="0">
                              <a:latin typeface="Cambria Math" panose="02040503050406030204" pitchFamily="18" charset="0"/>
                            </a:rPr>
                          </m:ctrlPr>
                        </m:sSupPr>
                        <m:e>
                          <m:r>
                            <a:rPr lang="en-US" sz="2800" b="1" i="1" smtClean="0">
                              <a:latin typeface="Cambria Math" panose="02040503050406030204" pitchFamily="18" charset="0"/>
                            </a:rPr>
                            <m:t>𝑪𝑨𝑰</m:t>
                          </m:r>
                          <m:r>
                            <a:rPr lang="en-US" sz="2800" b="1" i="1" smtClean="0">
                              <a:latin typeface="Cambria Math" panose="02040503050406030204" pitchFamily="18" charset="0"/>
                            </a:rPr>
                            <m:t>=(</m:t>
                          </m:r>
                          <m:nary>
                            <m:naryPr>
                              <m:chr m:val="∏"/>
                              <m:ctrlPr>
                                <a:rPr lang="en-US" sz="2800" b="1" i="1">
                                  <a:latin typeface="Cambria Math" panose="02040503050406030204" pitchFamily="18" charset="0"/>
                                </a:rPr>
                              </m:ctrlPr>
                            </m:naryPr>
                            <m:sub>
                              <m:r>
                                <m:rPr>
                                  <m:brk m:alnAt="23"/>
                                </m:rPr>
                                <a:rPr lang="en-US" sz="2800" b="1" i="1" smtClean="0">
                                  <a:latin typeface="Cambria Math" panose="02040503050406030204" pitchFamily="18" charset="0"/>
                                </a:rPr>
                                <m:t>𝒌</m:t>
                              </m:r>
                              <m:r>
                                <a:rPr lang="en-US" sz="2800" b="1" i="1" smtClean="0">
                                  <a:latin typeface="Cambria Math" panose="02040503050406030204" pitchFamily="18" charset="0"/>
                                </a:rPr>
                                <m:t>=</m:t>
                              </m:r>
                              <m:r>
                                <a:rPr lang="en-US" sz="2800" b="1" i="1" smtClean="0">
                                  <a:latin typeface="Cambria Math" panose="02040503050406030204" pitchFamily="18" charset="0"/>
                                </a:rPr>
                                <m:t>𝟏</m:t>
                              </m:r>
                            </m:sub>
                            <m:sup>
                              <m:r>
                                <a:rPr lang="en-US" sz="2800" b="1" i="1" smtClean="0">
                                  <a:latin typeface="Cambria Math" panose="02040503050406030204" pitchFamily="18" charset="0"/>
                                </a:rPr>
                                <m:t>𝑳</m:t>
                              </m:r>
                            </m:sup>
                            <m:e>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𝒌</m:t>
                                  </m:r>
                                </m:sub>
                              </m:sSub>
                            </m:e>
                          </m:nary>
                          <m:r>
                            <a:rPr lang="en-US" sz="2800" b="1" i="1">
                              <a:latin typeface="Cambria Math" panose="02040503050406030204" pitchFamily="18" charset="0"/>
                            </a:rPr>
                            <m:t>)</m:t>
                          </m:r>
                        </m:e>
                        <m:sup>
                          <m:f>
                            <m:fPr>
                              <m:ctrlPr>
                                <a:rPr lang="en-US" sz="2800" b="1" i="1" smtClean="0">
                                  <a:latin typeface="Cambria Math" panose="02040503050406030204" pitchFamily="18" charset="0"/>
                                </a:rPr>
                              </m:ctrlPr>
                            </m:fPr>
                            <m:num>
                              <m:r>
                                <a:rPr lang="en-US" sz="2800" b="1" i="1" smtClean="0">
                                  <a:latin typeface="Cambria Math" panose="02040503050406030204" pitchFamily="18" charset="0"/>
                                </a:rPr>
                                <m:t>𝟏</m:t>
                              </m:r>
                            </m:num>
                            <m:den>
                              <m:r>
                                <a:rPr lang="en-US" sz="2800" b="1" i="1" smtClean="0">
                                  <a:latin typeface="Cambria Math" panose="02040503050406030204" pitchFamily="18" charset="0"/>
                                </a:rPr>
                                <m:t>𝑳</m:t>
                              </m:r>
                            </m:den>
                          </m:f>
                        </m:sup>
                      </m:sSup>
                    </m:oMath>
                  </m:oMathPara>
                </a14:m>
                <a:endParaRPr lang="en-US" sz="2800" b="1" dirty="0"/>
              </a:p>
            </p:txBody>
          </p:sp>
        </mc:Choice>
        <mc:Fallback xmlns="">
          <p:sp>
            <p:nvSpPr>
              <p:cNvPr id="8" name="TextBox 7">
                <a:extLst>
                  <a:ext uri="{FF2B5EF4-FFF2-40B4-BE49-F238E27FC236}">
                    <a16:creationId xmlns:a16="http://schemas.microsoft.com/office/drawing/2014/main" id="{E5991AAB-F76F-4A7D-8B77-26F8EA515183}"/>
                  </a:ext>
                </a:extLst>
              </p:cNvPr>
              <p:cNvSpPr txBox="1">
                <a:spLocks noRot="1" noChangeAspect="1" noMove="1" noResize="1" noEditPoints="1" noAdjustHandles="1" noChangeArrowheads="1" noChangeShapeType="1" noTextEdit="1"/>
              </p:cNvSpPr>
              <p:nvPr/>
            </p:nvSpPr>
            <p:spPr>
              <a:xfrm>
                <a:off x="8150678" y="4851810"/>
                <a:ext cx="3663043" cy="1220014"/>
              </a:xfrm>
              <a:prstGeom prst="rect">
                <a:avLst/>
              </a:prstGeom>
              <a:blipFill>
                <a:blip r:embed="rId3"/>
                <a:stretch>
                  <a:fillRect/>
                </a:stretch>
              </a:blipFill>
            </p:spPr>
            <p:txBody>
              <a:bodyPr/>
              <a:lstStyle/>
              <a:p>
                <a:r>
                  <a:rPr lang="en-US">
                    <a:noFill/>
                  </a:rPr>
                  <a:t> </a:t>
                </a:r>
              </a:p>
            </p:txBody>
          </p:sp>
        </mc:Fallback>
      </mc:AlternateContent>
      <p:graphicFrame>
        <p:nvGraphicFramePr>
          <p:cNvPr id="3" name="Table 2">
            <a:extLst>
              <a:ext uri="{FF2B5EF4-FFF2-40B4-BE49-F238E27FC236}">
                <a16:creationId xmlns:a16="http://schemas.microsoft.com/office/drawing/2014/main" id="{9448F13F-5648-46CD-A634-C8C6CA5B773E}"/>
              </a:ext>
            </a:extLst>
          </p:cNvPr>
          <p:cNvGraphicFramePr>
            <a:graphicFrameLocks noGrp="1"/>
          </p:cNvGraphicFramePr>
          <p:nvPr/>
        </p:nvGraphicFramePr>
        <p:xfrm>
          <a:off x="1755297" y="4748354"/>
          <a:ext cx="6773660" cy="1427444"/>
        </p:xfrm>
        <a:graphic>
          <a:graphicData uri="http://schemas.openxmlformats.org/drawingml/2006/table">
            <a:tbl>
              <a:tblPr firstRow="1" bandRow="1">
                <a:tableStyleId>{5C22544A-7EE6-4342-B048-85BDC9FD1C3A}</a:tableStyleId>
              </a:tblPr>
              <a:tblGrid>
                <a:gridCol w="1693415">
                  <a:extLst>
                    <a:ext uri="{9D8B030D-6E8A-4147-A177-3AD203B41FA5}">
                      <a16:colId xmlns:a16="http://schemas.microsoft.com/office/drawing/2014/main" val="2428161969"/>
                    </a:ext>
                  </a:extLst>
                </a:gridCol>
                <a:gridCol w="1693415">
                  <a:extLst>
                    <a:ext uri="{9D8B030D-6E8A-4147-A177-3AD203B41FA5}">
                      <a16:colId xmlns:a16="http://schemas.microsoft.com/office/drawing/2014/main" val="3603756632"/>
                    </a:ext>
                  </a:extLst>
                </a:gridCol>
                <a:gridCol w="1693415">
                  <a:extLst>
                    <a:ext uri="{9D8B030D-6E8A-4147-A177-3AD203B41FA5}">
                      <a16:colId xmlns:a16="http://schemas.microsoft.com/office/drawing/2014/main" val="62231317"/>
                    </a:ext>
                  </a:extLst>
                </a:gridCol>
                <a:gridCol w="1693415">
                  <a:extLst>
                    <a:ext uri="{9D8B030D-6E8A-4147-A177-3AD203B41FA5}">
                      <a16:colId xmlns:a16="http://schemas.microsoft.com/office/drawing/2014/main" val="3494048439"/>
                    </a:ext>
                  </a:extLst>
                </a:gridCol>
              </a:tblGrid>
              <a:tr h="424162">
                <a:tc>
                  <a:txBody>
                    <a:bodyPr/>
                    <a:lstStyle/>
                    <a:p>
                      <a:pPr algn="ctr"/>
                      <a:r>
                        <a:rPr lang="en-US" dirty="0">
                          <a:solidFill>
                            <a:schemeClr val="tx1"/>
                          </a:solidFill>
                        </a:rPr>
                        <a:t> </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mj-lt"/>
                        </a:rPr>
                        <a:t>CAI Score Human</a:t>
                      </a:r>
                    </a:p>
                  </a:txBody>
                  <a:tcPr>
                    <a:lnL w="12700" cmpd="sng">
                      <a:noFill/>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mj-lt"/>
                        </a:rPr>
                        <a:t>CAI Score </a:t>
                      </a:r>
                      <a:r>
                        <a:rPr lang="en-US" sz="1600" i="1" dirty="0">
                          <a:solidFill>
                            <a:schemeClr val="tx1"/>
                          </a:solidFill>
                          <a:latin typeface="+mj-lt"/>
                        </a:rPr>
                        <a:t>E. coli</a:t>
                      </a:r>
                    </a:p>
                    <a:p>
                      <a:pPr algn="ctr"/>
                      <a:r>
                        <a:rPr lang="en-US" sz="1600" dirty="0">
                          <a:solidFill>
                            <a:schemeClr val="tx1"/>
                          </a:solidFill>
                          <a:latin typeface="+mj-lt"/>
                        </a:rPr>
                        <a:t>Wildtype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mj-lt"/>
                        </a:rPr>
                        <a:t>CAI Score </a:t>
                      </a:r>
                      <a:r>
                        <a:rPr lang="en-US" sz="1600" i="1" dirty="0">
                          <a:solidFill>
                            <a:schemeClr val="tx1"/>
                          </a:solidFill>
                          <a:latin typeface="+mj-lt"/>
                        </a:rPr>
                        <a:t>E. coli</a:t>
                      </a:r>
                    </a:p>
                    <a:p>
                      <a:pPr algn="ctr"/>
                      <a:r>
                        <a:rPr lang="en-US" sz="1600" dirty="0">
                          <a:solidFill>
                            <a:schemeClr val="tx1"/>
                          </a:solidFill>
                          <a:latin typeface="+mj-lt"/>
                        </a:rPr>
                        <a:t>Optimized</a:t>
                      </a:r>
                    </a:p>
                  </a:txBody>
                  <a:tcPr>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7197367"/>
                  </a:ext>
                </a:extLst>
              </a:tr>
              <a:tr h="424162">
                <a:tc>
                  <a:txBody>
                    <a:bodyPr/>
                    <a:lstStyle/>
                    <a:p>
                      <a:pPr algn="ctr"/>
                      <a:r>
                        <a:rPr lang="en-US" dirty="0">
                          <a:solidFill>
                            <a:schemeClr val="tx1"/>
                          </a:solidFill>
                        </a:rPr>
                        <a:t>hPDL1</a:t>
                      </a:r>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0.7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FF0000"/>
                          </a:solidFill>
                        </a:rPr>
                        <a:t>0.6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0.9</a:t>
                      </a:r>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19523845"/>
                  </a:ext>
                </a:extLst>
              </a:tr>
              <a:tr h="424162">
                <a:tc>
                  <a:txBody>
                    <a:bodyPr/>
                    <a:lstStyle/>
                    <a:p>
                      <a:pPr algn="ctr"/>
                      <a:r>
                        <a:rPr lang="en-US" dirty="0">
                          <a:solidFill>
                            <a:schemeClr val="tx1"/>
                          </a:solidFill>
                        </a:rPr>
                        <a:t>hPD1</a:t>
                      </a:r>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chemeClr val="tx1"/>
                          </a:solidFill>
                        </a:rPr>
                        <a:t>0.8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rgbClr val="FF0000"/>
                          </a:solidFill>
                        </a:rPr>
                        <a:t>0.6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chemeClr val="tx1"/>
                          </a:solidFill>
                        </a:rPr>
                        <a:t>0.9</a:t>
                      </a:r>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87801319"/>
                  </a:ext>
                </a:extLst>
              </a:tr>
            </a:tbl>
          </a:graphicData>
        </a:graphic>
      </p:graphicFrame>
      <p:sp>
        <p:nvSpPr>
          <p:cNvPr id="9" name="Title 1">
            <a:extLst>
              <a:ext uri="{FF2B5EF4-FFF2-40B4-BE49-F238E27FC236}">
                <a16:creationId xmlns:a16="http://schemas.microsoft.com/office/drawing/2014/main" id="{30DB72E1-3BAA-4833-AA4C-A0F8ABFBB8DE}"/>
              </a:ext>
            </a:extLst>
          </p:cNvPr>
          <p:cNvSpPr txBox="1">
            <a:spLocks/>
          </p:cNvSpPr>
          <p:nvPr/>
        </p:nvSpPr>
        <p:spPr>
          <a:xfrm>
            <a:off x="838200" y="365125"/>
            <a:ext cx="10515600"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ea typeface="Times" panose="02020603050405020304" pitchFamily="18" charset="0"/>
                <a:cs typeface="Times New Roman" panose="02020603050405020304" pitchFamily="18" charset="0"/>
              </a:rPr>
              <a:t>Codon Optimization</a:t>
            </a:r>
            <a:endParaRPr lang="en-US" sz="3200" dirty="0"/>
          </a:p>
        </p:txBody>
      </p:sp>
      <p:sp>
        <p:nvSpPr>
          <p:cNvPr id="4" name="Slide Number Placeholder 3">
            <a:extLst>
              <a:ext uri="{FF2B5EF4-FFF2-40B4-BE49-F238E27FC236}">
                <a16:creationId xmlns:a16="http://schemas.microsoft.com/office/drawing/2014/main" id="{2BF5490F-077B-4782-85D3-365638AD44D3}"/>
              </a:ext>
            </a:extLst>
          </p:cNvPr>
          <p:cNvSpPr>
            <a:spLocks noGrp="1"/>
          </p:cNvSpPr>
          <p:nvPr>
            <p:ph type="sldNum" sz="quarter" idx="12"/>
          </p:nvPr>
        </p:nvSpPr>
        <p:spPr/>
        <p:txBody>
          <a:bodyPr/>
          <a:lstStyle/>
          <a:p>
            <a:fld id="{8F5CE88E-89A4-4243-AB1D-44322647EED2}" type="slidenum">
              <a:rPr lang="en-US" smtClean="0"/>
              <a:t>20</a:t>
            </a:fld>
            <a:endParaRPr lang="en-US"/>
          </a:p>
        </p:txBody>
      </p:sp>
    </p:spTree>
    <p:extLst>
      <p:ext uri="{BB962C8B-B14F-4D97-AF65-F5344CB8AC3E}">
        <p14:creationId xmlns:p14="http://schemas.microsoft.com/office/powerpoint/2010/main" val="2399803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 name="Table 120">
            <a:extLst>
              <a:ext uri="{FF2B5EF4-FFF2-40B4-BE49-F238E27FC236}">
                <a16:creationId xmlns:a16="http://schemas.microsoft.com/office/drawing/2014/main" id="{440A2211-3532-4ADB-912A-944EB6087B9A}"/>
              </a:ext>
            </a:extLst>
          </p:cNvPr>
          <p:cNvGraphicFramePr>
            <a:graphicFrameLocks noGrp="1"/>
          </p:cNvGraphicFramePr>
          <p:nvPr/>
        </p:nvGraphicFramePr>
        <p:xfrm>
          <a:off x="2168930" y="4121078"/>
          <a:ext cx="2795648" cy="548640"/>
        </p:xfrm>
        <a:graphic>
          <a:graphicData uri="http://schemas.openxmlformats.org/drawingml/2006/table">
            <a:tbl>
              <a:tblPr firstRow="1" bandRow="1">
                <a:tableStyleId>{5C22544A-7EE6-4342-B048-85BDC9FD1C3A}</a:tableStyleId>
              </a:tblPr>
              <a:tblGrid>
                <a:gridCol w="1397824">
                  <a:extLst>
                    <a:ext uri="{9D8B030D-6E8A-4147-A177-3AD203B41FA5}">
                      <a16:colId xmlns:a16="http://schemas.microsoft.com/office/drawing/2014/main" val="4197557839"/>
                    </a:ext>
                  </a:extLst>
                </a:gridCol>
                <a:gridCol w="1397824">
                  <a:extLst>
                    <a:ext uri="{9D8B030D-6E8A-4147-A177-3AD203B41FA5}">
                      <a16:colId xmlns:a16="http://schemas.microsoft.com/office/drawing/2014/main" val="1193936243"/>
                    </a:ext>
                  </a:extLst>
                </a:gridCol>
              </a:tblGrid>
              <a:tr h="164842">
                <a:tc>
                  <a:txBody>
                    <a:bodyPr/>
                    <a:lstStyle/>
                    <a:p>
                      <a:pPr algn="ctr"/>
                      <a:r>
                        <a:rPr lang="en-US" sz="1200" b="1" dirty="0">
                          <a:solidFill>
                            <a:schemeClr val="tx1"/>
                          </a:solidFill>
                        </a:rPr>
                        <a:t>Wild Type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tx1"/>
                          </a:solidFill>
                        </a:rPr>
                        <a:t>Codon Optimized</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028701"/>
                  </a:ext>
                </a:extLst>
              </a:tr>
              <a:tr h="164842">
                <a:tc gridSpan="2">
                  <a:txBody>
                    <a:bodyPr/>
                    <a:lstStyle/>
                    <a:p>
                      <a:pPr algn="ctr"/>
                      <a:r>
                        <a:rPr lang="en-US" sz="1200" b="1" dirty="0">
                          <a:solidFill>
                            <a:schemeClr val="tx1"/>
                          </a:solidFill>
                        </a:rPr>
                        <a:t>CyPet-PD1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0890358"/>
                  </a:ext>
                </a:extLst>
              </a:tr>
            </a:tbl>
          </a:graphicData>
        </a:graphic>
      </p:graphicFrame>
      <p:grpSp>
        <p:nvGrpSpPr>
          <p:cNvPr id="29" name="Group 28">
            <a:extLst>
              <a:ext uri="{FF2B5EF4-FFF2-40B4-BE49-F238E27FC236}">
                <a16:creationId xmlns:a16="http://schemas.microsoft.com/office/drawing/2014/main" id="{5A7FBA1B-AE67-49BC-B5E2-1F09CEE18268}"/>
              </a:ext>
            </a:extLst>
          </p:cNvPr>
          <p:cNvGrpSpPr/>
          <p:nvPr/>
        </p:nvGrpSpPr>
        <p:grpSpPr>
          <a:xfrm>
            <a:off x="7593630" y="27471"/>
            <a:ext cx="1821110" cy="2413591"/>
            <a:chOff x="6519071" y="56182"/>
            <a:chExt cx="2181322" cy="2413591"/>
          </a:xfrm>
        </p:grpSpPr>
        <p:sp>
          <p:nvSpPr>
            <p:cNvPr id="30" name="TextBox 29">
              <a:extLst>
                <a:ext uri="{FF2B5EF4-FFF2-40B4-BE49-F238E27FC236}">
                  <a16:creationId xmlns:a16="http://schemas.microsoft.com/office/drawing/2014/main" id="{1731313F-71C5-4131-A4E3-77270C4868EA}"/>
                </a:ext>
              </a:extLst>
            </p:cNvPr>
            <p:cNvSpPr txBox="1"/>
            <p:nvPr/>
          </p:nvSpPr>
          <p:spPr>
            <a:xfrm rot="18203272">
              <a:off x="7118467" y="1294452"/>
              <a:ext cx="1979330" cy="276999"/>
            </a:xfrm>
            <a:prstGeom prst="rect">
              <a:avLst/>
            </a:prstGeom>
            <a:noFill/>
          </p:spPr>
          <p:txBody>
            <a:bodyPr wrap="square" rtlCol="0">
              <a:spAutoFit/>
            </a:bodyPr>
            <a:lstStyle/>
            <a:p>
              <a:r>
                <a:rPr lang="en-US" sz="1200" b="1" dirty="0"/>
                <a:t>Soluble Fraction</a:t>
              </a:r>
            </a:p>
          </p:txBody>
        </p:sp>
        <p:sp>
          <p:nvSpPr>
            <p:cNvPr id="31" name="TextBox 30">
              <a:extLst>
                <a:ext uri="{FF2B5EF4-FFF2-40B4-BE49-F238E27FC236}">
                  <a16:creationId xmlns:a16="http://schemas.microsoft.com/office/drawing/2014/main" id="{E8D1B7E0-CCA9-4027-8745-E00A41A193AB}"/>
                </a:ext>
              </a:extLst>
            </p:cNvPr>
            <p:cNvSpPr txBox="1"/>
            <p:nvPr/>
          </p:nvSpPr>
          <p:spPr>
            <a:xfrm rot="18203272">
              <a:off x="6865032" y="1478434"/>
              <a:ext cx="1580333" cy="276999"/>
            </a:xfrm>
            <a:prstGeom prst="rect">
              <a:avLst/>
            </a:prstGeom>
            <a:noFill/>
          </p:spPr>
          <p:txBody>
            <a:bodyPr wrap="square" rtlCol="0">
              <a:spAutoFit/>
            </a:bodyPr>
            <a:lstStyle/>
            <a:p>
              <a:r>
                <a:rPr lang="en-US" sz="1200" b="1" dirty="0"/>
                <a:t>Insoluble Fraction</a:t>
              </a:r>
            </a:p>
          </p:txBody>
        </p:sp>
        <p:sp>
          <p:nvSpPr>
            <p:cNvPr id="32" name="TextBox 31">
              <a:extLst>
                <a:ext uri="{FF2B5EF4-FFF2-40B4-BE49-F238E27FC236}">
                  <a16:creationId xmlns:a16="http://schemas.microsoft.com/office/drawing/2014/main" id="{E713D33C-88FF-4211-9A47-048C22B2E502}"/>
                </a:ext>
              </a:extLst>
            </p:cNvPr>
            <p:cNvSpPr txBox="1"/>
            <p:nvPr/>
          </p:nvSpPr>
          <p:spPr>
            <a:xfrm rot="18106454">
              <a:off x="6689102" y="1704019"/>
              <a:ext cx="974485" cy="276999"/>
            </a:xfrm>
            <a:prstGeom prst="rect">
              <a:avLst/>
            </a:prstGeom>
            <a:noFill/>
          </p:spPr>
          <p:txBody>
            <a:bodyPr wrap="square" rtlCol="0">
              <a:spAutoFit/>
            </a:bodyPr>
            <a:lstStyle/>
            <a:p>
              <a:r>
                <a:rPr lang="en-US" sz="1200" b="1" dirty="0"/>
                <a:t>Induced </a:t>
              </a:r>
            </a:p>
          </p:txBody>
        </p:sp>
        <p:sp>
          <p:nvSpPr>
            <p:cNvPr id="33" name="TextBox 32">
              <a:extLst>
                <a:ext uri="{FF2B5EF4-FFF2-40B4-BE49-F238E27FC236}">
                  <a16:creationId xmlns:a16="http://schemas.microsoft.com/office/drawing/2014/main" id="{8407B713-D2A0-4947-89B8-240D6DC5D4A6}"/>
                </a:ext>
              </a:extLst>
            </p:cNvPr>
            <p:cNvSpPr txBox="1"/>
            <p:nvPr/>
          </p:nvSpPr>
          <p:spPr>
            <a:xfrm rot="18203272">
              <a:off x="6180987" y="1242584"/>
              <a:ext cx="2166505" cy="276999"/>
            </a:xfrm>
            <a:prstGeom prst="rect">
              <a:avLst/>
            </a:prstGeom>
            <a:noFill/>
          </p:spPr>
          <p:txBody>
            <a:bodyPr wrap="square" rtlCol="0">
              <a:spAutoFit/>
            </a:bodyPr>
            <a:lstStyle/>
            <a:p>
              <a:r>
                <a:rPr lang="en-US" sz="1200" b="1" dirty="0"/>
                <a:t>Un-Induced </a:t>
              </a:r>
            </a:p>
          </p:txBody>
        </p:sp>
        <p:sp>
          <p:nvSpPr>
            <p:cNvPr id="34" name="TextBox 33">
              <a:extLst>
                <a:ext uri="{FF2B5EF4-FFF2-40B4-BE49-F238E27FC236}">
                  <a16:creationId xmlns:a16="http://schemas.microsoft.com/office/drawing/2014/main" id="{ACC8FDBA-C3B7-450A-80F7-54F220454DDF}"/>
                </a:ext>
              </a:extLst>
            </p:cNvPr>
            <p:cNvSpPr txBox="1"/>
            <p:nvPr/>
          </p:nvSpPr>
          <p:spPr>
            <a:xfrm rot="18203272">
              <a:off x="7355098" y="1124478"/>
              <a:ext cx="2413591" cy="276999"/>
            </a:xfrm>
            <a:prstGeom prst="rect">
              <a:avLst/>
            </a:prstGeom>
            <a:noFill/>
          </p:spPr>
          <p:txBody>
            <a:bodyPr wrap="square" rtlCol="0">
              <a:spAutoFit/>
            </a:bodyPr>
            <a:lstStyle/>
            <a:p>
              <a:r>
                <a:rPr lang="en-US" sz="1200" b="1" dirty="0"/>
                <a:t>His-Tag Purified</a:t>
              </a:r>
            </a:p>
          </p:txBody>
        </p:sp>
        <p:cxnSp>
          <p:nvCxnSpPr>
            <p:cNvPr id="35" name="Straight Connector 34">
              <a:extLst>
                <a:ext uri="{FF2B5EF4-FFF2-40B4-BE49-F238E27FC236}">
                  <a16:creationId xmlns:a16="http://schemas.microsoft.com/office/drawing/2014/main" id="{2094852E-0EAE-4B3A-8A32-147FD3657BD9}"/>
                </a:ext>
              </a:extLst>
            </p:cNvPr>
            <p:cNvCxnSpPr/>
            <p:nvPr/>
          </p:nvCxnSpPr>
          <p:spPr>
            <a:xfrm flipV="1">
              <a:off x="6519071" y="2180122"/>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62CD0C1D-A789-495D-9A98-2D0AE70ACBE5}"/>
                </a:ext>
              </a:extLst>
            </p:cNvPr>
            <p:cNvCxnSpPr>
              <a:cxnSpLocks/>
            </p:cNvCxnSpPr>
            <p:nvPr/>
          </p:nvCxnSpPr>
          <p:spPr>
            <a:xfrm flipV="1">
              <a:off x="6819576" y="2180122"/>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74035313-463E-4A7C-BE44-CB88CFFFFC7D}"/>
                </a:ext>
              </a:extLst>
            </p:cNvPr>
            <p:cNvCxnSpPr>
              <a:cxnSpLocks/>
            </p:cNvCxnSpPr>
            <p:nvPr/>
          </p:nvCxnSpPr>
          <p:spPr>
            <a:xfrm flipV="1">
              <a:off x="7096992" y="2180121"/>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BB25938E-B731-413C-B7D5-6FAF55734F93}"/>
                </a:ext>
              </a:extLst>
            </p:cNvPr>
            <p:cNvCxnSpPr>
              <a:cxnSpLocks/>
            </p:cNvCxnSpPr>
            <p:nvPr/>
          </p:nvCxnSpPr>
          <p:spPr>
            <a:xfrm flipV="1">
              <a:off x="7400150" y="2180120"/>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E2588AAE-20B4-4A66-B979-2EF3CEFE94B7}"/>
                </a:ext>
              </a:extLst>
            </p:cNvPr>
            <p:cNvCxnSpPr>
              <a:cxnSpLocks/>
            </p:cNvCxnSpPr>
            <p:nvPr/>
          </p:nvCxnSpPr>
          <p:spPr>
            <a:xfrm flipV="1">
              <a:off x="7738243" y="2179083"/>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9A4EF1DF-8C9F-4833-9AA3-3987B275CFC3}"/>
                </a:ext>
              </a:extLst>
            </p:cNvPr>
            <p:cNvCxnSpPr>
              <a:cxnSpLocks/>
            </p:cNvCxnSpPr>
            <p:nvPr/>
          </p:nvCxnSpPr>
          <p:spPr>
            <a:xfrm flipV="1">
              <a:off x="8022957" y="2179084"/>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grpSp>
      <p:cxnSp>
        <p:nvCxnSpPr>
          <p:cNvPr id="69" name="Straight Arrow Connector 68">
            <a:extLst>
              <a:ext uri="{FF2B5EF4-FFF2-40B4-BE49-F238E27FC236}">
                <a16:creationId xmlns:a16="http://schemas.microsoft.com/office/drawing/2014/main" id="{0FC0D0CF-A8EA-42D2-8A3D-654E996BFA22}"/>
              </a:ext>
            </a:extLst>
          </p:cNvPr>
          <p:cNvCxnSpPr>
            <a:cxnSpLocks/>
          </p:cNvCxnSpPr>
          <p:nvPr/>
        </p:nvCxnSpPr>
        <p:spPr>
          <a:xfrm flipH="1">
            <a:off x="5004230" y="3114389"/>
            <a:ext cx="208378"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70" name="Table 120">
            <a:extLst>
              <a:ext uri="{FF2B5EF4-FFF2-40B4-BE49-F238E27FC236}">
                <a16:creationId xmlns:a16="http://schemas.microsoft.com/office/drawing/2014/main" id="{0105F6A8-232E-4C9E-B764-6E2092E86C3C}"/>
              </a:ext>
            </a:extLst>
          </p:cNvPr>
          <p:cNvGraphicFramePr>
            <a:graphicFrameLocks noGrp="1"/>
          </p:cNvGraphicFramePr>
          <p:nvPr/>
        </p:nvGraphicFramePr>
        <p:xfrm>
          <a:off x="7557676" y="4122981"/>
          <a:ext cx="2836874" cy="548640"/>
        </p:xfrm>
        <a:graphic>
          <a:graphicData uri="http://schemas.openxmlformats.org/drawingml/2006/table">
            <a:tbl>
              <a:tblPr firstRow="1" bandRow="1">
                <a:tableStyleId>{5C22544A-7EE6-4342-B048-85BDC9FD1C3A}</a:tableStyleId>
              </a:tblPr>
              <a:tblGrid>
                <a:gridCol w="1418437">
                  <a:extLst>
                    <a:ext uri="{9D8B030D-6E8A-4147-A177-3AD203B41FA5}">
                      <a16:colId xmlns:a16="http://schemas.microsoft.com/office/drawing/2014/main" val="4197557839"/>
                    </a:ext>
                  </a:extLst>
                </a:gridCol>
                <a:gridCol w="1418437">
                  <a:extLst>
                    <a:ext uri="{9D8B030D-6E8A-4147-A177-3AD203B41FA5}">
                      <a16:colId xmlns:a16="http://schemas.microsoft.com/office/drawing/2014/main" val="1193936243"/>
                    </a:ext>
                  </a:extLst>
                </a:gridCol>
              </a:tblGrid>
              <a:tr h="220495">
                <a:tc>
                  <a:txBody>
                    <a:bodyPr/>
                    <a:lstStyle/>
                    <a:p>
                      <a:pPr algn="ctr"/>
                      <a:r>
                        <a:rPr lang="en-US" sz="1200" b="1" dirty="0">
                          <a:solidFill>
                            <a:schemeClr val="tx1"/>
                          </a:solidFill>
                        </a:rPr>
                        <a:t>Wild Type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tx1"/>
                          </a:solidFill>
                        </a:rPr>
                        <a:t>Codon Optimized</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028701"/>
                  </a:ext>
                </a:extLst>
              </a:tr>
              <a:tr h="220495">
                <a:tc gridSpan="2">
                  <a:txBody>
                    <a:bodyPr/>
                    <a:lstStyle/>
                    <a:p>
                      <a:pPr algn="ctr"/>
                      <a:r>
                        <a:rPr lang="en-US" sz="1200" b="1" dirty="0">
                          <a:solidFill>
                            <a:schemeClr val="tx1"/>
                          </a:solidFill>
                        </a:rPr>
                        <a:t>YPet-PDL1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0890358"/>
                  </a:ext>
                </a:extLst>
              </a:tr>
            </a:tbl>
          </a:graphicData>
        </a:graphic>
      </p:graphicFrame>
      <p:cxnSp>
        <p:nvCxnSpPr>
          <p:cNvPr id="72" name="Straight Arrow Connector 71">
            <a:extLst>
              <a:ext uri="{FF2B5EF4-FFF2-40B4-BE49-F238E27FC236}">
                <a16:creationId xmlns:a16="http://schemas.microsoft.com/office/drawing/2014/main" id="{12B15E1E-B88F-43AC-BB5E-356FCDFE18A5}"/>
              </a:ext>
            </a:extLst>
          </p:cNvPr>
          <p:cNvCxnSpPr>
            <a:cxnSpLocks/>
          </p:cNvCxnSpPr>
          <p:nvPr/>
        </p:nvCxnSpPr>
        <p:spPr>
          <a:xfrm flipH="1">
            <a:off x="10419767" y="3056839"/>
            <a:ext cx="262191"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AE4C8FE0-8C16-4E00-85CC-967B3BDC8D26}"/>
              </a:ext>
            </a:extLst>
          </p:cNvPr>
          <p:cNvGrpSpPr/>
          <p:nvPr/>
        </p:nvGrpSpPr>
        <p:grpSpPr>
          <a:xfrm>
            <a:off x="9040819" y="27470"/>
            <a:ext cx="1821110" cy="2413591"/>
            <a:chOff x="6519071" y="56182"/>
            <a:chExt cx="2181322" cy="2413591"/>
          </a:xfrm>
        </p:grpSpPr>
        <p:sp>
          <p:nvSpPr>
            <p:cNvPr id="74" name="TextBox 73">
              <a:extLst>
                <a:ext uri="{FF2B5EF4-FFF2-40B4-BE49-F238E27FC236}">
                  <a16:creationId xmlns:a16="http://schemas.microsoft.com/office/drawing/2014/main" id="{776EE1D0-3A41-4CCC-9D9A-E9BA65D1DA8E}"/>
                </a:ext>
              </a:extLst>
            </p:cNvPr>
            <p:cNvSpPr txBox="1"/>
            <p:nvPr/>
          </p:nvSpPr>
          <p:spPr>
            <a:xfrm rot="18203272">
              <a:off x="7118467" y="1294452"/>
              <a:ext cx="1979330" cy="276999"/>
            </a:xfrm>
            <a:prstGeom prst="rect">
              <a:avLst/>
            </a:prstGeom>
            <a:noFill/>
          </p:spPr>
          <p:txBody>
            <a:bodyPr wrap="square" rtlCol="0">
              <a:spAutoFit/>
            </a:bodyPr>
            <a:lstStyle/>
            <a:p>
              <a:r>
                <a:rPr lang="en-US" sz="1200" b="1" dirty="0"/>
                <a:t>Soluble Fraction</a:t>
              </a:r>
            </a:p>
          </p:txBody>
        </p:sp>
        <p:sp>
          <p:nvSpPr>
            <p:cNvPr id="75" name="TextBox 74">
              <a:extLst>
                <a:ext uri="{FF2B5EF4-FFF2-40B4-BE49-F238E27FC236}">
                  <a16:creationId xmlns:a16="http://schemas.microsoft.com/office/drawing/2014/main" id="{3891FCE8-1133-4385-B46B-6F90D53CB150}"/>
                </a:ext>
              </a:extLst>
            </p:cNvPr>
            <p:cNvSpPr txBox="1"/>
            <p:nvPr/>
          </p:nvSpPr>
          <p:spPr>
            <a:xfrm rot="18203272">
              <a:off x="6865032" y="1478434"/>
              <a:ext cx="1580333" cy="276999"/>
            </a:xfrm>
            <a:prstGeom prst="rect">
              <a:avLst/>
            </a:prstGeom>
            <a:noFill/>
          </p:spPr>
          <p:txBody>
            <a:bodyPr wrap="square" rtlCol="0">
              <a:spAutoFit/>
            </a:bodyPr>
            <a:lstStyle/>
            <a:p>
              <a:r>
                <a:rPr lang="en-US" sz="1200" b="1" dirty="0"/>
                <a:t>Insoluble Fraction</a:t>
              </a:r>
            </a:p>
          </p:txBody>
        </p:sp>
        <p:sp>
          <p:nvSpPr>
            <p:cNvPr id="76" name="TextBox 75">
              <a:extLst>
                <a:ext uri="{FF2B5EF4-FFF2-40B4-BE49-F238E27FC236}">
                  <a16:creationId xmlns:a16="http://schemas.microsoft.com/office/drawing/2014/main" id="{6430B5E6-89B2-4BEA-AF3D-AC251D795295}"/>
                </a:ext>
              </a:extLst>
            </p:cNvPr>
            <p:cNvSpPr txBox="1"/>
            <p:nvPr/>
          </p:nvSpPr>
          <p:spPr>
            <a:xfrm rot="18106454">
              <a:off x="6689102" y="1704019"/>
              <a:ext cx="974485" cy="276999"/>
            </a:xfrm>
            <a:prstGeom prst="rect">
              <a:avLst/>
            </a:prstGeom>
            <a:noFill/>
          </p:spPr>
          <p:txBody>
            <a:bodyPr wrap="square" rtlCol="0">
              <a:spAutoFit/>
            </a:bodyPr>
            <a:lstStyle/>
            <a:p>
              <a:r>
                <a:rPr lang="en-US" sz="1200" b="1" dirty="0"/>
                <a:t>Induced </a:t>
              </a:r>
            </a:p>
          </p:txBody>
        </p:sp>
        <p:sp>
          <p:nvSpPr>
            <p:cNvPr id="77" name="TextBox 76">
              <a:extLst>
                <a:ext uri="{FF2B5EF4-FFF2-40B4-BE49-F238E27FC236}">
                  <a16:creationId xmlns:a16="http://schemas.microsoft.com/office/drawing/2014/main" id="{D38F335D-8B58-4A51-9130-6A1C3678F47C}"/>
                </a:ext>
              </a:extLst>
            </p:cNvPr>
            <p:cNvSpPr txBox="1"/>
            <p:nvPr/>
          </p:nvSpPr>
          <p:spPr>
            <a:xfrm rot="18203272">
              <a:off x="6180987" y="1242584"/>
              <a:ext cx="2166505" cy="276999"/>
            </a:xfrm>
            <a:prstGeom prst="rect">
              <a:avLst/>
            </a:prstGeom>
            <a:noFill/>
          </p:spPr>
          <p:txBody>
            <a:bodyPr wrap="square" rtlCol="0">
              <a:spAutoFit/>
            </a:bodyPr>
            <a:lstStyle/>
            <a:p>
              <a:r>
                <a:rPr lang="en-US" sz="1200" b="1" dirty="0"/>
                <a:t>Un-Induced </a:t>
              </a:r>
            </a:p>
          </p:txBody>
        </p:sp>
        <p:sp>
          <p:nvSpPr>
            <p:cNvPr id="78" name="TextBox 77">
              <a:extLst>
                <a:ext uri="{FF2B5EF4-FFF2-40B4-BE49-F238E27FC236}">
                  <a16:creationId xmlns:a16="http://schemas.microsoft.com/office/drawing/2014/main" id="{99F056FC-04A4-4DC0-9FCF-78027B472234}"/>
                </a:ext>
              </a:extLst>
            </p:cNvPr>
            <p:cNvSpPr txBox="1"/>
            <p:nvPr/>
          </p:nvSpPr>
          <p:spPr>
            <a:xfrm rot="18203272">
              <a:off x="7355098" y="1124478"/>
              <a:ext cx="2413591" cy="276999"/>
            </a:xfrm>
            <a:prstGeom prst="rect">
              <a:avLst/>
            </a:prstGeom>
            <a:noFill/>
          </p:spPr>
          <p:txBody>
            <a:bodyPr wrap="square" rtlCol="0">
              <a:spAutoFit/>
            </a:bodyPr>
            <a:lstStyle/>
            <a:p>
              <a:r>
                <a:rPr lang="en-US" sz="1200" b="1" dirty="0"/>
                <a:t>His-Tag Purified</a:t>
              </a:r>
            </a:p>
          </p:txBody>
        </p:sp>
        <p:cxnSp>
          <p:nvCxnSpPr>
            <p:cNvPr id="79" name="Straight Connector 78">
              <a:extLst>
                <a:ext uri="{FF2B5EF4-FFF2-40B4-BE49-F238E27FC236}">
                  <a16:creationId xmlns:a16="http://schemas.microsoft.com/office/drawing/2014/main" id="{B07DCA7C-DFAF-45C6-B808-21ACE1DB1FDA}"/>
                </a:ext>
              </a:extLst>
            </p:cNvPr>
            <p:cNvCxnSpPr/>
            <p:nvPr/>
          </p:nvCxnSpPr>
          <p:spPr>
            <a:xfrm flipV="1">
              <a:off x="6519071" y="2180122"/>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E392949E-A62E-4804-B744-189C3E563D73}"/>
                </a:ext>
              </a:extLst>
            </p:cNvPr>
            <p:cNvCxnSpPr>
              <a:cxnSpLocks/>
            </p:cNvCxnSpPr>
            <p:nvPr/>
          </p:nvCxnSpPr>
          <p:spPr>
            <a:xfrm flipV="1">
              <a:off x="6819576" y="2180122"/>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20F58028-0470-4BE7-8D36-8BD2641553C6}"/>
                </a:ext>
              </a:extLst>
            </p:cNvPr>
            <p:cNvCxnSpPr>
              <a:cxnSpLocks/>
            </p:cNvCxnSpPr>
            <p:nvPr/>
          </p:nvCxnSpPr>
          <p:spPr>
            <a:xfrm flipV="1">
              <a:off x="7096992" y="2180121"/>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330167F3-1360-4508-B6C2-71FFDB181E92}"/>
                </a:ext>
              </a:extLst>
            </p:cNvPr>
            <p:cNvCxnSpPr>
              <a:cxnSpLocks/>
            </p:cNvCxnSpPr>
            <p:nvPr/>
          </p:nvCxnSpPr>
          <p:spPr>
            <a:xfrm flipV="1">
              <a:off x="7400150" y="2180120"/>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146A29F1-1DFA-46AF-894E-8B6586D36F07}"/>
                </a:ext>
              </a:extLst>
            </p:cNvPr>
            <p:cNvCxnSpPr>
              <a:cxnSpLocks/>
            </p:cNvCxnSpPr>
            <p:nvPr/>
          </p:nvCxnSpPr>
          <p:spPr>
            <a:xfrm flipV="1">
              <a:off x="7738243" y="2179083"/>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51E205AD-13DB-49E6-8589-9F203374EA6C}"/>
                </a:ext>
              </a:extLst>
            </p:cNvPr>
            <p:cNvCxnSpPr>
              <a:cxnSpLocks/>
            </p:cNvCxnSpPr>
            <p:nvPr/>
          </p:nvCxnSpPr>
          <p:spPr>
            <a:xfrm flipV="1">
              <a:off x="8022957" y="2179084"/>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grpSp>
      <p:grpSp>
        <p:nvGrpSpPr>
          <p:cNvPr id="85" name="Group 84">
            <a:extLst>
              <a:ext uri="{FF2B5EF4-FFF2-40B4-BE49-F238E27FC236}">
                <a16:creationId xmlns:a16="http://schemas.microsoft.com/office/drawing/2014/main" id="{128ACB8D-56E8-4BA4-908D-0D0D7399B503}"/>
              </a:ext>
            </a:extLst>
          </p:cNvPr>
          <p:cNvGrpSpPr/>
          <p:nvPr/>
        </p:nvGrpSpPr>
        <p:grpSpPr>
          <a:xfrm>
            <a:off x="2189929" y="6341"/>
            <a:ext cx="1821110" cy="2413591"/>
            <a:chOff x="6519071" y="56182"/>
            <a:chExt cx="2181322" cy="2413591"/>
          </a:xfrm>
        </p:grpSpPr>
        <p:sp>
          <p:nvSpPr>
            <p:cNvPr id="86" name="TextBox 85">
              <a:extLst>
                <a:ext uri="{FF2B5EF4-FFF2-40B4-BE49-F238E27FC236}">
                  <a16:creationId xmlns:a16="http://schemas.microsoft.com/office/drawing/2014/main" id="{FF6B58C4-244A-4180-9546-CDF3F7190F6D}"/>
                </a:ext>
              </a:extLst>
            </p:cNvPr>
            <p:cNvSpPr txBox="1"/>
            <p:nvPr/>
          </p:nvSpPr>
          <p:spPr>
            <a:xfrm rot="18203272">
              <a:off x="7118467" y="1294452"/>
              <a:ext cx="1979330" cy="276999"/>
            </a:xfrm>
            <a:prstGeom prst="rect">
              <a:avLst/>
            </a:prstGeom>
            <a:noFill/>
          </p:spPr>
          <p:txBody>
            <a:bodyPr wrap="square" rtlCol="0">
              <a:spAutoFit/>
            </a:bodyPr>
            <a:lstStyle/>
            <a:p>
              <a:r>
                <a:rPr lang="en-US" sz="1200" b="1" dirty="0"/>
                <a:t>Soluble Fraction</a:t>
              </a:r>
            </a:p>
          </p:txBody>
        </p:sp>
        <p:sp>
          <p:nvSpPr>
            <p:cNvPr id="87" name="TextBox 86">
              <a:extLst>
                <a:ext uri="{FF2B5EF4-FFF2-40B4-BE49-F238E27FC236}">
                  <a16:creationId xmlns:a16="http://schemas.microsoft.com/office/drawing/2014/main" id="{90B9E53D-AF33-49F0-A08D-4EAA4DD06778}"/>
                </a:ext>
              </a:extLst>
            </p:cNvPr>
            <p:cNvSpPr txBox="1"/>
            <p:nvPr/>
          </p:nvSpPr>
          <p:spPr>
            <a:xfrm rot="18203272">
              <a:off x="6865032" y="1478434"/>
              <a:ext cx="1580333" cy="276999"/>
            </a:xfrm>
            <a:prstGeom prst="rect">
              <a:avLst/>
            </a:prstGeom>
            <a:noFill/>
          </p:spPr>
          <p:txBody>
            <a:bodyPr wrap="square" rtlCol="0">
              <a:spAutoFit/>
            </a:bodyPr>
            <a:lstStyle/>
            <a:p>
              <a:r>
                <a:rPr lang="en-US" sz="1200" b="1" dirty="0"/>
                <a:t>Insoluble Fraction</a:t>
              </a:r>
            </a:p>
          </p:txBody>
        </p:sp>
        <p:sp>
          <p:nvSpPr>
            <p:cNvPr id="88" name="TextBox 87">
              <a:extLst>
                <a:ext uri="{FF2B5EF4-FFF2-40B4-BE49-F238E27FC236}">
                  <a16:creationId xmlns:a16="http://schemas.microsoft.com/office/drawing/2014/main" id="{EB972E49-552F-423E-8E00-8731C448EFE7}"/>
                </a:ext>
              </a:extLst>
            </p:cNvPr>
            <p:cNvSpPr txBox="1"/>
            <p:nvPr/>
          </p:nvSpPr>
          <p:spPr>
            <a:xfrm rot="18106454">
              <a:off x="6689102" y="1704019"/>
              <a:ext cx="974485" cy="276999"/>
            </a:xfrm>
            <a:prstGeom prst="rect">
              <a:avLst/>
            </a:prstGeom>
            <a:noFill/>
          </p:spPr>
          <p:txBody>
            <a:bodyPr wrap="square" rtlCol="0">
              <a:spAutoFit/>
            </a:bodyPr>
            <a:lstStyle/>
            <a:p>
              <a:r>
                <a:rPr lang="en-US" sz="1200" b="1" dirty="0"/>
                <a:t>Induced </a:t>
              </a:r>
            </a:p>
          </p:txBody>
        </p:sp>
        <p:sp>
          <p:nvSpPr>
            <p:cNvPr id="89" name="TextBox 88">
              <a:extLst>
                <a:ext uri="{FF2B5EF4-FFF2-40B4-BE49-F238E27FC236}">
                  <a16:creationId xmlns:a16="http://schemas.microsoft.com/office/drawing/2014/main" id="{5E6CF809-C235-4E08-B82F-F376C1F0AB0A}"/>
                </a:ext>
              </a:extLst>
            </p:cNvPr>
            <p:cNvSpPr txBox="1"/>
            <p:nvPr/>
          </p:nvSpPr>
          <p:spPr>
            <a:xfrm rot="18203272">
              <a:off x="6180987" y="1242584"/>
              <a:ext cx="2166505" cy="276999"/>
            </a:xfrm>
            <a:prstGeom prst="rect">
              <a:avLst/>
            </a:prstGeom>
            <a:noFill/>
          </p:spPr>
          <p:txBody>
            <a:bodyPr wrap="square" rtlCol="0">
              <a:spAutoFit/>
            </a:bodyPr>
            <a:lstStyle/>
            <a:p>
              <a:r>
                <a:rPr lang="en-US" sz="1200" b="1" dirty="0"/>
                <a:t>Un-Induced </a:t>
              </a:r>
            </a:p>
          </p:txBody>
        </p:sp>
        <p:sp>
          <p:nvSpPr>
            <p:cNvPr id="90" name="TextBox 89">
              <a:extLst>
                <a:ext uri="{FF2B5EF4-FFF2-40B4-BE49-F238E27FC236}">
                  <a16:creationId xmlns:a16="http://schemas.microsoft.com/office/drawing/2014/main" id="{6DC1F7DC-63EE-4FB2-83FC-057A3409AE55}"/>
                </a:ext>
              </a:extLst>
            </p:cNvPr>
            <p:cNvSpPr txBox="1"/>
            <p:nvPr/>
          </p:nvSpPr>
          <p:spPr>
            <a:xfrm rot="18203272">
              <a:off x="7355098" y="1124478"/>
              <a:ext cx="2413591" cy="276999"/>
            </a:xfrm>
            <a:prstGeom prst="rect">
              <a:avLst/>
            </a:prstGeom>
            <a:noFill/>
          </p:spPr>
          <p:txBody>
            <a:bodyPr wrap="square" rtlCol="0">
              <a:spAutoFit/>
            </a:bodyPr>
            <a:lstStyle/>
            <a:p>
              <a:r>
                <a:rPr lang="en-US" sz="1200" b="1" dirty="0"/>
                <a:t>His-Tag Purified</a:t>
              </a:r>
            </a:p>
          </p:txBody>
        </p:sp>
        <p:cxnSp>
          <p:nvCxnSpPr>
            <p:cNvPr id="91" name="Straight Connector 90">
              <a:extLst>
                <a:ext uri="{FF2B5EF4-FFF2-40B4-BE49-F238E27FC236}">
                  <a16:creationId xmlns:a16="http://schemas.microsoft.com/office/drawing/2014/main" id="{CA30B75F-BA25-4DAE-8CB1-96D1939908E7}"/>
                </a:ext>
              </a:extLst>
            </p:cNvPr>
            <p:cNvCxnSpPr/>
            <p:nvPr/>
          </p:nvCxnSpPr>
          <p:spPr>
            <a:xfrm flipV="1">
              <a:off x="6519071" y="2180122"/>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6F37E0F5-5D4E-401D-BE33-310A7947CF4E}"/>
                </a:ext>
              </a:extLst>
            </p:cNvPr>
            <p:cNvCxnSpPr>
              <a:cxnSpLocks/>
            </p:cNvCxnSpPr>
            <p:nvPr/>
          </p:nvCxnSpPr>
          <p:spPr>
            <a:xfrm flipV="1">
              <a:off x="6819576" y="2180122"/>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C8F0B6A7-2E96-4529-9782-C48295A7B203}"/>
                </a:ext>
              </a:extLst>
            </p:cNvPr>
            <p:cNvCxnSpPr>
              <a:cxnSpLocks/>
            </p:cNvCxnSpPr>
            <p:nvPr/>
          </p:nvCxnSpPr>
          <p:spPr>
            <a:xfrm flipV="1">
              <a:off x="7096992" y="2180121"/>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F3A3CB9F-D688-4347-A1CB-F3E4F72B13F7}"/>
                </a:ext>
              </a:extLst>
            </p:cNvPr>
            <p:cNvCxnSpPr>
              <a:cxnSpLocks/>
            </p:cNvCxnSpPr>
            <p:nvPr/>
          </p:nvCxnSpPr>
          <p:spPr>
            <a:xfrm flipV="1">
              <a:off x="7400150" y="2180120"/>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555EBCB-98D5-412C-ADDF-1A769D87769D}"/>
                </a:ext>
              </a:extLst>
            </p:cNvPr>
            <p:cNvCxnSpPr>
              <a:cxnSpLocks/>
            </p:cNvCxnSpPr>
            <p:nvPr/>
          </p:nvCxnSpPr>
          <p:spPr>
            <a:xfrm flipV="1">
              <a:off x="7738243" y="2179083"/>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A160845-58F4-4FDD-9215-C90016D1A203}"/>
                </a:ext>
              </a:extLst>
            </p:cNvPr>
            <p:cNvCxnSpPr>
              <a:cxnSpLocks/>
            </p:cNvCxnSpPr>
            <p:nvPr/>
          </p:nvCxnSpPr>
          <p:spPr>
            <a:xfrm flipV="1">
              <a:off x="8022957" y="2179084"/>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grpSp>
      <p:grpSp>
        <p:nvGrpSpPr>
          <p:cNvPr id="97" name="Group 96">
            <a:extLst>
              <a:ext uri="{FF2B5EF4-FFF2-40B4-BE49-F238E27FC236}">
                <a16:creationId xmlns:a16="http://schemas.microsoft.com/office/drawing/2014/main" id="{DAED1E19-2149-40CC-B6FB-91654F08D812}"/>
              </a:ext>
            </a:extLst>
          </p:cNvPr>
          <p:cNvGrpSpPr/>
          <p:nvPr/>
        </p:nvGrpSpPr>
        <p:grpSpPr>
          <a:xfrm>
            <a:off x="3637118" y="6340"/>
            <a:ext cx="1821110" cy="2413591"/>
            <a:chOff x="6519071" y="56182"/>
            <a:chExt cx="2181322" cy="2413591"/>
          </a:xfrm>
        </p:grpSpPr>
        <p:sp>
          <p:nvSpPr>
            <p:cNvPr id="98" name="TextBox 97">
              <a:extLst>
                <a:ext uri="{FF2B5EF4-FFF2-40B4-BE49-F238E27FC236}">
                  <a16:creationId xmlns:a16="http://schemas.microsoft.com/office/drawing/2014/main" id="{722B3B6B-BDF7-469C-82E4-F236D2BDBD3A}"/>
                </a:ext>
              </a:extLst>
            </p:cNvPr>
            <p:cNvSpPr txBox="1"/>
            <p:nvPr/>
          </p:nvSpPr>
          <p:spPr>
            <a:xfrm rot="18203272">
              <a:off x="7118467" y="1294452"/>
              <a:ext cx="1979330" cy="276999"/>
            </a:xfrm>
            <a:prstGeom prst="rect">
              <a:avLst/>
            </a:prstGeom>
            <a:noFill/>
          </p:spPr>
          <p:txBody>
            <a:bodyPr wrap="square" rtlCol="0">
              <a:spAutoFit/>
            </a:bodyPr>
            <a:lstStyle/>
            <a:p>
              <a:r>
                <a:rPr lang="en-US" sz="1200" b="1" dirty="0"/>
                <a:t>Soluble Fraction</a:t>
              </a:r>
            </a:p>
          </p:txBody>
        </p:sp>
        <p:sp>
          <p:nvSpPr>
            <p:cNvPr id="99" name="TextBox 98">
              <a:extLst>
                <a:ext uri="{FF2B5EF4-FFF2-40B4-BE49-F238E27FC236}">
                  <a16:creationId xmlns:a16="http://schemas.microsoft.com/office/drawing/2014/main" id="{5D0DF9E3-0E5B-486E-92CF-F6B6FC5A73B3}"/>
                </a:ext>
              </a:extLst>
            </p:cNvPr>
            <p:cNvSpPr txBox="1"/>
            <p:nvPr/>
          </p:nvSpPr>
          <p:spPr>
            <a:xfrm rot="18203272">
              <a:off x="6865032" y="1478434"/>
              <a:ext cx="1580333" cy="276999"/>
            </a:xfrm>
            <a:prstGeom prst="rect">
              <a:avLst/>
            </a:prstGeom>
            <a:noFill/>
          </p:spPr>
          <p:txBody>
            <a:bodyPr wrap="square" rtlCol="0">
              <a:spAutoFit/>
            </a:bodyPr>
            <a:lstStyle/>
            <a:p>
              <a:r>
                <a:rPr lang="en-US" sz="1200" b="1" dirty="0"/>
                <a:t>Insoluble Fraction</a:t>
              </a:r>
            </a:p>
          </p:txBody>
        </p:sp>
        <p:sp>
          <p:nvSpPr>
            <p:cNvPr id="100" name="TextBox 99">
              <a:extLst>
                <a:ext uri="{FF2B5EF4-FFF2-40B4-BE49-F238E27FC236}">
                  <a16:creationId xmlns:a16="http://schemas.microsoft.com/office/drawing/2014/main" id="{B4D01881-D5E1-4CFF-A88D-590BD6757B7F}"/>
                </a:ext>
              </a:extLst>
            </p:cNvPr>
            <p:cNvSpPr txBox="1"/>
            <p:nvPr/>
          </p:nvSpPr>
          <p:spPr>
            <a:xfrm rot="18106454">
              <a:off x="6689102" y="1704019"/>
              <a:ext cx="974485" cy="276999"/>
            </a:xfrm>
            <a:prstGeom prst="rect">
              <a:avLst/>
            </a:prstGeom>
            <a:noFill/>
          </p:spPr>
          <p:txBody>
            <a:bodyPr wrap="square" rtlCol="0">
              <a:spAutoFit/>
            </a:bodyPr>
            <a:lstStyle/>
            <a:p>
              <a:r>
                <a:rPr lang="en-US" sz="1200" b="1" dirty="0"/>
                <a:t>Induced </a:t>
              </a:r>
            </a:p>
          </p:txBody>
        </p:sp>
        <p:sp>
          <p:nvSpPr>
            <p:cNvPr id="101" name="TextBox 100">
              <a:extLst>
                <a:ext uri="{FF2B5EF4-FFF2-40B4-BE49-F238E27FC236}">
                  <a16:creationId xmlns:a16="http://schemas.microsoft.com/office/drawing/2014/main" id="{04F6496D-F303-40FD-993C-FCCBA2D9AC9E}"/>
                </a:ext>
              </a:extLst>
            </p:cNvPr>
            <p:cNvSpPr txBox="1"/>
            <p:nvPr/>
          </p:nvSpPr>
          <p:spPr>
            <a:xfrm rot="18203272">
              <a:off x="6180987" y="1242584"/>
              <a:ext cx="2166505" cy="276999"/>
            </a:xfrm>
            <a:prstGeom prst="rect">
              <a:avLst/>
            </a:prstGeom>
            <a:noFill/>
          </p:spPr>
          <p:txBody>
            <a:bodyPr wrap="square" rtlCol="0">
              <a:spAutoFit/>
            </a:bodyPr>
            <a:lstStyle/>
            <a:p>
              <a:r>
                <a:rPr lang="en-US" sz="1200" b="1" dirty="0"/>
                <a:t>Un-Induced </a:t>
              </a:r>
            </a:p>
          </p:txBody>
        </p:sp>
        <p:sp>
          <p:nvSpPr>
            <p:cNvPr id="102" name="TextBox 101">
              <a:extLst>
                <a:ext uri="{FF2B5EF4-FFF2-40B4-BE49-F238E27FC236}">
                  <a16:creationId xmlns:a16="http://schemas.microsoft.com/office/drawing/2014/main" id="{97577EB7-567D-4BCE-9383-9494C7F26C10}"/>
                </a:ext>
              </a:extLst>
            </p:cNvPr>
            <p:cNvSpPr txBox="1"/>
            <p:nvPr/>
          </p:nvSpPr>
          <p:spPr>
            <a:xfrm rot="18203272">
              <a:off x="7355098" y="1124478"/>
              <a:ext cx="2413591" cy="276999"/>
            </a:xfrm>
            <a:prstGeom prst="rect">
              <a:avLst/>
            </a:prstGeom>
            <a:noFill/>
          </p:spPr>
          <p:txBody>
            <a:bodyPr wrap="square" rtlCol="0">
              <a:spAutoFit/>
            </a:bodyPr>
            <a:lstStyle/>
            <a:p>
              <a:r>
                <a:rPr lang="en-US" sz="1200" b="1" dirty="0"/>
                <a:t>His-Tag Purified</a:t>
              </a:r>
            </a:p>
          </p:txBody>
        </p:sp>
        <p:cxnSp>
          <p:nvCxnSpPr>
            <p:cNvPr id="103" name="Straight Connector 102">
              <a:extLst>
                <a:ext uri="{FF2B5EF4-FFF2-40B4-BE49-F238E27FC236}">
                  <a16:creationId xmlns:a16="http://schemas.microsoft.com/office/drawing/2014/main" id="{29B61052-DBD1-4D3F-A1B1-AC84C665BE8C}"/>
                </a:ext>
              </a:extLst>
            </p:cNvPr>
            <p:cNvCxnSpPr/>
            <p:nvPr/>
          </p:nvCxnSpPr>
          <p:spPr>
            <a:xfrm flipV="1">
              <a:off x="6519071" y="2180122"/>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1CF98DA4-F6B9-4F89-94DA-0879E8769E86}"/>
                </a:ext>
              </a:extLst>
            </p:cNvPr>
            <p:cNvCxnSpPr>
              <a:cxnSpLocks/>
            </p:cNvCxnSpPr>
            <p:nvPr/>
          </p:nvCxnSpPr>
          <p:spPr>
            <a:xfrm flipV="1">
              <a:off x="6819576" y="2180122"/>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105" name="Straight Connector 104">
              <a:extLst>
                <a:ext uri="{FF2B5EF4-FFF2-40B4-BE49-F238E27FC236}">
                  <a16:creationId xmlns:a16="http://schemas.microsoft.com/office/drawing/2014/main" id="{35A691D6-388B-4F87-9E44-8248CF9D7EAA}"/>
                </a:ext>
              </a:extLst>
            </p:cNvPr>
            <p:cNvCxnSpPr>
              <a:cxnSpLocks/>
            </p:cNvCxnSpPr>
            <p:nvPr/>
          </p:nvCxnSpPr>
          <p:spPr>
            <a:xfrm flipV="1">
              <a:off x="7096992" y="2180121"/>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7B7BB884-D8D2-4C70-8E1F-0BD6EC2D81BC}"/>
                </a:ext>
              </a:extLst>
            </p:cNvPr>
            <p:cNvCxnSpPr>
              <a:cxnSpLocks/>
            </p:cNvCxnSpPr>
            <p:nvPr/>
          </p:nvCxnSpPr>
          <p:spPr>
            <a:xfrm flipV="1">
              <a:off x="7400150" y="2180120"/>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CA253E0D-140C-4055-832B-FC94F96CD9A7}"/>
                </a:ext>
              </a:extLst>
            </p:cNvPr>
            <p:cNvCxnSpPr>
              <a:cxnSpLocks/>
            </p:cNvCxnSpPr>
            <p:nvPr/>
          </p:nvCxnSpPr>
          <p:spPr>
            <a:xfrm flipV="1">
              <a:off x="7738243" y="2179083"/>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0047048A-8C70-43B2-A522-620C5FA813F7}"/>
                </a:ext>
              </a:extLst>
            </p:cNvPr>
            <p:cNvCxnSpPr>
              <a:cxnSpLocks/>
            </p:cNvCxnSpPr>
            <p:nvPr/>
          </p:nvCxnSpPr>
          <p:spPr>
            <a:xfrm flipV="1">
              <a:off x="8022957" y="2179084"/>
              <a:ext cx="0" cy="123321"/>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grpSp>
      <p:graphicFrame>
        <p:nvGraphicFramePr>
          <p:cNvPr id="68" name="Table 3">
            <a:extLst>
              <a:ext uri="{FF2B5EF4-FFF2-40B4-BE49-F238E27FC236}">
                <a16:creationId xmlns:a16="http://schemas.microsoft.com/office/drawing/2014/main" id="{934467B3-8BA1-463C-BDD7-82F5D17C69B3}"/>
              </a:ext>
            </a:extLst>
          </p:cNvPr>
          <p:cNvGraphicFramePr>
            <a:graphicFrameLocks noGrp="1"/>
          </p:cNvGraphicFramePr>
          <p:nvPr/>
        </p:nvGraphicFramePr>
        <p:xfrm>
          <a:off x="1521525" y="4893347"/>
          <a:ext cx="9487109" cy="1109934"/>
        </p:xfrm>
        <a:graphic>
          <a:graphicData uri="http://schemas.openxmlformats.org/drawingml/2006/table">
            <a:tbl>
              <a:tblPr firstRow="1" bandRow="1">
                <a:tableStyleId>{5C22544A-7EE6-4342-B048-85BDC9FD1C3A}</a:tableStyleId>
              </a:tblPr>
              <a:tblGrid>
                <a:gridCol w="2348345">
                  <a:extLst>
                    <a:ext uri="{9D8B030D-6E8A-4147-A177-3AD203B41FA5}">
                      <a16:colId xmlns:a16="http://schemas.microsoft.com/office/drawing/2014/main" val="3389875673"/>
                    </a:ext>
                  </a:extLst>
                </a:gridCol>
                <a:gridCol w="3241964">
                  <a:extLst>
                    <a:ext uri="{9D8B030D-6E8A-4147-A177-3AD203B41FA5}">
                      <a16:colId xmlns:a16="http://schemas.microsoft.com/office/drawing/2014/main" val="2197404894"/>
                    </a:ext>
                  </a:extLst>
                </a:gridCol>
                <a:gridCol w="3896800">
                  <a:extLst>
                    <a:ext uri="{9D8B030D-6E8A-4147-A177-3AD203B41FA5}">
                      <a16:colId xmlns:a16="http://schemas.microsoft.com/office/drawing/2014/main" val="1867360959"/>
                    </a:ext>
                  </a:extLst>
                </a:gridCol>
              </a:tblGrid>
              <a:tr h="369978">
                <a:tc>
                  <a:txBody>
                    <a:bodyPr/>
                    <a:lstStyle/>
                    <a:p>
                      <a:pPr algn="ctr"/>
                      <a:endParaRPr lang="en-US"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rPr>
                        <a:t>Wild Type (</a:t>
                      </a:r>
                      <a:r>
                        <a:rPr lang="en-US" sz="1600" b="1" dirty="0">
                          <a:solidFill>
                            <a:schemeClr val="tx1"/>
                          </a:solidFill>
                        </a:rPr>
                        <a:t>ug for a Liter of 2xYT</a:t>
                      </a:r>
                      <a:r>
                        <a:rPr lang="en-US" sz="1600" dirty="0">
                          <a:solidFill>
                            <a:schemeClr val="tx1"/>
                          </a:solidFill>
                        </a:rPr>
                        <a:t>)</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rPr>
                        <a:t>Codon Optimized (</a:t>
                      </a:r>
                      <a:r>
                        <a:rPr lang="en-US" sz="1600" b="1" dirty="0">
                          <a:solidFill>
                            <a:schemeClr val="tx1"/>
                          </a:solidFill>
                        </a:rPr>
                        <a:t>ug for a Liter of 2xYT</a:t>
                      </a:r>
                      <a:r>
                        <a:rPr lang="en-US" sz="1600" dirty="0">
                          <a:solidFill>
                            <a:schemeClr val="tx1"/>
                          </a:solidFill>
                        </a:rPr>
                        <a:t>) S.F.</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98909647"/>
                  </a:ext>
                </a:extLst>
              </a:tr>
              <a:tr h="3699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CyPet-PD1 (60</a:t>
                      </a:r>
                      <a:r>
                        <a:rPr lang="en-US" dirty="0"/>
                        <a:t>kD</a:t>
                      </a:r>
                      <a:r>
                        <a:rPr lang="en-US" dirty="0">
                          <a:solidFill>
                            <a:schemeClr val="tx1"/>
                          </a:solidFill>
                        </a:rPr>
                        <a:t>)</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81</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accent6">
                              <a:lumMod val="75000"/>
                            </a:schemeClr>
                          </a:solidFill>
                        </a:rPr>
                        <a:t>1820</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9828743"/>
                  </a:ext>
                </a:extLst>
              </a:tr>
              <a:tr h="369978">
                <a:tc>
                  <a:txBody>
                    <a:bodyPr/>
                    <a:lstStyle/>
                    <a:p>
                      <a:pPr algn="ctr"/>
                      <a:r>
                        <a:rPr lang="en-US" dirty="0">
                          <a:solidFill>
                            <a:schemeClr val="tx1"/>
                          </a:solidFill>
                        </a:rPr>
                        <a:t>YPet-PDL1 (64kD)</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dirty="0">
                          <a:solidFill>
                            <a:schemeClr val="tx1"/>
                          </a:solidFill>
                        </a:rPr>
                        <a:t>1.14</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dirty="0">
                          <a:solidFill>
                            <a:schemeClr val="accent6">
                              <a:lumMod val="75000"/>
                            </a:schemeClr>
                          </a:solidFill>
                        </a:rPr>
                        <a:t>1300</a:t>
                      </a: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279642221"/>
                  </a:ext>
                </a:extLst>
              </a:tr>
            </a:tbl>
          </a:graphicData>
        </a:graphic>
      </p:graphicFrame>
      <p:sp>
        <p:nvSpPr>
          <p:cNvPr id="112" name="Title 1">
            <a:extLst>
              <a:ext uri="{FF2B5EF4-FFF2-40B4-BE49-F238E27FC236}">
                <a16:creationId xmlns:a16="http://schemas.microsoft.com/office/drawing/2014/main" id="{5F7351FC-48B3-4F59-AB30-D6B5734B2168}"/>
              </a:ext>
            </a:extLst>
          </p:cNvPr>
          <p:cNvSpPr>
            <a:spLocks noGrp="1"/>
          </p:cNvSpPr>
          <p:nvPr>
            <p:ph type="title"/>
          </p:nvPr>
        </p:nvSpPr>
        <p:spPr>
          <a:xfrm>
            <a:off x="838200" y="365125"/>
            <a:ext cx="10515600" cy="1325563"/>
          </a:xfrm>
        </p:spPr>
        <p:txBody>
          <a:bodyPr anchor="t">
            <a:normAutofit/>
          </a:bodyPr>
          <a:lstStyle/>
          <a:p>
            <a:r>
              <a:rPr lang="en-US" sz="3200" b="1" dirty="0">
                <a:ea typeface="Times" panose="02020603050405020304" pitchFamily="18" charset="0"/>
                <a:cs typeface="Times New Roman" panose="02020603050405020304" pitchFamily="18" charset="0"/>
              </a:rPr>
              <a:t>Challenges In Expression Of PD1 and PDL1</a:t>
            </a:r>
            <a:br>
              <a:rPr lang="en-US" sz="3200" b="1" dirty="0">
                <a:ea typeface="Times" panose="02020603050405020304" pitchFamily="18" charset="0"/>
                <a:cs typeface="Times New Roman" panose="02020603050405020304" pitchFamily="18" charset="0"/>
              </a:rPr>
            </a:br>
            <a:endParaRPr lang="en-US" sz="3200" dirty="0"/>
          </a:p>
        </p:txBody>
      </p:sp>
      <p:sp>
        <p:nvSpPr>
          <p:cNvPr id="3" name="Slide Number Placeholder 2">
            <a:extLst>
              <a:ext uri="{FF2B5EF4-FFF2-40B4-BE49-F238E27FC236}">
                <a16:creationId xmlns:a16="http://schemas.microsoft.com/office/drawing/2014/main" id="{1869A037-2E09-485C-BB74-E1C47B77C91D}"/>
              </a:ext>
            </a:extLst>
          </p:cNvPr>
          <p:cNvSpPr>
            <a:spLocks noGrp="1"/>
          </p:cNvSpPr>
          <p:nvPr>
            <p:ph type="sldNum" sz="quarter" idx="12"/>
          </p:nvPr>
        </p:nvSpPr>
        <p:spPr/>
        <p:txBody>
          <a:bodyPr/>
          <a:lstStyle/>
          <a:p>
            <a:fld id="{8F5CE88E-89A4-4243-AB1D-44322647EED2}" type="slidenum">
              <a:rPr lang="en-US" smtClean="0"/>
              <a:t>21</a:t>
            </a:fld>
            <a:endParaRPr lang="en-US"/>
          </a:p>
        </p:txBody>
      </p:sp>
      <p:sp>
        <p:nvSpPr>
          <p:cNvPr id="59" name="TextBox 58">
            <a:extLst>
              <a:ext uri="{FF2B5EF4-FFF2-40B4-BE49-F238E27FC236}">
                <a16:creationId xmlns:a16="http://schemas.microsoft.com/office/drawing/2014/main" id="{C678DAE3-B4F4-430F-B331-F9304BC18B79}"/>
              </a:ext>
            </a:extLst>
          </p:cNvPr>
          <p:cNvSpPr txBox="1"/>
          <p:nvPr/>
        </p:nvSpPr>
        <p:spPr>
          <a:xfrm>
            <a:off x="0" y="6492875"/>
            <a:ext cx="8673737" cy="369332"/>
          </a:xfrm>
          <a:prstGeom prst="rect">
            <a:avLst/>
          </a:prstGeom>
          <a:noFill/>
        </p:spPr>
        <p:txBody>
          <a:bodyPr wrap="square">
            <a:spAutoFit/>
          </a:bodyPr>
          <a:lstStyle/>
          <a:p>
            <a:r>
              <a:rPr lang="en-US" dirty="0"/>
              <a:t>Manuscript: </a:t>
            </a:r>
            <a:r>
              <a:rPr lang="en-US" sz="1800" dirty="0"/>
              <a:t>Development of qFRET assay for PD1-PDL1 interaction</a:t>
            </a:r>
          </a:p>
        </p:txBody>
      </p:sp>
      <p:pic>
        <p:nvPicPr>
          <p:cNvPr id="62" name="Picture 61">
            <a:extLst>
              <a:ext uri="{FF2B5EF4-FFF2-40B4-BE49-F238E27FC236}">
                <a16:creationId xmlns:a16="http://schemas.microsoft.com/office/drawing/2014/main" id="{06E6A31F-0DE8-4F9A-B8F8-B6687645BACA}"/>
              </a:ext>
            </a:extLst>
          </p:cNvPr>
          <p:cNvPicPr>
            <a:picLocks noChangeAspect="1"/>
          </p:cNvPicPr>
          <p:nvPr/>
        </p:nvPicPr>
        <p:blipFill rotWithShape="1">
          <a:blip r:embed="rId2"/>
          <a:srcRect l="-1" t="-1" r="-1977" b="-4007"/>
          <a:stretch/>
        </p:blipFill>
        <p:spPr>
          <a:xfrm>
            <a:off x="2123727" y="2264641"/>
            <a:ext cx="2890939" cy="1959316"/>
          </a:xfrm>
          <a:prstGeom prst="rect">
            <a:avLst/>
          </a:prstGeom>
        </p:spPr>
      </p:pic>
      <p:pic>
        <p:nvPicPr>
          <p:cNvPr id="63" name="Picture 62">
            <a:extLst>
              <a:ext uri="{FF2B5EF4-FFF2-40B4-BE49-F238E27FC236}">
                <a16:creationId xmlns:a16="http://schemas.microsoft.com/office/drawing/2014/main" id="{760972C5-9607-4E3A-AE95-BE85C56F36ED}"/>
              </a:ext>
            </a:extLst>
          </p:cNvPr>
          <p:cNvPicPr>
            <a:picLocks noChangeAspect="1"/>
          </p:cNvPicPr>
          <p:nvPr/>
        </p:nvPicPr>
        <p:blipFill>
          <a:blip r:embed="rId3"/>
          <a:stretch>
            <a:fillRect/>
          </a:stretch>
        </p:blipFill>
        <p:spPr>
          <a:xfrm>
            <a:off x="7481501" y="2316267"/>
            <a:ext cx="2877561" cy="1804572"/>
          </a:xfrm>
          <a:prstGeom prst="rect">
            <a:avLst/>
          </a:prstGeom>
        </p:spPr>
      </p:pic>
    </p:spTree>
    <p:extLst>
      <p:ext uri="{BB962C8B-B14F-4D97-AF65-F5344CB8AC3E}">
        <p14:creationId xmlns:p14="http://schemas.microsoft.com/office/powerpoint/2010/main" val="28943696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5E3BC4-1AA6-4E50-8A8E-9DD14EC4F3EE}"/>
              </a:ext>
            </a:extLst>
          </p:cNvPr>
          <p:cNvSpPr>
            <a:spLocks noGrp="1"/>
          </p:cNvSpPr>
          <p:nvPr>
            <p:ph idx="1"/>
          </p:nvPr>
        </p:nvSpPr>
        <p:spPr/>
        <p:txBody>
          <a:bodyPr>
            <a:normAutofit/>
          </a:bodyPr>
          <a:lstStyle/>
          <a:p>
            <a:r>
              <a:rPr lang="en-US" sz="2400" dirty="0"/>
              <a:t>CD comparison of buffers 1, 2, and 3 show a secondary structure</a:t>
            </a:r>
          </a:p>
          <a:p>
            <a:r>
              <a:rPr lang="en-US" sz="2400" dirty="0"/>
              <a:t>In comparison to the soluble fraction, we find the same inflection at 210 nm</a:t>
            </a:r>
          </a:p>
        </p:txBody>
      </p:sp>
      <p:sp>
        <p:nvSpPr>
          <p:cNvPr id="9" name="TextBox 8">
            <a:extLst>
              <a:ext uri="{FF2B5EF4-FFF2-40B4-BE49-F238E27FC236}">
                <a16:creationId xmlns:a16="http://schemas.microsoft.com/office/drawing/2014/main" id="{6DD2A78D-E018-4718-88CF-72B573AC16A7}"/>
              </a:ext>
            </a:extLst>
          </p:cNvPr>
          <p:cNvSpPr txBox="1"/>
          <p:nvPr/>
        </p:nvSpPr>
        <p:spPr>
          <a:xfrm>
            <a:off x="0" y="6488668"/>
            <a:ext cx="8673737" cy="369332"/>
          </a:xfrm>
          <a:prstGeom prst="rect">
            <a:avLst/>
          </a:prstGeom>
          <a:noFill/>
        </p:spPr>
        <p:txBody>
          <a:bodyPr wrap="square">
            <a:spAutoFit/>
          </a:bodyPr>
          <a:lstStyle/>
          <a:p>
            <a:r>
              <a:rPr lang="en-US" dirty="0"/>
              <a:t>Manuscript: </a:t>
            </a:r>
            <a:r>
              <a:rPr lang="en-US" sz="1800" dirty="0"/>
              <a:t>Development of qFRET assay for PD1-PDL1 interaction</a:t>
            </a:r>
          </a:p>
        </p:txBody>
      </p:sp>
      <p:sp>
        <p:nvSpPr>
          <p:cNvPr id="13" name="Title 1">
            <a:extLst>
              <a:ext uri="{FF2B5EF4-FFF2-40B4-BE49-F238E27FC236}">
                <a16:creationId xmlns:a16="http://schemas.microsoft.com/office/drawing/2014/main" id="{6DC473E4-0E5A-43F1-860A-255F07ED3DC6}"/>
              </a:ext>
            </a:extLst>
          </p:cNvPr>
          <p:cNvSpPr>
            <a:spLocks noGrp="1"/>
          </p:cNvSpPr>
          <p:nvPr>
            <p:ph type="title"/>
          </p:nvPr>
        </p:nvSpPr>
        <p:spPr>
          <a:xfrm>
            <a:off x="838200" y="365125"/>
            <a:ext cx="10515600" cy="1325563"/>
          </a:xfrm>
        </p:spPr>
        <p:txBody>
          <a:bodyPr anchor="t">
            <a:noAutofit/>
          </a:bodyPr>
          <a:lstStyle/>
          <a:p>
            <a:r>
              <a:rPr lang="en-US" sz="3200" b="1" dirty="0"/>
              <a:t>Refolding full length hPDL1 For qFRET Assay</a:t>
            </a:r>
            <a:br>
              <a:rPr lang="en-US" sz="3200" b="1" dirty="0"/>
            </a:br>
            <a:r>
              <a:rPr lang="en-US" sz="3200" b="1" dirty="0"/>
              <a:t>Results: Buffer Screen Circular Dichroism (CD)</a:t>
            </a:r>
          </a:p>
        </p:txBody>
      </p:sp>
      <p:sp>
        <p:nvSpPr>
          <p:cNvPr id="4" name="Slide Number Placeholder 3">
            <a:extLst>
              <a:ext uri="{FF2B5EF4-FFF2-40B4-BE49-F238E27FC236}">
                <a16:creationId xmlns:a16="http://schemas.microsoft.com/office/drawing/2014/main" id="{4DCF62B4-3D8A-42AB-8508-13C8BD8C9D87}"/>
              </a:ext>
            </a:extLst>
          </p:cNvPr>
          <p:cNvSpPr>
            <a:spLocks noGrp="1"/>
          </p:cNvSpPr>
          <p:nvPr>
            <p:ph type="sldNum" sz="quarter" idx="12"/>
          </p:nvPr>
        </p:nvSpPr>
        <p:spPr/>
        <p:txBody>
          <a:bodyPr/>
          <a:lstStyle/>
          <a:p>
            <a:fld id="{8F5CE88E-89A4-4243-AB1D-44322647EED2}" type="slidenum">
              <a:rPr lang="en-US" smtClean="0"/>
              <a:t>22</a:t>
            </a:fld>
            <a:endParaRPr lang="en-US"/>
          </a:p>
        </p:txBody>
      </p:sp>
      <p:pic>
        <p:nvPicPr>
          <p:cNvPr id="11" name="Picture 2" descr="Figure 1">
            <a:extLst>
              <a:ext uri="{FF2B5EF4-FFF2-40B4-BE49-F238E27FC236}">
                <a16:creationId xmlns:a16="http://schemas.microsoft.com/office/drawing/2014/main" id="{6FB96895-0165-4181-873D-7D217F58EF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757" t="-3376" r="-168" b="3376"/>
          <a:stretch/>
        </p:blipFill>
        <p:spPr bwMode="auto">
          <a:xfrm>
            <a:off x="8105240" y="2567093"/>
            <a:ext cx="3207466" cy="392157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0692953-E7E8-4882-B87D-421D4F7E22F0}"/>
              </a:ext>
            </a:extLst>
          </p:cNvPr>
          <p:cNvPicPr>
            <a:picLocks noChangeAspect="1"/>
          </p:cNvPicPr>
          <p:nvPr/>
        </p:nvPicPr>
        <p:blipFill>
          <a:blip r:embed="rId3"/>
          <a:stretch>
            <a:fillRect/>
          </a:stretch>
        </p:blipFill>
        <p:spPr>
          <a:xfrm>
            <a:off x="1242131" y="2853731"/>
            <a:ext cx="6822015" cy="3023878"/>
          </a:xfrm>
          <a:prstGeom prst="rect">
            <a:avLst/>
          </a:prstGeom>
        </p:spPr>
      </p:pic>
    </p:spTree>
    <p:extLst>
      <p:ext uri="{BB962C8B-B14F-4D97-AF65-F5344CB8AC3E}">
        <p14:creationId xmlns:p14="http://schemas.microsoft.com/office/powerpoint/2010/main" val="35615648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86804EC-2687-45AA-9867-335DD323092B}"/>
              </a:ext>
            </a:extLst>
          </p:cNvPr>
          <p:cNvGraphicFramePr>
            <a:graphicFrameLocks noGrp="1"/>
          </p:cNvGraphicFramePr>
          <p:nvPr>
            <p:extLst>
              <p:ext uri="{D42A27DB-BD31-4B8C-83A1-F6EECF244321}">
                <p14:modId xmlns:p14="http://schemas.microsoft.com/office/powerpoint/2010/main" val="256435332"/>
              </p:ext>
            </p:extLst>
          </p:nvPr>
        </p:nvGraphicFramePr>
        <p:xfrm>
          <a:off x="97067" y="1772793"/>
          <a:ext cx="11590436" cy="4179711"/>
        </p:xfrm>
        <a:graphic>
          <a:graphicData uri="http://schemas.openxmlformats.org/drawingml/2006/table">
            <a:tbl>
              <a:tblPr/>
              <a:tblGrid>
                <a:gridCol w="1293186">
                  <a:extLst>
                    <a:ext uri="{9D8B030D-6E8A-4147-A177-3AD203B41FA5}">
                      <a16:colId xmlns:a16="http://schemas.microsoft.com/office/drawing/2014/main" val="2808900371"/>
                    </a:ext>
                  </a:extLst>
                </a:gridCol>
                <a:gridCol w="3497404">
                  <a:extLst>
                    <a:ext uri="{9D8B030D-6E8A-4147-A177-3AD203B41FA5}">
                      <a16:colId xmlns:a16="http://schemas.microsoft.com/office/drawing/2014/main" val="2149236247"/>
                    </a:ext>
                  </a:extLst>
                </a:gridCol>
                <a:gridCol w="3379431">
                  <a:extLst>
                    <a:ext uri="{9D8B030D-6E8A-4147-A177-3AD203B41FA5}">
                      <a16:colId xmlns:a16="http://schemas.microsoft.com/office/drawing/2014/main" val="3981362636"/>
                    </a:ext>
                  </a:extLst>
                </a:gridCol>
                <a:gridCol w="3420415">
                  <a:extLst>
                    <a:ext uri="{9D8B030D-6E8A-4147-A177-3AD203B41FA5}">
                      <a16:colId xmlns:a16="http://schemas.microsoft.com/office/drawing/2014/main" val="3021245772"/>
                    </a:ext>
                  </a:extLst>
                </a:gridCol>
              </a:tblGrid>
              <a:tr h="415469">
                <a:tc>
                  <a:txBody>
                    <a:bodyPr/>
                    <a:lstStyle/>
                    <a:p>
                      <a:pPr algn="ctr" fontAlgn="b"/>
                      <a:endParaRPr lang="en-US" sz="1400" b="0" i="0" u="none" strike="noStrike" dirty="0">
                        <a:effectLst/>
                        <a:latin typeface="+mn-lt"/>
                        <a:cs typeface="Times New Roman" panose="02020603050405020304" pitchFamily="18" charset="0"/>
                      </a:endParaRP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a:effectLst/>
                          <a:latin typeface="+mn-lt"/>
                          <a:cs typeface="Times New Roman" panose="02020603050405020304" pitchFamily="18" charset="0"/>
                        </a:rPr>
                        <a:t>Soluble Fraction</a:t>
                      </a: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a:effectLst/>
                          <a:latin typeface="+mn-lt"/>
                          <a:cs typeface="Times New Roman" panose="02020603050405020304" pitchFamily="18" charset="0"/>
                        </a:rPr>
                        <a:t>Refolded PDL1</a:t>
                      </a: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0" i="0" u="none" strike="noStrike" dirty="0">
                          <a:effectLst/>
                          <a:latin typeface="+mn-lt"/>
                          <a:cs typeface="Times New Roman" panose="02020603050405020304" pitchFamily="18" charset="0"/>
                        </a:rPr>
                        <a:t>YPet-ExtPD1 and CyPet-ExtPDL1</a:t>
                      </a: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2037661"/>
                  </a:ext>
                </a:extLst>
              </a:tr>
              <a:tr h="1824884">
                <a:tc>
                  <a:txBody>
                    <a:bodyPr/>
                    <a:lstStyle/>
                    <a:p>
                      <a:pPr algn="ctr" fontAlgn="b"/>
                      <a:endParaRPr lang="en-US" sz="1400" b="0" i="0" u="none" strike="noStrike" dirty="0">
                        <a:effectLst/>
                        <a:latin typeface="+mn-lt"/>
                        <a:cs typeface="Times New Roman" panose="02020603050405020304" pitchFamily="18" charset="0"/>
                      </a:endParaRP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400" b="0" i="0" u="none" strike="noStrike" dirty="0">
                        <a:effectLst/>
                        <a:latin typeface="+mn-lt"/>
                        <a:cs typeface="Times New Roman" panose="02020603050405020304" pitchFamily="18" charset="0"/>
                      </a:endParaRP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400" b="0" i="0" u="none" strike="noStrike" dirty="0">
                        <a:effectLst/>
                        <a:latin typeface="+mn-lt"/>
                        <a:cs typeface="Times New Roman" panose="02020603050405020304" pitchFamily="18" charset="0"/>
                      </a:endParaRP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400" b="0" i="0" u="none" strike="noStrike" dirty="0">
                        <a:effectLst/>
                        <a:latin typeface="+mn-lt"/>
                        <a:cs typeface="Times New Roman" panose="02020603050405020304" pitchFamily="18" charset="0"/>
                      </a:endParaRP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1171570"/>
                  </a:ext>
                </a:extLst>
              </a:tr>
              <a:tr h="465095">
                <a:tc>
                  <a:txBody>
                    <a:bodyPr/>
                    <a:lstStyle/>
                    <a:p>
                      <a:pPr algn="ctr" fontAlgn="b"/>
                      <a:r>
                        <a:rPr lang="en-US" sz="1400" b="0" i="0" u="none" strike="noStrike" dirty="0">
                          <a:effectLst/>
                          <a:latin typeface="+mn-lt"/>
                          <a:cs typeface="Times New Roman" panose="02020603050405020304" pitchFamily="18" charset="0"/>
                        </a:rPr>
                        <a:t>Kd (µM)</a:t>
                      </a: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1" i="0" dirty="0">
                          <a:solidFill>
                            <a:schemeClr val="tx1"/>
                          </a:solidFill>
                          <a:latin typeface="+mn-lt"/>
                          <a:cs typeface="Times New Roman" panose="02020603050405020304" pitchFamily="18" charset="0"/>
                        </a:rPr>
                        <a:t>0.82</a:t>
                      </a:r>
                      <a:endParaRPr lang="en-US" sz="2000" b="1" i="0" u="none" strike="noStrike" dirty="0">
                        <a:effectLst/>
                        <a:latin typeface="+mn-lt"/>
                        <a:cs typeface="Times New Roman" panose="02020603050405020304" pitchFamily="18" charset="0"/>
                      </a:endParaRP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1" i="0" u="none" strike="noStrike" dirty="0">
                          <a:effectLst/>
                          <a:latin typeface="+mn-lt"/>
                          <a:cs typeface="Times New Roman" panose="02020603050405020304" pitchFamily="18" charset="0"/>
                        </a:rPr>
                        <a:t>0.79</a:t>
                      </a: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2000" b="1" i="0" u="none" strike="noStrike" dirty="0">
                          <a:effectLst/>
                          <a:latin typeface="+mn-lt"/>
                          <a:cs typeface="Times New Roman" panose="02020603050405020304" pitchFamily="18" charset="0"/>
                        </a:rPr>
                        <a:t>1.20</a:t>
                      </a: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4279277"/>
                  </a:ext>
                </a:extLst>
              </a:tr>
              <a:tr h="38758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b="0" i="0" u="none" strike="noStrike" dirty="0">
                          <a:effectLst/>
                          <a:latin typeface="+mn-lt"/>
                          <a:cs typeface="Times New Roman" panose="02020603050405020304" pitchFamily="18" charset="0"/>
                        </a:rPr>
                        <a:t>Std. Error (µM)</a:t>
                      </a: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i="0" u="none" strike="noStrike" dirty="0">
                          <a:effectLst/>
                          <a:latin typeface="+mn-lt"/>
                          <a:cs typeface="Times New Roman" panose="02020603050405020304" pitchFamily="18" charset="0"/>
                        </a:rPr>
                        <a:t>0.13</a:t>
                      </a: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i="0" u="none" strike="noStrike" dirty="0">
                          <a:effectLst/>
                          <a:latin typeface="+mn-lt"/>
                          <a:cs typeface="Times New Roman" panose="02020603050405020304" pitchFamily="18" charset="0"/>
                        </a:rPr>
                        <a:t>0.16</a:t>
                      </a: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2000" b="0" i="0" u="none" strike="noStrike" dirty="0">
                          <a:effectLst/>
                          <a:latin typeface="+mn-lt"/>
                          <a:cs typeface="Times New Roman" panose="02020603050405020304" pitchFamily="18" charset="0"/>
                        </a:rPr>
                        <a:t>0.20</a:t>
                      </a: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8492039"/>
                  </a:ext>
                </a:extLst>
              </a:tr>
              <a:tr h="66163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b="0" i="0" u="none" strike="noStrike" dirty="0">
                          <a:effectLst/>
                          <a:latin typeface="+mn-lt"/>
                          <a:cs typeface="Times New Roman" panose="02020603050405020304" pitchFamily="18" charset="0"/>
                        </a:rPr>
                        <a:t>95% Confidence Intervals (µM)</a:t>
                      </a: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i="0" u="none" strike="noStrike" dirty="0">
                          <a:effectLst/>
                          <a:latin typeface="+mn-lt"/>
                          <a:cs typeface="Times New Roman" panose="02020603050405020304" pitchFamily="18" charset="0"/>
                        </a:rPr>
                        <a:t>0.55 to 1.07</a:t>
                      </a: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i="0" u="none" strike="noStrike" dirty="0">
                          <a:effectLst/>
                          <a:latin typeface="+mn-lt"/>
                          <a:cs typeface="Times New Roman" panose="02020603050405020304" pitchFamily="18" charset="0"/>
                        </a:rPr>
                        <a:t>0.46 to 1.12</a:t>
                      </a: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2000" b="0" i="0" u="none" strike="noStrike" dirty="0">
                          <a:effectLst/>
                          <a:latin typeface="+mn-lt"/>
                          <a:cs typeface="Times New Roman" panose="02020603050405020304" pitchFamily="18" charset="0"/>
                        </a:rPr>
                        <a:t>0.77 to 1.63</a:t>
                      </a: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1449483"/>
                  </a:ext>
                </a:extLst>
              </a:tr>
              <a:tr h="425050">
                <a:tc>
                  <a:txBody>
                    <a:bodyPr/>
                    <a:lstStyle/>
                    <a:p>
                      <a:pPr algn="ctr" fontAlgn="b"/>
                      <a:r>
                        <a:rPr lang="en-US" sz="1400" b="0" i="0" u="none" strike="noStrike" dirty="0">
                          <a:effectLst/>
                          <a:latin typeface="+mn-lt"/>
                          <a:cs typeface="Times New Roman" panose="02020603050405020304" pitchFamily="18" charset="0"/>
                        </a:rPr>
                        <a:t>R²</a:t>
                      </a: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i="0" u="none" strike="noStrike" dirty="0">
                          <a:effectLst/>
                          <a:latin typeface="+mn-lt"/>
                          <a:cs typeface="Times New Roman" panose="02020603050405020304" pitchFamily="18" charset="0"/>
                        </a:rPr>
                        <a:t>0.97</a:t>
                      </a: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0" i="0" u="none" strike="noStrike" dirty="0">
                          <a:effectLst/>
                          <a:latin typeface="+mn-lt"/>
                          <a:cs typeface="Times New Roman" panose="02020603050405020304" pitchFamily="18" charset="0"/>
                        </a:rPr>
                        <a:t>0.96</a:t>
                      </a: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2000" b="0" i="0" u="none" strike="noStrike" dirty="0">
                          <a:effectLst/>
                          <a:latin typeface="+mn-lt"/>
                          <a:cs typeface="Times New Roman" panose="02020603050405020304" pitchFamily="18" charset="0"/>
                        </a:rPr>
                        <a:t>0.98</a:t>
                      </a:r>
                    </a:p>
                  </a:txBody>
                  <a:tcPr marL="5443" marR="5443"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5053854"/>
                  </a:ext>
                </a:extLst>
              </a:tr>
            </a:tbl>
          </a:graphicData>
        </a:graphic>
      </p:graphicFrame>
      <p:pic>
        <p:nvPicPr>
          <p:cNvPr id="26" name="Picture 25">
            <a:extLst>
              <a:ext uri="{FF2B5EF4-FFF2-40B4-BE49-F238E27FC236}">
                <a16:creationId xmlns:a16="http://schemas.microsoft.com/office/drawing/2014/main" id="{2F096851-964B-4FB1-819E-060EA8B3FE7D}"/>
              </a:ext>
            </a:extLst>
          </p:cNvPr>
          <p:cNvPicPr>
            <a:picLocks noChangeAspect="1"/>
          </p:cNvPicPr>
          <p:nvPr/>
        </p:nvPicPr>
        <p:blipFill rotWithShape="1">
          <a:blip r:embed="rId3"/>
          <a:srcRect r="52923"/>
          <a:stretch/>
        </p:blipFill>
        <p:spPr>
          <a:xfrm>
            <a:off x="1795279" y="2108798"/>
            <a:ext cx="2541589" cy="1786034"/>
          </a:xfrm>
          <a:prstGeom prst="rect">
            <a:avLst/>
          </a:prstGeom>
        </p:spPr>
      </p:pic>
      <p:graphicFrame>
        <p:nvGraphicFramePr>
          <p:cNvPr id="6" name="Object 5">
            <a:extLst>
              <a:ext uri="{FF2B5EF4-FFF2-40B4-BE49-F238E27FC236}">
                <a16:creationId xmlns:a16="http://schemas.microsoft.com/office/drawing/2014/main" id="{337E64A6-9E12-41C1-B4AB-F4F95BF496F9}"/>
              </a:ext>
            </a:extLst>
          </p:cNvPr>
          <p:cNvGraphicFramePr>
            <a:graphicFrameLocks noChangeAspect="1"/>
          </p:cNvGraphicFramePr>
          <p:nvPr>
            <p:extLst>
              <p:ext uri="{D42A27DB-BD31-4B8C-83A1-F6EECF244321}">
                <p14:modId xmlns:p14="http://schemas.microsoft.com/office/powerpoint/2010/main" val="1194910706"/>
              </p:ext>
            </p:extLst>
          </p:nvPr>
        </p:nvGraphicFramePr>
        <p:xfrm>
          <a:off x="5336273" y="2141506"/>
          <a:ext cx="2704974" cy="1800225"/>
        </p:xfrm>
        <a:graphic>
          <a:graphicData uri="http://schemas.openxmlformats.org/presentationml/2006/ole">
            <mc:AlternateContent xmlns:mc="http://schemas.openxmlformats.org/markup-compatibility/2006">
              <mc:Choice xmlns:v="urn:schemas-microsoft-com:vml" Requires="v">
                <p:oleObj name="Prism Project" r:id="rId4" imgW="3996000" imgH="2412000" progId="Prism5.Document">
                  <p:embed/>
                </p:oleObj>
              </mc:Choice>
              <mc:Fallback>
                <p:oleObj name="Prism Project" r:id="rId4" imgW="3996000" imgH="2412000" progId="Prism5.Document">
                  <p:embed/>
                  <p:pic>
                    <p:nvPicPr>
                      <p:cNvPr id="6" name="Object 5">
                        <a:extLst>
                          <a:ext uri="{FF2B5EF4-FFF2-40B4-BE49-F238E27FC236}">
                            <a16:creationId xmlns:a16="http://schemas.microsoft.com/office/drawing/2014/main" id="{337E64A6-9E12-41C1-B4AB-F4F95BF496F9}"/>
                          </a:ext>
                        </a:extLst>
                      </p:cNvPr>
                      <p:cNvPicPr/>
                      <p:nvPr/>
                    </p:nvPicPr>
                    <p:blipFill>
                      <a:blip r:embed="rId5"/>
                      <a:stretch>
                        <a:fillRect/>
                      </a:stretch>
                    </p:blipFill>
                    <p:spPr>
                      <a:xfrm>
                        <a:off x="5336273" y="2141506"/>
                        <a:ext cx="2704974" cy="180022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1127C8D-360C-41A9-83E7-3E6E0011861E}"/>
              </a:ext>
            </a:extLst>
          </p:cNvPr>
          <p:cNvGraphicFramePr>
            <a:graphicFrameLocks noChangeAspect="1"/>
          </p:cNvGraphicFramePr>
          <p:nvPr>
            <p:extLst>
              <p:ext uri="{D42A27DB-BD31-4B8C-83A1-F6EECF244321}">
                <p14:modId xmlns:p14="http://schemas.microsoft.com/office/powerpoint/2010/main" val="2778483988"/>
              </p:ext>
            </p:extLst>
          </p:nvPr>
        </p:nvGraphicFramePr>
        <p:xfrm>
          <a:off x="8804897" y="2156145"/>
          <a:ext cx="2662238" cy="1800225"/>
        </p:xfrm>
        <a:graphic>
          <a:graphicData uri="http://schemas.openxmlformats.org/presentationml/2006/ole">
            <mc:AlternateContent xmlns:mc="http://schemas.openxmlformats.org/markup-compatibility/2006">
              <mc:Choice xmlns:v="urn:schemas-microsoft-com:vml" Requires="v">
                <p:oleObj name="Prism Project" r:id="rId6" imgW="3996000" imgH="2412000" progId="Prism5.Document">
                  <p:embed/>
                </p:oleObj>
              </mc:Choice>
              <mc:Fallback>
                <p:oleObj name="Prism Project" r:id="rId6" imgW="3996000" imgH="2412000" progId="Prism5.Document">
                  <p:embed/>
                  <p:pic>
                    <p:nvPicPr>
                      <p:cNvPr id="9" name="Object 8">
                        <a:extLst>
                          <a:ext uri="{FF2B5EF4-FFF2-40B4-BE49-F238E27FC236}">
                            <a16:creationId xmlns:a16="http://schemas.microsoft.com/office/drawing/2014/main" id="{D1127C8D-360C-41A9-83E7-3E6E0011861E}"/>
                          </a:ext>
                        </a:extLst>
                      </p:cNvPr>
                      <p:cNvPicPr/>
                      <p:nvPr/>
                    </p:nvPicPr>
                    <p:blipFill>
                      <a:blip r:embed="rId7"/>
                      <a:stretch>
                        <a:fillRect/>
                      </a:stretch>
                    </p:blipFill>
                    <p:spPr>
                      <a:xfrm>
                        <a:off x="8804897" y="2156145"/>
                        <a:ext cx="2662238" cy="1800225"/>
                      </a:xfrm>
                      <a:prstGeom prst="rect">
                        <a:avLst/>
                      </a:prstGeom>
                    </p:spPr>
                  </p:pic>
                </p:oleObj>
              </mc:Fallback>
            </mc:AlternateContent>
          </a:graphicData>
        </a:graphic>
      </p:graphicFrame>
      <p:sp>
        <p:nvSpPr>
          <p:cNvPr id="13" name="TextBox 12">
            <a:extLst>
              <a:ext uri="{FF2B5EF4-FFF2-40B4-BE49-F238E27FC236}">
                <a16:creationId xmlns:a16="http://schemas.microsoft.com/office/drawing/2014/main" id="{CBA989E2-7D58-4BAC-B483-58CBB9F7284A}"/>
              </a:ext>
            </a:extLst>
          </p:cNvPr>
          <p:cNvSpPr txBox="1"/>
          <p:nvPr/>
        </p:nvSpPr>
        <p:spPr>
          <a:xfrm rot="16200000">
            <a:off x="4980484" y="2868079"/>
            <a:ext cx="144082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EmFRET (R.F.U.)</a:t>
            </a:r>
          </a:p>
        </p:txBody>
      </p:sp>
      <p:sp>
        <p:nvSpPr>
          <p:cNvPr id="15" name="TextBox 14">
            <a:extLst>
              <a:ext uri="{FF2B5EF4-FFF2-40B4-BE49-F238E27FC236}">
                <a16:creationId xmlns:a16="http://schemas.microsoft.com/office/drawing/2014/main" id="{5AB15895-C7E1-4DFA-AC0D-A9ED400B54B8}"/>
              </a:ext>
            </a:extLst>
          </p:cNvPr>
          <p:cNvSpPr txBox="1"/>
          <p:nvPr/>
        </p:nvSpPr>
        <p:spPr>
          <a:xfrm rot="16200000">
            <a:off x="8397849" y="2853349"/>
            <a:ext cx="1430602"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EmFRET (R.F.U.)</a:t>
            </a:r>
          </a:p>
        </p:txBody>
      </p:sp>
      <p:sp>
        <p:nvSpPr>
          <p:cNvPr id="18" name="TextBox 17">
            <a:extLst>
              <a:ext uri="{FF2B5EF4-FFF2-40B4-BE49-F238E27FC236}">
                <a16:creationId xmlns:a16="http://schemas.microsoft.com/office/drawing/2014/main" id="{48531FE8-6A6B-4411-A908-7B5FED06B09B}"/>
              </a:ext>
            </a:extLst>
          </p:cNvPr>
          <p:cNvSpPr txBox="1"/>
          <p:nvPr/>
        </p:nvSpPr>
        <p:spPr>
          <a:xfrm>
            <a:off x="2324843" y="3680121"/>
            <a:ext cx="1954003" cy="261610"/>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Total CyPet-OptPD1 (µM)</a:t>
            </a:r>
          </a:p>
        </p:txBody>
      </p:sp>
      <p:sp>
        <p:nvSpPr>
          <p:cNvPr id="19" name="TextBox 18">
            <a:extLst>
              <a:ext uri="{FF2B5EF4-FFF2-40B4-BE49-F238E27FC236}">
                <a16:creationId xmlns:a16="http://schemas.microsoft.com/office/drawing/2014/main" id="{E922D92C-ED9C-4223-9216-D40E72CB4B9C}"/>
              </a:ext>
            </a:extLst>
          </p:cNvPr>
          <p:cNvSpPr txBox="1"/>
          <p:nvPr/>
        </p:nvSpPr>
        <p:spPr>
          <a:xfrm>
            <a:off x="5954237" y="3731843"/>
            <a:ext cx="1954003" cy="261610"/>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Total CyPet-OptPD1 (µM)</a:t>
            </a:r>
          </a:p>
        </p:txBody>
      </p:sp>
      <p:sp>
        <p:nvSpPr>
          <p:cNvPr id="22" name="TextBox 21">
            <a:extLst>
              <a:ext uri="{FF2B5EF4-FFF2-40B4-BE49-F238E27FC236}">
                <a16:creationId xmlns:a16="http://schemas.microsoft.com/office/drawing/2014/main" id="{F25E4698-A01E-4F23-A07E-EE229BC14FCC}"/>
              </a:ext>
            </a:extLst>
          </p:cNvPr>
          <p:cNvSpPr txBox="1"/>
          <p:nvPr/>
        </p:nvSpPr>
        <p:spPr>
          <a:xfrm>
            <a:off x="9366491" y="3681123"/>
            <a:ext cx="1954003" cy="261610"/>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Total YPet-OptPD1 (µM)</a:t>
            </a:r>
          </a:p>
        </p:txBody>
      </p:sp>
      <p:sp>
        <p:nvSpPr>
          <p:cNvPr id="24" name="Title 1">
            <a:extLst>
              <a:ext uri="{FF2B5EF4-FFF2-40B4-BE49-F238E27FC236}">
                <a16:creationId xmlns:a16="http://schemas.microsoft.com/office/drawing/2014/main" id="{E78E0978-22C4-4E8D-8494-2DF4D0CE72FF}"/>
              </a:ext>
            </a:extLst>
          </p:cNvPr>
          <p:cNvSpPr txBox="1">
            <a:spLocks/>
          </p:cNvSpPr>
          <p:nvPr/>
        </p:nvSpPr>
        <p:spPr>
          <a:xfrm>
            <a:off x="838200" y="365125"/>
            <a:ext cx="10515600" cy="132556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ea typeface="Times" panose="02020603050405020304" pitchFamily="18" charset="0"/>
                <a:cs typeface="Times New Roman" panose="02020603050405020304" pitchFamily="18" charset="0"/>
              </a:rPr>
              <a:t>Results</a:t>
            </a:r>
            <a:br>
              <a:rPr lang="en-US" sz="3200" b="1" dirty="0">
                <a:ea typeface="Times" panose="02020603050405020304" pitchFamily="18" charset="0"/>
                <a:cs typeface="Times New Roman" panose="02020603050405020304" pitchFamily="18" charset="0"/>
              </a:rPr>
            </a:br>
            <a:r>
              <a:rPr lang="en-US" sz="3200" b="1" dirty="0"/>
              <a:t>qFRET based K</a:t>
            </a:r>
            <a:r>
              <a:rPr lang="en-US" sz="3200" b="1" baseline="-25000" dirty="0"/>
              <a:t>D </a:t>
            </a:r>
            <a:r>
              <a:rPr lang="en-US" sz="3200" b="1" dirty="0"/>
              <a:t>Refolded Full length PDL1</a:t>
            </a:r>
          </a:p>
        </p:txBody>
      </p:sp>
      <p:sp>
        <p:nvSpPr>
          <p:cNvPr id="7" name="Slide Number Placeholder 6">
            <a:extLst>
              <a:ext uri="{FF2B5EF4-FFF2-40B4-BE49-F238E27FC236}">
                <a16:creationId xmlns:a16="http://schemas.microsoft.com/office/drawing/2014/main" id="{981E0717-8F37-43BE-AF59-0246BF036B51}"/>
              </a:ext>
            </a:extLst>
          </p:cNvPr>
          <p:cNvSpPr>
            <a:spLocks noGrp="1"/>
          </p:cNvSpPr>
          <p:nvPr>
            <p:ph type="sldNum" sz="quarter" idx="12"/>
          </p:nvPr>
        </p:nvSpPr>
        <p:spPr/>
        <p:txBody>
          <a:bodyPr/>
          <a:lstStyle/>
          <a:p>
            <a:fld id="{8F5CE88E-89A4-4243-AB1D-44322647EED2}" type="slidenum">
              <a:rPr lang="en-US" smtClean="0"/>
              <a:t>23</a:t>
            </a:fld>
            <a:endParaRPr lang="en-US"/>
          </a:p>
        </p:txBody>
      </p:sp>
      <p:sp>
        <p:nvSpPr>
          <p:cNvPr id="23" name="TextBox 22">
            <a:extLst>
              <a:ext uri="{FF2B5EF4-FFF2-40B4-BE49-F238E27FC236}">
                <a16:creationId xmlns:a16="http://schemas.microsoft.com/office/drawing/2014/main" id="{B322E115-4DDB-41C2-B981-4868AFAA2268}"/>
              </a:ext>
            </a:extLst>
          </p:cNvPr>
          <p:cNvSpPr txBox="1"/>
          <p:nvPr/>
        </p:nvSpPr>
        <p:spPr>
          <a:xfrm>
            <a:off x="0" y="6441406"/>
            <a:ext cx="8673737" cy="369332"/>
          </a:xfrm>
          <a:prstGeom prst="rect">
            <a:avLst/>
          </a:prstGeom>
          <a:noFill/>
        </p:spPr>
        <p:txBody>
          <a:bodyPr wrap="square">
            <a:spAutoFit/>
          </a:bodyPr>
          <a:lstStyle/>
          <a:p>
            <a:r>
              <a:rPr lang="en-US" dirty="0"/>
              <a:t>Manuscript: </a:t>
            </a:r>
            <a:r>
              <a:rPr lang="en-US" sz="1800" dirty="0"/>
              <a:t>Development of qFRET assay for PD1-PDL1 interaction</a:t>
            </a:r>
          </a:p>
        </p:txBody>
      </p:sp>
      <p:sp>
        <p:nvSpPr>
          <p:cNvPr id="27" name="TextBox 26">
            <a:extLst>
              <a:ext uri="{FF2B5EF4-FFF2-40B4-BE49-F238E27FC236}">
                <a16:creationId xmlns:a16="http://schemas.microsoft.com/office/drawing/2014/main" id="{9F50EC1A-72FE-4C6D-B52E-53F1E94E153F}"/>
              </a:ext>
            </a:extLst>
          </p:cNvPr>
          <p:cNvSpPr txBox="1"/>
          <p:nvPr/>
        </p:nvSpPr>
        <p:spPr>
          <a:xfrm rot="16200000">
            <a:off x="1510602" y="2826320"/>
            <a:ext cx="1430602"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EmFRET (R.F.U.)</a:t>
            </a:r>
          </a:p>
        </p:txBody>
      </p:sp>
    </p:spTree>
    <p:extLst>
      <p:ext uri="{BB962C8B-B14F-4D97-AF65-F5344CB8AC3E}">
        <p14:creationId xmlns:p14="http://schemas.microsoft.com/office/powerpoint/2010/main" val="12607081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CB81B-2D5B-4083-A76A-49BB006AA30A}"/>
              </a:ext>
            </a:extLst>
          </p:cNvPr>
          <p:cNvSpPr>
            <a:spLocks noGrp="1"/>
          </p:cNvSpPr>
          <p:nvPr>
            <p:ph type="title"/>
          </p:nvPr>
        </p:nvSpPr>
        <p:spPr/>
        <p:txBody>
          <a:bodyPr anchor="t">
            <a:normAutofit fontScale="90000"/>
          </a:bodyPr>
          <a:lstStyle/>
          <a:p>
            <a:pPr>
              <a:tabLst>
                <a:tab pos="3432175" algn="l"/>
              </a:tabLst>
            </a:pPr>
            <a:r>
              <a:rPr lang="en-US" sz="3200" b="1" dirty="0"/>
              <a:t>Discussion and Conclusion</a:t>
            </a:r>
            <a:br>
              <a:rPr lang="en-US" sz="3200" b="1" dirty="0">
                <a:ea typeface="Times" panose="02020603050405020304" pitchFamily="18" charset="0"/>
                <a:cs typeface="Times New Roman" panose="02020603050405020304" pitchFamily="18" charset="0"/>
              </a:rPr>
            </a:br>
            <a:r>
              <a:rPr lang="en-US" sz="3200" b="1" dirty="0"/>
              <a:t>qFRET based interaction assay Full length PDL1</a:t>
            </a:r>
            <a:br>
              <a:rPr lang="en-US" sz="3200" b="1" dirty="0"/>
            </a:br>
            <a:endParaRPr lang="en-US" sz="3200" b="1" dirty="0"/>
          </a:p>
        </p:txBody>
      </p:sp>
      <p:sp>
        <p:nvSpPr>
          <p:cNvPr id="3" name="Content Placeholder 2">
            <a:extLst>
              <a:ext uri="{FF2B5EF4-FFF2-40B4-BE49-F238E27FC236}">
                <a16:creationId xmlns:a16="http://schemas.microsoft.com/office/drawing/2014/main" id="{F5F196D1-AD39-4527-AB22-11783AFE61B4}"/>
              </a:ext>
            </a:extLst>
          </p:cNvPr>
          <p:cNvSpPr>
            <a:spLocks noGrp="1"/>
          </p:cNvSpPr>
          <p:nvPr>
            <p:ph idx="1"/>
          </p:nvPr>
        </p:nvSpPr>
        <p:spPr/>
        <p:txBody>
          <a:bodyPr>
            <a:normAutofit/>
          </a:bodyPr>
          <a:lstStyle/>
          <a:p>
            <a:r>
              <a:rPr lang="en-US" sz="2600" dirty="0"/>
              <a:t>Express full length PD1 and PDL1 within E.coli</a:t>
            </a:r>
          </a:p>
          <a:p>
            <a:pPr lvl="1"/>
            <a:r>
              <a:rPr lang="en-US" sz="2600" dirty="0"/>
              <a:t>Successfully obtained K</a:t>
            </a:r>
            <a:r>
              <a:rPr lang="en-US" sz="2600" baseline="-25000" dirty="0"/>
              <a:t>D</a:t>
            </a:r>
            <a:r>
              <a:rPr lang="en-US" sz="2600" dirty="0"/>
              <a:t> of 0.82 µM of full length PD1-PDL1</a:t>
            </a:r>
          </a:p>
          <a:p>
            <a:r>
              <a:rPr lang="en-US" sz="2600" dirty="0"/>
              <a:t>Developed qFRET based refolding assay for full length PDL1</a:t>
            </a:r>
          </a:p>
          <a:p>
            <a:r>
              <a:rPr lang="en-US" sz="2600" dirty="0"/>
              <a:t>Observed qFRET K</a:t>
            </a:r>
            <a:r>
              <a:rPr lang="en-US" sz="2600" baseline="-25000" dirty="0"/>
              <a:t>i </a:t>
            </a:r>
            <a:r>
              <a:rPr lang="en-US" sz="2600" dirty="0"/>
              <a:t>1.41 nM of anti-PD1 Pembrolizumab</a:t>
            </a:r>
          </a:p>
          <a:p>
            <a:pPr marL="0" indent="0">
              <a:buNone/>
            </a:pPr>
            <a:endParaRPr lang="en-US" sz="2600" dirty="0"/>
          </a:p>
          <a:p>
            <a:endParaRPr lang="en-US" sz="2600" baseline="-25000" dirty="0"/>
          </a:p>
          <a:p>
            <a:endParaRPr lang="en-US" sz="3200" i="1" u="sng" dirty="0"/>
          </a:p>
          <a:p>
            <a:pPr marL="0" indent="0">
              <a:buNone/>
            </a:pPr>
            <a:endParaRPr lang="en-US" sz="3200" i="1" dirty="0"/>
          </a:p>
        </p:txBody>
      </p:sp>
      <p:sp>
        <p:nvSpPr>
          <p:cNvPr id="5" name="Slide Number Placeholder 4">
            <a:extLst>
              <a:ext uri="{FF2B5EF4-FFF2-40B4-BE49-F238E27FC236}">
                <a16:creationId xmlns:a16="http://schemas.microsoft.com/office/drawing/2014/main" id="{A34CD859-F2BB-4E4E-88F3-0EA9CB9DDEB8}"/>
              </a:ext>
            </a:extLst>
          </p:cNvPr>
          <p:cNvSpPr>
            <a:spLocks noGrp="1"/>
          </p:cNvSpPr>
          <p:nvPr>
            <p:ph type="sldNum" sz="quarter" idx="12"/>
          </p:nvPr>
        </p:nvSpPr>
        <p:spPr/>
        <p:txBody>
          <a:bodyPr/>
          <a:lstStyle/>
          <a:p>
            <a:fld id="{8F5CE88E-89A4-4243-AB1D-44322647EED2}" type="slidenum">
              <a:rPr lang="en-US" smtClean="0"/>
              <a:t>24</a:t>
            </a:fld>
            <a:endParaRPr lang="en-US"/>
          </a:p>
        </p:txBody>
      </p:sp>
      <p:graphicFrame>
        <p:nvGraphicFramePr>
          <p:cNvPr id="6" name="Table 6">
            <a:extLst>
              <a:ext uri="{FF2B5EF4-FFF2-40B4-BE49-F238E27FC236}">
                <a16:creationId xmlns:a16="http://schemas.microsoft.com/office/drawing/2014/main" id="{03C15AD9-151D-4D1B-AE4B-B1C8B7127BBB}"/>
              </a:ext>
            </a:extLst>
          </p:cNvPr>
          <p:cNvGraphicFramePr>
            <a:graphicFrameLocks noGrp="1"/>
          </p:cNvGraphicFramePr>
          <p:nvPr/>
        </p:nvGraphicFramePr>
        <p:xfrm>
          <a:off x="1486388" y="3885983"/>
          <a:ext cx="9014144" cy="2290980"/>
        </p:xfrm>
        <a:graphic>
          <a:graphicData uri="http://schemas.openxmlformats.org/drawingml/2006/table">
            <a:tbl>
              <a:tblPr firstRow="1" bandRow="1">
                <a:tableStyleId>{5C22544A-7EE6-4342-B048-85BDC9FD1C3A}</a:tableStyleId>
              </a:tblPr>
              <a:tblGrid>
                <a:gridCol w="4507072">
                  <a:extLst>
                    <a:ext uri="{9D8B030D-6E8A-4147-A177-3AD203B41FA5}">
                      <a16:colId xmlns:a16="http://schemas.microsoft.com/office/drawing/2014/main" val="250769893"/>
                    </a:ext>
                  </a:extLst>
                </a:gridCol>
                <a:gridCol w="4507072">
                  <a:extLst>
                    <a:ext uri="{9D8B030D-6E8A-4147-A177-3AD203B41FA5}">
                      <a16:colId xmlns:a16="http://schemas.microsoft.com/office/drawing/2014/main" val="1381042648"/>
                    </a:ext>
                  </a:extLst>
                </a:gridCol>
              </a:tblGrid>
              <a:tr h="572745">
                <a:tc gridSpan="2">
                  <a:txBody>
                    <a:bodyPr/>
                    <a:lstStyle/>
                    <a:p>
                      <a:pPr algn="ctr"/>
                      <a:r>
                        <a:rPr lang="en-US" sz="2400" dirty="0">
                          <a:solidFill>
                            <a:schemeClr val="tx1"/>
                          </a:solidFill>
                          <a:latin typeface="+mn-lt"/>
                        </a:rPr>
                        <a:t>Anti-PD1 Pembrolizumab Ki </a:t>
                      </a:r>
                    </a:p>
                  </a:txBody>
                  <a:tcPr anchor="ctr">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2400" baseline="-25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9295453"/>
                  </a:ext>
                </a:extLst>
              </a:tr>
              <a:tr h="572745">
                <a:tc>
                  <a:txBody>
                    <a:bodyPr/>
                    <a:lstStyle/>
                    <a:p>
                      <a:pPr algn="ctr"/>
                      <a:r>
                        <a:rPr lang="en-US" sz="2400" dirty="0">
                          <a:solidFill>
                            <a:schemeClr val="tx1"/>
                          </a:solidFill>
                          <a:latin typeface="+mn-lt"/>
                        </a:rPr>
                        <a:t>Technique</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2400" dirty="0">
                          <a:solidFill>
                            <a:schemeClr val="tx1"/>
                          </a:solidFill>
                          <a:latin typeface="+mn-lt"/>
                        </a:rPr>
                        <a:t>K</a:t>
                      </a:r>
                      <a:r>
                        <a:rPr lang="en-US" sz="2400" baseline="-25000" dirty="0">
                          <a:solidFill>
                            <a:schemeClr val="tx1"/>
                          </a:solidFill>
                          <a:latin typeface="+mn-lt"/>
                        </a:rPr>
                        <a:t>i</a:t>
                      </a:r>
                      <a:r>
                        <a:rPr lang="en-US" sz="2400" baseline="0" dirty="0">
                          <a:solidFill>
                            <a:schemeClr val="tx1"/>
                          </a:solidFill>
                          <a:latin typeface="+mn-lt"/>
                        </a:rPr>
                        <a:t> (nM)</a:t>
                      </a:r>
                      <a:endParaRPr lang="en-US" sz="2400" baseline="-25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893601730"/>
                  </a:ext>
                </a:extLst>
              </a:tr>
              <a:tr h="572745">
                <a:tc>
                  <a:txBody>
                    <a:bodyPr/>
                    <a:lstStyle/>
                    <a:p>
                      <a:pPr algn="ctr"/>
                      <a:r>
                        <a:rPr lang="en-US" sz="2400" dirty="0"/>
                        <a:t>SPR</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t>3.0</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37680657"/>
                  </a:ext>
                </a:extLst>
              </a:tr>
              <a:tr h="572745">
                <a:tc>
                  <a:txBody>
                    <a:bodyPr/>
                    <a:lstStyle/>
                    <a:p>
                      <a:pPr algn="ctr"/>
                      <a:r>
                        <a:rPr lang="en-US" sz="2400" dirty="0"/>
                        <a:t>qFRET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2400" dirty="0"/>
                        <a:t>1.41</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2559396926"/>
                  </a:ext>
                </a:extLst>
              </a:tr>
            </a:tbl>
          </a:graphicData>
        </a:graphic>
      </p:graphicFrame>
      <p:sp>
        <p:nvSpPr>
          <p:cNvPr id="7" name="TextBox 6">
            <a:extLst>
              <a:ext uri="{FF2B5EF4-FFF2-40B4-BE49-F238E27FC236}">
                <a16:creationId xmlns:a16="http://schemas.microsoft.com/office/drawing/2014/main" id="{4D54F100-8C03-497A-B55B-F5BA2D0A850A}"/>
              </a:ext>
            </a:extLst>
          </p:cNvPr>
          <p:cNvSpPr txBox="1"/>
          <p:nvPr/>
        </p:nvSpPr>
        <p:spPr>
          <a:xfrm>
            <a:off x="0" y="6264713"/>
            <a:ext cx="7430814" cy="584775"/>
          </a:xfrm>
          <a:prstGeom prst="rect">
            <a:avLst/>
          </a:prstGeom>
          <a:noFill/>
        </p:spPr>
        <p:txBody>
          <a:bodyPr wrap="square">
            <a:spAutoFit/>
          </a:bodyPr>
          <a:lstStyle/>
          <a:p>
            <a:r>
              <a:rPr lang="en-US" sz="1600" dirty="0"/>
              <a:t>Manuscript: Development of qFRET assay for PD1-PDL1 interaction</a:t>
            </a:r>
          </a:p>
          <a:p>
            <a:r>
              <a:rPr lang="en-US" sz="1600" dirty="0"/>
              <a:t>Patent Disclosure: Neutralizing Antibody Assay (7/2021) </a:t>
            </a:r>
          </a:p>
        </p:txBody>
      </p:sp>
    </p:spTree>
    <p:extLst>
      <p:ext uri="{BB962C8B-B14F-4D97-AF65-F5344CB8AC3E}">
        <p14:creationId xmlns:p14="http://schemas.microsoft.com/office/powerpoint/2010/main" val="2801308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CF461-776C-48D9-AC26-C3CEBA7F2813}"/>
              </a:ext>
            </a:extLst>
          </p:cNvPr>
          <p:cNvSpPr>
            <a:spLocks noGrp="1"/>
          </p:cNvSpPr>
          <p:nvPr>
            <p:ph type="title"/>
          </p:nvPr>
        </p:nvSpPr>
        <p:spPr>
          <a:xfrm>
            <a:off x="838200" y="395605"/>
            <a:ext cx="10515600" cy="1325563"/>
          </a:xfrm>
        </p:spPr>
        <p:txBody>
          <a:bodyPr anchor="t">
            <a:noAutofit/>
          </a:bodyPr>
          <a:lstStyle/>
          <a:p>
            <a:r>
              <a:rPr lang="en-US" sz="3200" b="1" dirty="0"/>
              <a:t>Presentation Outline</a:t>
            </a:r>
          </a:p>
        </p:txBody>
      </p:sp>
      <p:sp>
        <p:nvSpPr>
          <p:cNvPr id="3" name="Content Placeholder 2">
            <a:extLst>
              <a:ext uri="{FF2B5EF4-FFF2-40B4-BE49-F238E27FC236}">
                <a16:creationId xmlns:a16="http://schemas.microsoft.com/office/drawing/2014/main" id="{B8B2FBDC-8277-4AF3-B809-24169AA08F66}"/>
              </a:ext>
            </a:extLst>
          </p:cNvPr>
          <p:cNvSpPr>
            <a:spLocks noGrp="1"/>
          </p:cNvSpPr>
          <p:nvPr>
            <p:ph idx="1"/>
          </p:nvPr>
        </p:nvSpPr>
        <p:spPr>
          <a:xfrm>
            <a:off x="838200" y="1825625"/>
            <a:ext cx="9861332" cy="4351338"/>
          </a:xfrm>
        </p:spPr>
        <p:txBody>
          <a:bodyPr>
            <a:noAutofit/>
          </a:bodyPr>
          <a:lstStyle/>
          <a:p>
            <a:pPr marL="457200" indent="-457200">
              <a:buFont typeface="+mj-lt"/>
              <a:buAutoNum type="arabicPeriod"/>
            </a:pPr>
            <a:r>
              <a:rPr lang="en-US" sz="2400" b="1" dirty="0"/>
              <a:t>Introduction to qFRET Technology</a:t>
            </a:r>
          </a:p>
          <a:p>
            <a:pPr marL="457200" indent="-457200">
              <a:buFont typeface="+mj-lt"/>
              <a:buAutoNum type="arabicPeriod"/>
            </a:pPr>
            <a:r>
              <a:rPr lang="en-US" sz="2400" b="1" i="1" dirty="0"/>
              <a:t>In vitro </a:t>
            </a:r>
            <a:r>
              <a:rPr lang="en-US" sz="2400" b="1" dirty="0"/>
              <a:t>qFRET Based Assay for Interaction of PD1-PDL1</a:t>
            </a:r>
          </a:p>
          <a:p>
            <a:pPr lvl="1"/>
            <a:r>
              <a:rPr lang="en-US" dirty="0"/>
              <a:t>qFRET Based K</a:t>
            </a:r>
            <a:r>
              <a:rPr lang="en-US" baseline="-25000" dirty="0"/>
              <a:t>D </a:t>
            </a:r>
            <a:r>
              <a:rPr lang="en-US" dirty="0"/>
              <a:t>and K</a:t>
            </a:r>
            <a:r>
              <a:rPr lang="en-US" baseline="-25000" dirty="0"/>
              <a:t>i</a:t>
            </a:r>
          </a:p>
          <a:p>
            <a:pPr marL="457200" indent="-457200">
              <a:buFont typeface="+mj-lt"/>
              <a:buAutoNum type="arabicPeriod"/>
            </a:pPr>
            <a:r>
              <a:rPr lang="en-US" sz="2400" b="1" i="1" dirty="0"/>
              <a:t>In vitro </a:t>
            </a:r>
            <a:r>
              <a:rPr lang="en-US" sz="2400" b="1" dirty="0"/>
              <a:t>SUMOylation of IAV-M1 and SARS-CoV-2 Nucleocapsid protein with qFRET as a Reporter</a:t>
            </a:r>
          </a:p>
        </p:txBody>
      </p:sp>
      <p:sp>
        <p:nvSpPr>
          <p:cNvPr id="5" name="Slide Number Placeholder 4">
            <a:extLst>
              <a:ext uri="{FF2B5EF4-FFF2-40B4-BE49-F238E27FC236}">
                <a16:creationId xmlns:a16="http://schemas.microsoft.com/office/drawing/2014/main" id="{C8490647-7B8B-4A06-8FE8-7BF665AE0396}"/>
              </a:ext>
            </a:extLst>
          </p:cNvPr>
          <p:cNvSpPr>
            <a:spLocks noGrp="1"/>
          </p:cNvSpPr>
          <p:nvPr>
            <p:ph type="sldNum" sz="quarter" idx="12"/>
          </p:nvPr>
        </p:nvSpPr>
        <p:spPr/>
        <p:txBody>
          <a:bodyPr/>
          <a:lstStyle/>
          <a:p>
            <a:fld id="{8F5CE88E-89A4-4243-AB1D-44322647EED2}" type="slidenum">
              <a:rPr lang="en-US" smtClean="0"/>
              <a:t>25</a:t>
            </a:fld>
            <a:endParaRPr lang="en-US" dirty="0"/>
          </a:p>
        </p:txBody>
      </p:sp>
    </p:spTree>
    <p:extLst>
      <p:ext uri="{BB962C8B-B14F-4D97-AF65-F5344CB8AC3E}">
        <p14:creationId xmlns:p14="http://schemas.microsoft.com/office/powerpoint/2010/main" val="3087024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16ADE-4CD1-4DE2-9DAE-D3A046E15E08}"/>
              </a:ext>
            </a:extLst>
          </p:cNvPr>
          <p:cNvSpPr>
            <a:spLocks noGrp="1"/>
          </p:cNvSpPr>
          <p:nvPr>
            <p:ph type="ctrTitle"/>
          </p:nvPr>
        </p:nvSpPr>
        <p:spPr>
          <a:xfrm>
            <a:off x="1681655" y="1184165"/>
            <a:ext cx="9144000" cy="2387600"/>
          </a:xfrm>
        </p:spPr>
        <p:txBody>
          <a:bodyPr>
            <a:noAutofit/>
          </a:bodyPr>
          <a:lstStyle/>
          <a:p>
            <a:r>
              <a:rPr lang="en-US" sz="4000" i="1" dirty="0">
                <a:effectLst/>
                <a:latin typeface="+mn-lt"/>
                <a:ea typeface="Times" panose="02020603050405020304" pitchFamily="18" charset="0"/>
                <a:cs typeface="Times New Roman" panose="02020603050405020304" pitchFamily="18" charset="0"/>
              </a:rPr>
              <a:t>In-Vitro</a:t>
            </a:r>
            <a:r>
              <a:rPr lang="en-US" sz="4000" dirty="0">
                <a:effectLst/>
                <a:latin typeface="+mn-lt"/>
                <a:ea typeface="Times" panose="02020603050405020304" pitchFamily="18" charset="0"/>
                <a:cs typeface="Times New Roman" panose="02020603050405020304" pitchFamily="18" charset="0"/>
              </a:rPr>
              <a:t> qFRET Assay for SUMOylation of Viral Proteins, IAV-Matrix 1 Protein and SARS-CoV-2 Nucleocapsid Protein</a:t>
            </a:r>
            <a:endParaRPr lang="en-US" sz="4000" dirty="0">
              <a:latin typeface="+mn-lt"/>
            </a:endParaRPr>
          </a:p>
        </p:txBody>
      </p:sp>
    </p:spTree>
    <p:extLst>
      <p:ext uri="{BB962C8B-B14F-4D97-AF65-F5344CB8AC3E}">
        <p14:creationId xmlns:p14="http://schemas.microsoft.com/office/powerpoint/2010/main" val="21232333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AF53F-740A-4E17-913A-4785DAA068D7}"/>
              </a:ext>
            </a:extLst>
          </p:cNvPr>
          <p:cNvSpPr>
            <a:spLocks noGrp="1"/>
          </p:cNvSpPr>
          <p:nvPr>
            <p:ph type="title"/>
          </p:nvPr>
        </p:nvSpPr>
        <p:spPr/>
        <p:txBody>
          <a:bodyPr anchor="t">
            <a:noAutofit/>
          </a:bodyPr>
          <a:lstStyle/>
          <a:p>
            <a:r>
              <a:rPr lang="en-US" sz="3200" b="1" dirty="0">
                <a:effectLst/>
                <a:ea typeface="Times" panose="02020603050405020304" pitchFamily="18" charset="0"/>
                <a:cs typeface="Times New Roman" panose="02020603050405020304" pitchFamily="18" charset="0"/>
              </a:rPr>
              <a:t>Post Translation Modification of IAV M1 Protein</a:t>
            </a:r>
            <a:br>
              <a:rPr lang="en-US" sz="3200" b="1" dirty="0">
                <a:ea typeface="Times" panose="02020603050405020304" pitchFamily="18" charset="0"/>
                <a:cs typeface="Times New Roman" panose="02020603050405020304" pitchFamily="18" charset="0"/>
              </a:rPr>
            </a:br>
            <a:r>
              <a:rPr lang="en-US" sz="3200" b="1" dirty="0">
                <a:ea typeface="Times" panose="02020603050405020304" pitchFamily="18" charset="0"/>
                <a:cs typeface="Times New Roman" panose="02020603050405020304" pitchFamily="18" charset="0"/>
              </a:rPr>
              <a:t>SUMOylation Modification Of M1</a:t>
            </a:r>
            <a:endParaRPr lang="en-US" sz="3200" b="1" dirty="0"/>
          </a:p>
        </p:txBody>
      </p:sp>
      <p:sp>
        <p:nvSpPr>
          <p:cNvPr id="4" name="Content Placeholder 3">
            <a:extLst>
              <a:ext uri="{FF2B5EF4-FFF2-40B4-BE49-F238E27FC236}">
                <a16:creationId xmlns:a16="http://schemas.microsoft.com/office/drawing/2014/main" id="{25A5A146-128E-4F62-B7A4-B69269090866}"/>
              </a:ext>
            </a:extLst>
          </p:cNvPr>
          <p:cNvSpPr>
            <a:spLocks noGrp="1"/>
          </p:cNvSpPr>
          <p:nvPr>
            <p:ph idx="1"/>
          </p:nvPr>
        </p:nvSpPr>
        <p:spPr/>
        <p:txBody>
          <a:bodyPr>
            <a:normAutofit/>
          </a:bodyPr>
          <a:lstStyle/>
          <a:p>
            <a:r>
              <a:rPr lang="en-US" sz="2000" dirty="0"/>
              <a:t>Motivation </a:t>
            </a:r>
          </a:p>
          <a:p>
            <a:pPr lvl="1"/>
            <a:r>
              <a:rPr lang="en-US" sz="2000" dirty="0"/>
              <a:t>Viral proteome studies have shown M1 protein is a “essential gene” for viral pathogenesis</a:t>
            </a:r>
          </a:p>
          <a:p>
            <a:pPr lvl="1"/>
            <a:r>
              <a:rPr lang="en-US" sz="2000" dirty="0"/>
              <a:t>Global knock down of SUMOylation changes the shape of the viral particle</a:t>
            </a:r>
          </a:p>
          <a:p>
            <a:endParaRPr lang="en-US" sz="2400" dirty="0"/>
          </a:p>
        </p:txBody>
      </p:sp>
      <p:pic>
        <p:nvPicPr>
          <p:cNvPr id="8" name="Picture 7">
            <a:extLst>
              <a:ext uri="{FF2B5EF4-FFF2-40B4-BE49-F238E27FC236}">
                <a16:creationId xmlns:a16="http://schemas.microsoft.com/office/drawing/2014/main" id="{B32AC1E1-2223-49D0-9691-5565C0300A1B}"/>
              </a:ext>
            </a:extLst>
          </p:cNvPr>
          <p:cNvPicPr>
            <a:picLocks noChangeAspect="1"/>
          </p:cNvPicPr>
          <p:nvPr/>
        </p:nvPicPr>
        <p:blipFill rotWithShape="1">
          <a:blip r:embed="rId3"/>
          <a:srcRect t="47698" b="11124"/>
          <a:stretch/>
        </p:blipFill>
        <p:spPr>
          <a:xfrm>
            <a:off x="1200691" y="3401821"/>
            <a:ext cx="9422148" cy="3042655"/>
          </a:xfrm>
          <a:prstGeom prst="rect">
            <a:avLst/>
          </a:prstGeom>
        </p:spPr>
      </p:pic>
      <p:sp>
        <p:nvSpPr>
          <p:cNvPr id="9" name="TextBox 8">
            <a:extLst>
              <a:ext uri="{FF2B5EF4-FFF2-40B4-BE49-F238E27FC236}">
                <a16:creationId xmlns:a16="http://schemas.microsoft.com/office/drawing/2014/main" id="{52BB1A79-0720-4A9F-9014-149A9D1B0098}"/>
              </a:ext>
            </a:extLst>
          </p:cNvPr>
          <p:cNvSpPr txBox="1"/>
          <p:nvPr/>
        </p:nvSpPr>
        <p:spPr>
          <a:xfrm>
            <a:off x="2997793" y="3086286"/>
            <a:ext cx="3291395" cy="338554"/>
          </a:xfrm>
          <a:prstGeom prst="rect">
            <a:avLst/>
          </a:prstGeom>
          <a:noFill/>
        </p:spPr>
        <p:txBody>
          <a:bodyPr wrap="square" rtlCol="0">
            <a:spAutoFit/>
          </a:bodyPr>
          <a:lstStyle/>
          <a:p>
            <a:r>
              <a:rPr lang="en-US" sz="1600" b="1" dirty="0"/>
              <a:t>Wild Type Cells viral particles</a:t>
            </a:r>
          </a:p>
        </p:txBody>
      </p:sp>
      <p:sp>
        <p:nvSpPr>
          <p:cNvPr id="10" name="TextBox 9">
            <a:extLst>
              <a:ext uri="{FF2B5EF4-FFF2-40B4-BE49-F238E27FC236}">
                <a16:creationId xmlns:a16="http://schemas.microsoft.com/office/drawing/2014/main" id="{228CB07F-982A-4A91-923A-150166E05A67}"/>
              </a:ext>
            </a:extLst>
          </p:cNvPr>
          <p:cNvSpPr txBox="1"/>
          <p:nvPr/>
        </p:nvSpPr>
        <p:spPr>
          <a:xfrm>
            <a:off x="6015091" y="3097607"/>
            <a:ext cx="3967109" cy="338554"/>
          </a:xfrm>
          <a:prstGeom prst="rect">
            <a:avLst/>
          </a:prstGeom>
          <a:noFill/>
        </p:spPr>
        <p:txBody>
          <a:bodyPr wrap="square" rtlCol="0">
            <a:spAutoFit/>
          </a:bodyPr>
          <a:lstStyle/>
          <a:p>
            <a:r>
              <a:rPr lang="en-US" sz="1600" b="1" dirty="0"/>
              <a:t>SUMO knock down viral particles</a:t>
            </a:r>
          </a:p>
        </p:txBody>
      </p:sp>
      <p:sp>
        <p:nvSpPr>
          <p:cNvPr id="11" name="TextBox 10">
            <a:extLst>
              <a:ext uri="{FF2B5EF4-FFF2-40B4-BE49-F238E27FC236}">
                <a16:creationId xmlns:a16="http://schemas.microsoft.com/office/drawing/2014/main" id="{2BE5D9B8-5F1C-4B7D-9EA7-BF4006C2B5F8}"/>
              </a:ext>
            </a:extLst>
          </p:cNvPr>
          <p:cNvSpPr txBox="1"/>
          <p:nvPr/>
        </p:nvSpPr>
        <p:spPr>
          <a:xfrm>
            <a:off x="222933" y="6492875"/>
            <a:ext cx="11377664" cy="276999"/>
          </a:xfrm>
          <a:prstGeom prst="rect">
            <a:avLst/>
          </a:prstGeom>
          <a:noFill/>
        </p:spPr>
        <p:txBody>
          <a:bodyPr wrap="square" rtlCol="0">
            <a:spAutoFit/>
          </a:bodyPr>
          <a:lstStyle/>
          <a:p>
            <a:r>
              <a:rPr lang="en-US" sz="1200" dirty="0"/>
              <a:t>Wu, C.-Y., </a:t>
            </a:r>
            <a:r>
              <a:rPr lang="en-US" sz="1200" dirty="0" err="1"/>
              <a:t>Jeng</a:t>
            </a:r>
            <a:r>
              <a:rPr lang="en-US" sz="1200" dirty="0"/>
              <a:t>, K.-S. &amp; Lai, M. M.-C. The SUMOylation of Matrix Protein M1 Modulates the Assembly and Morphogenesis of Influenza A Virus. </a:t>
            </a:r>
            <a:r>
              <a:rPr lang="en-US" sz="1200" i="1" dirty="0"/>
              <a:t>J. Virol.</a:t>
            </a:r>
            <a:r>
              <a:rPr lang="en-US" sz="1200" dirty="0"/>
              <a:t> </a:t>
            </a:r>
            <a:r>
              <a:rPr lang="en-US" sz="1200" b="1" dirty="0"/>
              <a:t>85</a:t>
            </a:r>
            <a:r>
              <a:rPr lang="en-US" sz="1200" dirty="0"/>
              <a:t>, 6618–6628 (2011).</a:t>
            </a:r>
          </a:p>
        </p:txBody>
      </p:sp>
      <p:sp>
        <p:nvSpPr>
          <p:cNvPr id="5" name="Slide Number Placeholder 4">
            <a:extLst>
              <a:ext uri="{FF2B5EF4-FFF2-40B4-BE49-F238E27FC236}">
                <a16:creationId xmlns:a16="http://schemas.microsoft.com/office/drawing/2014/main" id="{A8364C88-240C-499A-823B-5D4255392887}"/>
              </a:ext>
            </a:extLst>
          </p:cNvPr>
          <p:cNvSpPr>
            <a:spLocks noGrp="1"/>
          </p:cNvSpPr>
          <p:nvPr>
            <p:ph type="sldNum" sz="quarter" idx="12"/>
          </p:nvPr>
        </p:nvSpPr>
        <p:spPr/>
        <p:txBody>
          <a:bodyPr/>
          <a:lstStyle/>
          <a:p>
            <a:fld id="{8F5CE88E-89A4-4243-AB1D-44322647EED2}" type="slidenum">
              <a:rPr lang="en-US" smtClean="0"/>
              <a:t>27</a:t>
            </a:fld>
            <a:endParaRPr lang="en-US"/>
          </a:p>
        </p:txBody>
      </p:sp>
    </p:spTree>
    <p:extLst>
      <p:ext uri="{BB962C8B-B14F-4D97-AF65-F5344CB8AC3E}">
        <p14:creationId xmlns:p14="http://schemas.microsoft.com/office/powerpoint/2010/main" val="5231052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428F2-7E74-4B0A-83AD-BA7DA5789E14}"/>
              </a:ext>
            </a:extLst>
          </p:cNvPr>
          <p:cNvSpPr>
            <a:spLocks noGrp="1"/>
          </p:cNvSpPr>
          <p:nvPr>
            <p:ph type="title"/>
          </p:nvPr>
        </p:nvSpPr>
        <p:spPr/>
        <p:txBody>
          <a:bodyPr anchor="t">
            <a:normAutofit/>
          </a:bodyPr>
          <a:lstStyle/>
          <a:p>
            <a:r>
              <a:rPr lang="en-US" sz="3200" b="1" dirty="0">
                <a:effectLst/>
                <a:ea typeface="Times" panose="02020603050405020304" pitchFamily="18" charset="0"/>
                <a:cs typeface="Times New Roman" panose="02020603050405020304" pitchFamily="18" charset="0"/>
              </a:rPr>
              <a:t>Post Translation Modification of IAV M1 Protein</a:t>
            </a:r>
            <a:br>
              <a:rPr lang="en-US" sz="3200" b="1" dirty="0">
                <a:ea typeface="Times" panose="02020603050405020304" pitchFamily="18" charset="0"/>
                <a:cs typeface="Times New Roman" panose="02020603050405020304" pitchFamily="18" charset="0"/>
              </a:rPr>
            </a:br>
            <a:r>
              <a:rPr lang="en-US" sz="3200" b="1" dirty="0">
                <a:ea typeface="Times" panose="02020603050405020304" pitchFamily="18" charset="0"/>
                <a:cs typeface="Times New Roman" panose="02020603050405020304" pitchFamily="18" charset="0"/>
              </a:rPr>
              <a:t>SUMOylation Modification Of M1</a:t>
            </a:r>
            <a:endParaRPr lang="en-US" sz="3200" dirty="0"/>
          </a:p>
        </p:txBody>
      </p:sp>
      <p:sp>
        <p:nvSpPr>
          <p:cNvPr id="3" name="Content Placeholder 2">
            <a:extLst>
              <a:ext uri="{FF2B5EF4-FFF2-40B4-BE49-F238E27FC236}">
                <a16:creationId xmlns:a16="http://schemas.microsoft.com/office/drawing/2014/main" id="{2691948B-1C6F-4A3E-BBE7-390B58402ACB}"/>
              </a:ext>
            </a:extLst>
          </p:cNvPr>
          <p:cNvSpPr>
            <a:spLocks noGrp="1"/>
          </p:cNvSpPr>
          <p:nvPr>
            <p:ph idx="1"/>
          </p:nvPr>
        </p:nvSpPr>
        <p:spPr>
          <a:xfrm>
            <a:off x="838198" y="1825625"/>
            <a:ext cx="6277305" cy="4351338"/>
          </a:xfrm>
        </p:spPr>
        <p:txBody>
          <a:bodyPr>
            <a:normAutofit lnSpcReduction="10000"/>
          </a:bodyPr>
          <a:lstStyle/>
          <a:p>
            <a:r>
              <a:rPr lang="en-US" sz="2400" dirty="0"/>
              <a:t>Small Ubiquitin like Modifier (SUMO) has 4 paralogs, SUMO 1, 2, 3, and 4</a:t>
            </a:r>
          </a:p>
          <a:p>
            <a:endParaRPr lang="en-US" sz="2400" dirty="0"/>
          </a:p>
          <a:p>
            <a:r>
              <a:rPr lang="en-US" sz="2400" dirty="0"/>
              <a:t>SUMO 1/2/3 are the two most abundant of the SUMOs </a:t>
            </a:r>
          </a:p>
          <a:p>
            <a:endParaRPr lang="en-US" sz="2400" dirty="0"/>
          </a:p>
          <a:p>
            <a:r>
              <a:rPr lang="en-US" sz="2400" dirty="0"/>
              <a:t>SUMO 2/3 and are self SUMOylating and create SUMO chains</a:t>
            </a:r>
          </a:p>
          <a:p>
            <a:endParaRPr lang="en-US" sz="2400" dirty="0"/>
          </a:p>
          <a:p>
            <a:r>
              <a:rPr lang="en-US" sz="2400" dirty="0"/>
              <a:t>SUMO4 is very low abundance in the body, can be found in the kidney and lymph nodes</a:t>
            </a:r>
          </a:p>
          <a:p>
            <a:pPr marL="0" indent="0">
              <a:buNone/>
            </a:pPr>
            <a:endParaRPr lang="en-US" sz="2400" dirty="0"/>
          </a:p>
        </p:txBody>
      </p:sp>
      <p:sp>
        <p:nvSpPr>
          <p:cNvPr id="5" name="Slide Number Placeholder 4">
            <a:extLst>
              <a:ext uri="{FF2B5EF4-FFF2-40B4-BE49-F238E27FC236}">
                <a16:creationId xmlns:a16="http://schemas.microsoft.com/office/drawing/2014/main" id="{16E57392-9616-416B-8178-4793C57B1CE3}"/>
              </a:ext>
            </a:extLst>
          </p:cNvPr>
          <p:cNvSpPr>
            <a:spLocks noGrp="1"/>
          </p:cNvSpPr>
          <p:nvPr>
            <p:ph type="sldNum" sz="quarter" idx="12"/>
          </p:nvPr>
        </p:nvSpPr>
        <p:spPr/>
        <p:txBody>
          <a:bodyPr/>
          <a:lstStyle/>
          <a:p>
            <a:fld id="{8F5CE88E-89A4-4243-AB1D-44322647EED2}" type="slidenum">
              <a:rPr lang="en-US" smtClean="0"/>
              <a:t>28</a:t>
            </a:fld>
            <a:endParaRPr lang="en-US"/>
          </a:p>
        </p:txBody>
      </p:sp>
      <p:pic>
        <p:nvPicPr>
          <p:cNvPr id="6" name="Picture 22">
            <a:extLst>
              <a:ext uri="{FF2B5EF4-FFF2-40B4-BE49-F238E27FC236}">
                <a16:creationId xmlns:a16="http://schemas.microsoft.com/office/drawing/2014/main" id="{A301042B-8A5A-4811-9385-8273328FE7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745741">
            <a:off x="7680139" y="1132608"/>
            <a:ext cx="3595796" cy="428755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36D8B91-CBAA-4544-A3B6-F984952131F4}"/>
              </a:ext>
            </a:extLst>
          </p:cNvPr>
          <p:cNvSpPr txBox="1"/>
          <p:nvPr/>
        </p:nvSpPr>
        <p:spPr>
          <a:xfrm>
            <a:off x="10363199" y="1593147"/>
            <a:ext cx="1576552" cy="369332"/>
          </a:xfrm>
          <a:prstGeom prst="rect">
            <a:avLst/>
          </a:prstGeom>
          <a:noFill/>
        </p:spPr>
        <p:txBody>
          <a:bodyPr wrap="square" rtlCol="0">
            <a:spAutoFit/>
          </a:bodyPr>
          <a:lstStyle/>
          <a:p>
            <a:r>
              <a:rPr lang="en-US" dirty="0"/>
              <a:t>N-terminal Tail</a:t>
            </a:r>
          </a:p>
        </p:txBody>
      </p:sp>
      <p:sp>
        <p:nvSpPr>
          <p:cNvPr id="7" name="TextBox 6">
            <a:extLst>
              <a:ext uri="{FF2B5EF4-FFF2-40B4-BE49-F238E27FC236}">
                <a16:creationId xmlns:a16="http://schemas.microsoft.com/office/drawing/2014/main" id="{10B0F638-CBA1-41E0-BE79-E747380EC23A}"/>
              </a:ext>
            </a:extLst>
          </p:cNvPr>
          <p:cNvSpPr txBox="1"/>
          <p:nvPr/>
        </p:nvSpPr>
        <p:spPr>
          <a:xfrm>
            <a:off x="6938136" y="4541298"/>
            <a:ext cx="1901065" cy="646331"/>
          </a:xfrm>
          <a:prstGeom prst="rect">
            <a:avLst/>
          </a:prstGeom>
          <a:noFill/>
        </p:spPr>
        <p:txBody>
          <a:bodyPr wrap="square" rtlCol="0">
            <a:spAutoFit/>
          </a:bodyPr>
          <a:lstStyle/>
          <a:p>
            <a:r>
              <a:rPr lang="en-US" dirty="0"/>
              <a:t>C-terminal </a:t>
            </a:r>
          </a:p>
          <a:p>
            <a:r>
              <a:rPr lang="en-US" dirty="0"/>
              <a:t>(Di-glycine Motif)</a:t>
            </a:r>
          </a:p>
        </p:txBody>
      </p:sp>
      <p:sp>
        <p:nvSpPr>
          <p:cNvPr id="8" name="TextBox 7">
            <a:extLst>
              <a:ext uri="{FF2B5EF4-FFF2-40B4-BE49-F238E27FC236}">
                <a16:creationId xmlns:a16="http://schemas.microsoft.com/office/drawing/2014/main" id="{76AD70D2-A957-411A-875E-0724098E9464}"/>
              </a:ext>
            </a:extLst>
          </p:cNvPr>
          <p:cNvSpPr txBox="1"/>
          <p:nvPr/>
        </p:nvSpPr>
        <p:spPr>
          <a:xfrm>
            <a:off x="8689761" y="2132036"/>
            <a:ext cx="1576552" cy="369332"/>
          </a:xfrm>
          <a:prstGeom prst="rect">
            <a:avLst/>
          </a:prstGeom>
          <a:noFill/>
        </p:spPr>
        <p:txBody>
          <a:bodyPr wrap="square" rtlCol="0">
            <a:spAutoFit/>
          </a:bodyPr>
          <a:lstStyle/>
          <a:p>
            <a:r>
              <a:rPr lang="en-US" dirty="0"/>
              <a:t>SUMO1</a:t>
            </a:r>
          </a:p>
        </p:txBody>
      </p:sp>
      <p:sp>
        <p:nvSpPr>
          <p:cNvPr id="10" name="TextBox 9">
            <a:extLst>
              <a:ext uri="{FF2B5EF4-FFF2-40B4-BE49-F238E27FC236}">
                <a16:creationId xmlns:a16="http://schemas.microsoft.com/office/drawing/2014/main" id="{97D0D83B-868A-4175-810E-57FF8F0EAA6D}"/>
              </a:ext>
            </a:extLst>
          </p:cNvPr>
          <p:cNvSpPr txBox="1"/>
          <p:nvPr/>
        </p:nvSpPr>
        <p:spPr>
          <a:xfrm>
            <a:off x="10510344" y="3439194"/>
            <a:ext cx="1282262" cy="369332"/>
          </a:xfrm>
          <a:prstGeom prst="rect">
            <a:avLst/>
          </a:prstGeom>
          <a:noFill/>
        </p:spPr>
        <p:txBody>
          <a:bodyPr wrap="square">
            <a:spAutoFit/>
          </a:bodyPr>
          <a:lstStyle/>
          <a:p>
            <a:r>
              <a:rPr lang="en-US" sz="1800" b="1" i="0" dirty="0">
                <a:solidFill>
                  <a:schemeClr val="tx1"/>
                </a:solidFill>
              </a:rPr>
              <a:t>PDB:1A5R</a:t>
            </a:r>
            <a:endParaRPr lang="en-US" dirty="0"/>
          </a:p>
        </p:txBody>
      </p:sp>
      <p:sp>
        <p:nvSpPr>
          <p:cNvPr id="11" name="TextBox 10">
            <a:extLst>
              <a:ext uri="{FF2B5EF4-FFF2-40B4-BE49-F238E27FC236}">
                <a16:creationId xmlns:a16="http://schemas.microsoft.com/office/drawing/2014/main" id="{DE3BA081-3FA8-4747-B9D4-3BB7ACEB6B0E}"/>
              </a:ext>
            </a:extLst>
          </p:cNvPr>
          <p:cNvSpPr txBox="1"/>
          <p:nvPr/>
        </p:nvSpPr>
        <p:spPr>
          <a:xfrm>
            <a:off x="-1" y="6604084"/>
            <a:ext cx="11939752" cy="253916"/>
          </a:xfrm>
          <a:prstGeom prst="rect">
            <a:avLst/>
          </a:prstGeom>
          <a:noFill/>
        </p:spPr>
        <p:txBody>
          <a:bodyPr wrap="square">
            <a:spAutoFit/>
          </a:bodyPr>
          <a:lstStyle/>
          <a:p>
            <a:r>
              <a:rPr lang="en-US" sz="1050" b="0" i="0" dirty="0">
                <a:solidFill>
                  <a:srgbClr val="222222"/>
                </a:solidFill>
                <a:effectLst/>
                <a:latin typeface="Arial" panose="020B0604020202020204" pitchFamily="34" charset="0"/>
              </a:rPr>
              <a:t>Submitted "Identify human SUMOylation as an Essential Host Pathway for Influenza Virus Infections and Its Inhibition Leads minimal Mutation Escape“ Under Review Nature Communications  </a:t>
            </a:r>
            <a:endParaRPr lang="en-US" sz="1050" dirty="0"/>
          </a:p>
        </p:txBody>
      </p:sp>
    </p:spTree>
    <p:extLst>
      <p:ext uri="{BB962C8B-B14F-4D97-AF65-F5344CB8AC3E}">
        <p14:creationId xmlns:p14="http://schemas.microsoft.com/office/powerpoint/2010/main" val="2659701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8">
            <a:extLst>
              <a:ext uri="{FF2B5EF4-FFF2-40B4-BE49-F238E27FC236}">
                <a16:creationId xmlns:a16="http://schemas.microsoft.com/office/drawing/2014/main" id="{7F2FBA93-F724-4C2D-B9E5-D519C30CA0BF}"/>
              </a:ext>
            </a:extLst>
          </p:cNvPr>
          <p:cNvGraphicFramePr>
            <a:graphicFrameLocks noGrp="1"/>
          </p:cNvGraphicFramePr>
          <p:nvPr/>
        </p:nvGraphicFramePr>
        <p:xfrm>
          <a:off x="-2959" y="1436104"/>
          <a:ext cx="3284639" cy="5043541"/>
        </p:xfrm>
        <a:graphic>
          <a:graphicData uri="http://schemas.openxmlformats.org/drawingml/2006/table">
            <a:tbl>
              <a:tblPr firstRow="1" bandRow="1">
                <a:tableStyleId>{5C22544A-7EE6-4342-B048-85BDC9FD1C3A}</a:tableStyleId>
              </a:tblPr>
              <a:tblGrid>
                <a:gridCol w="1425118">
                  <a:extLst>
                    <a:ext uri="{9D8B030D-6E8A-4147-A177-3AD203B41FA5}">
                      <a16:colId xmlns:a16="http://schemas.microsoft.com/office/drawing/2014/main" val="3481379131"/>
                    </a:ext>
                  </a:extLst>
                </a:gridCol>
                <a:gridCol w="1859521">
                  <a:extLst>
                    <a:ext uri="{9D8B030D-6E8A-4147-A177-3AD203B41FA5}">
                      <a16:colId xmlns:a16="http://schemas.microsoft.com/office/drawing/2014/main" val="1647892880"/>
                    </a:ext>
                  </a:extLst>
                </a:gridCol>
              </a:tblGrid>
              <a:tr h="516024">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dirty="0">
                          <a:solidFill>
                            <a:schemeClr val="tx1"/>
                          </a:solidFill>
                        </a:rPr>
                        <a:t>FRET Pair </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dirty="0">
                          <a:solidFill>
                            <a:schemeClr val="tx1"/>
                          </a:solidFill>
                        </a:rPr>
                        <a:t>CyPet and YPet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2755318"/>
                  </a:ext>
                </a:extLst>
              </a:tr>
              <a:tr h="687037">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dirty="0">
                          <a:solidFill>
                            <a:schemeClr val="tx1"/>
                          </a:solidFill>
                        </a:rPr>
                        <a:t>Activated-hSUMO1 </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dirty="0">
                          <a:solidFill>
                            <a:schemeClr val="tx1"/>
                          </a:solidFill>
                        </a:rPr>
                        <a:t>(PDB:1A5R)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644693"/>
                  </a:ext>
                </a:extLst>
              </a:tr>
              <a:tr h="73147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dirty="0">
                          <a:solidFill>
                            <a:schemeClr val="tx1"/>
                          </a:solidFill>
                        </a:rPr>
                        <a:t>Enzyme Activating Complex 1 (EA1):(Uba2.AOS1.hSUMO) </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dirty="0">
                          <a:solidFill>
                            <a:schemeClr val="tx1"/>
                          </a:solidFill>
                        </a:rPr>
                        <a:t>(PDB: 3KYC)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70386994"/>
                  </a:ext>
                </a:extLst>
              </a:tr>
              <a:tr h="516024">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dirty="0">
                          <a:solidFill>
                            <a:schemeClr val="tx1"/>
                          </a:solidFill>
                        </a:rPr>
                        <a:t>Conjugating Enzyme (E2): hUbc9.hSUMO1 (PDB:2PE6)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66813625"/>
                  </a:ext>
                </a:extLst>
              </a:tr>
              <a:tr h="701123">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dirty="0">
                          <a:solidFill>
                            <a:schemeClr val="tx1"/>
                          </a:solidFill>
                        </a:rPr>
                        <a:t>E3 Ligase: Protein Inhibitor Of Activated STAT1 (hPIAS1) (PDB:</a:t>
                      </a:r>
                      <a:r>
                        <a:rPr lang="en-US" sz="1200" b="1" i="0" u="none" strike="noStrike" kern="1200" dirty="0">
                          <a:solidFill>
                            <a:schemeClr val="tx1"/>
                          </a:solidFill>
                          <a:effectLst/>
                          <a:latin typeface="+mn-lt"/>
                          <a:ea typeface="+mn-ea"/>
                          <a:cs typeface="+mn-cs"/>
                        </a:rPr>
                        <a:t>1V66 *)</a:t>
                      </a:r>
                      <a:endParaRPr lang="en-US" sz="1200" b="1" i="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14491563"/>
                  </a:ext>
                </a:extLst>
              </a:tr>
              <a:tr h="701123">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i="0" dirty="0">
                          <a:solidFill>
                            <a:schemeClr val="tx1"/>
                          </a:solidFill>
                        </a:rPr>
                        <a:t>Target Protein: Influenza A Virus Matrix 1 Protein (IAV-M1) </a:t>
                      </a:r>
                      <a:r>
                        <a:rPr lang="en-US" sz="1200" b="1" i="0" dirty="0">
                          <a:solidFill>
                            <a:schemeClr val="tx1"/>
                          </a:solidFill>
                          <a:latin typeface="+mn-lt"/>
                        </a:rPr>
                        <a:t>(PDB:</a:t>
                      </a:r>
                      <a:r>
                        <a:rPr lang="en-US" sz="1200" b="1" i="0" u="none" strike="noStrike" kern="1200" dirty="0">
                          <a:solidFill>
                            <a:schemeClr val="tx1"/>
                          </a:solidFill>
                          <a:effectLst/>
                          <a:latin typeface="+mn-lt"/>
                          <a:ea typeface="+mn-ea"/>
                          <a:cs typeface="+mn-cs"/>
                        </a:rPr>
                        <a:t>7jm3)</a:t>
                      </a:r>
                      <a:endParaRPr lang="en-US" sz="1200" b="1" i="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2328774"/>
                  </a:ext>
                </a:extLst>
              </a:tr>
            </a:tbl>
          </a:graphicData>
        </a:graphic>
      </p:graphicFrame>
      <p:sp>
        <p:nvSpPr>
          <p:cNvPr id="20" name="Flowchart: Alternate Process 19">
            <a:extLst>
              <a:ext uri="{FF2B5EF4-FFF2-40B4-BE49-F238E27FC236}">
                <a16:creationId xmlns:a16="http://schemas.microsoft.com/office/drawing/2014/main" id="{37D221F3-B1A3-4001-99C6-228582232C9A}"/>
              </a:ext>
            </a:extLst>
          </p:cNvPr>
          <p:cNvSpPr/>
          <p:nvPr/>
        </p:nvSpPr>
        <p:spPr>
          <a:xfrm>
            <a:off x="1431388" y="4697360"/>
            <a:ext cx="1143541" cy="549688"/>
          </a:xfrm>
          <a:prstGeom prst="flowChartAlternateProcess">
            <a:avLst/>
          </a:prstGeom>
          <a:solidFill>
            <a:srgbClr val="C59EE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itle 27">
            <a:extLst>
              <a:ext uri="{FF2B5EF4-FFF2-40B4-BE49-F238E27FC236}">
                <a16:creationId xmlns:a16="http://schemas.microsoft.com/office/drawing/2014/main" id="{F1B5BD0F-BB49-4512-AA21-5436EE6F3A4B}"/>
              </a:ext>
            </a:extLst>
          </p:cNvPr>
          <p:cNvSpPr>
            <a:spLocks noGrp="1"/>
          </p:cNvSpPr>
          <p:nvPr>
            <p:ph type="title"/>
          </p:nvPr>
        </p:nvSpPr>
        <p:spPr>
          <a:xfrm>
            <a:off x="838200" y="365125"/>
            <a:ext cx="10515600" cy="1325563"/>
          </a:xfrm>
        </p:spPr>
        <p:txBody>
          <a:bodyPr anchor="t">
            <a:normAutofit/>
          </a:bodyPr>
          <a:lstStyle/>
          <a:p>
            <a:r>
              <a:rPr lang="en-US" sz="3200" b="1" dirty="0">
                <a:effectLst/>
                <a:ea typeface="Times" panose="02020603050405020304" pitchFamily="18" charset="0"/>
                <a:cs typeface="Times New Roman" panose="02020603050405020304" pitchFamily="18" charset="0"/>
              </a:rPr>
              <a:t>In-Vitro SUMOylation of Viral Proteins with qFRET Reporter</a:t>
            </a:r>
            <a:endParaRPr lang="en-US" sz="3200" b="1" dirty="0"/>
          </a:p>
        </p:txBody>
      </p:sp>
      <p:pic>
        <p:nvPicPr>
          <p:cNvPr id="13" name="Picture 22">
            <a:extLst>
              <a:ext uri="{FF2B5EF4-FFF2-40B4-BE49-F238E27FC236}">
                <a16:creationId xmlns:a16="http://schemas.microsoft.com/office/drawing/2014/main" id="{6743419B-E057-4216-BE74-2AC38B1B230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3204662">
            <a:off x="1584729" y="1820361"/>
            <a:ext cx="684560" cy="816257"/>
          </a:xfrm>
          <a:prstGeom prst="rect">
            <a:avLst/>
          </a:prstGeom>
          <a:noFill/>
          <a:extLst>
            <a:ext uri="{909E8E84-426E-40DD-AFC4-6F175D3DCCD1}">
              <a14:hiddenFill xmlns:a14="http://schemas.microsoft.com/office/drawing/2010/main">
                <a:solidFill>
                  <a:srgbClr val="FFFFFF"/>
                </a:solidFill>
              </a14:hiddenFill>
            </a:ext>
          </a:extLst>
        </p:spPr>
      </p:pic>
      <p:sp>
        <p:nvSpPr>
          <p:cNvPr id="19" name="Arrow: Curved Up 18">
            <a:extLst>
              <a:ext uri="{FF2B5EF4-FFF2-40B4-BE49-F238E27FC236}">
                <a16:creationId xmlns:a16="http://schemas.microsoft.com/office/drawing/2014/main" id="{60B50A12-2455-4B5D-BC4E-105CBD63106B}"/>
              </a:ext>
            </a:extLst>
          </p:cNvPr>
          <p:cNvSpPr/>
          <p:nvPr/>
        </p:nvSpPr>
        <p:spPr>
          <a:xfrm rot="9451381">
            <a:off x="1556574" y="1242613"/>
            <a:ext cx="504151" cy="181335"/>
          </a:xfrm>
          <a:custGeom>
            <a:avLst/>
            <a:gdLst>
              <a:gd name="connsiteX0" fmla="*/ 432976 w 504151"/>
              <a:gd name="connsiteY0" fmla="*/ 0 h 181335"/>
              <a:gd name="connsiteX1" fmla="*/ 497630 w 504151"/>
              <a:gd name="connsiteY1" fmla="*/ 45334 h 181335"/>
              <a:gd name="connsiteX2" fmla="*/ 448709 w 504151"/>
              <a:gd name="connsiteY2" fmla="*/ 45334 h 181335"/>
              <a:gd name="connsiteX3" fmla="*/ 227615 w 504151"/>
              <a:gd name="connsiteY3" fmla="*/ 180267 h 181335"/>
              <a:gd name="connsiteX4" fmla="*/ 404201 w 504151"/>
              <a:gd name="connsiteY4" fmla="*/ 45334 h 181335"/>
              <a:gd name="connsiteX5" fmla="*/ 355280 w 504151"/>
              <a:gd name="connsiteY5" fmla="*/ 45334 h 181335"/>
              <a:gd name="connsiteX6" fmla="*/ 432976 w 504151"/>
              <a:gd name="connsiteY6" fmla="*/ 0 h 181335"/>
              <a:gd name="connsiteX0" fmla="*/ 205361 w 504151"/>
              <a:gd name="connsiteY0" fmla="*/ 181335 h 181335"/>
              <a:gd name="connsiteX1" fmla="*/ 0 w 504151"/>
              <a:gd name="connsiteY1" fmla="*/ 0 h 181335"/>
              <a:gd name="connsiteX2" fmla="*/ 44509 w 504151"/>
              <a:gd name="connsiteY2" fmla="*/ 0 h 181335"/>
              <a:gd name="connsiteX3" fmla="*/ 249870 w 504151"/>
              <a:gd name="connsiteY3" fmla="*/ 181335 h 181335"/>
              <a:gd name="connsiteX4" fmla="*/ 205361 w 504151"/>
              <a:gd name="connsiteY4" fmla="*/ 181335 h 181335"/>
              <a:gd name="connsiteX0" fmla="*/ 227615 w 504151"/>
              <a:gd name="connsiteY0" fmla="*/ 180267 h 181335"/>
              <a:gd name="connsiteX1" fmla="*/ 404201 w 504151"/>
              <a:gd name="connsiteY1" fmla="*/ 45334 h 181335"/>
              <a:gd name="connsiteX2" fmla="*/ 355280 w 504151"/>
              <a:gd name="connsiteY2" fmla="*/ 45334 h 181335"/>
              <a:gd name="connsiteX3" fmla="*/ 432976 w 504151"/>
              <a:gd name="connsiteY3" fmla="*/ 0 h 181335"/>
              <a:gd name="connsiteX4" fmla="*/ 497630 w 504151"/>
              <a:gd name="connsiteY4" fmla="*/ 45334 h 181335"/>
              <a:gd name="connsiteX5" fmla="*/ 448709 w 504151"/>
              <a:gd name="connsiteY5" fmla="*/ 45334 h 181335"/>
              <a:gd name="connsiteX6" fmla="*/ 249869 w 504151"/>
              <a:gd name="connsiteY6" fmla="*/ 181335 h 181335"/>
              <a:gd name="connsiteX7" fmla="*/ 205361 w 504151"/>
              <a:gd name="connsiteY7" fmla="*/ 181335 h 181335"/>
              <a:gd name="connsiteX8" fmla="*/ 0 w 504151"/>
              <a:gd name="connsiteY8" fmla="*/ 0 h 181335"/>
              <a:gd name="connsiteX9" fmla="*/ 44509 w 504151"/>
              <a:gd name="connsiteY9" fmla="*/ 0 h 181335"/>
              <a:gd name="connsiteX10" fmla="*/ 249870 w 504151"/>
              <a:gd name="connsiteY10" fmla="*/ 181335 h 18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151" h="181335" stroke="0" extrusionOk="0">
                <a:moveTo>
                  <a:pt x="432976" y="0"/>
                </a:moveTo>
                <a:cubicBezTo>
                  <a:pt x="459264" y="6920"/>
                  <a:pt x="482392" y="35453"/>
                  <a:pt x="497630" y="45334"/>
                </a:cubicBezTo>
                <a:cubicBezTo>
                  <a:pt x="479241" y="46189"/>
                  <a:pt x="468531" y="44542"/>
                  <a:pt x="448709" y="45334"/>
                </a:cubicBezTo>
                <a:cubicBezTo>
                  <a:pt x="419505" y="152999"/>
                  <a:pt x="324251" y="187410"/>
                  <a:pt x="227615" y="180267"/>
                </a:cubicBezTo>
                <a:cubicBezTo>
                  <a:pt x="331572" y="181193"/>
                  <a:pt x="393326" y="119605"/>
                  <a:pt x="404201" y="45334"/>
                </a:cubicBezTo>
                <a:cubicBezTo>
                  <a:pt x="388161" y="46937"/>
                  <a:pt x="366069" y="42493"/>
                  <a:pt x="355280" y="45334"/>
                </a:cubicBezTo>
                <a:cubicBezTo>
                  <a:pt x="388652" y="18714"/>
                  <a:pt x="416533" y="11785"/>
                  <a:pt x="432976" y="0"/>
                </a:cubicBezTo>
                <a:close/>
              </a:path>
              <a:path w="504151" h="181335" fill="darkenLess" stroke="0" extrusionOk="0">
                <a:moveTo>
                  <a:pt x="205361" y="181335"/>
                </a:moveTo>
                <a:cubicBezTo>
                  <a:pt x="111547" y="192310"/>
                  <a:pt x="4398" y="101206"/>
                  <a:pt x="0" y="0"/>
                </a:cubicBezTo>
                <a:cubicBezTo>
                  <a:pt x="19523" y="-1094"/>
                  <a:pt x="26941" y="5064"/>
                  <a:pt x="44509" y="0"/>
                </a:cubicBezTo>
                <a:cubicBezTo>
                  <a:pt x="53879" y="129254"/>
                  <a:pt x="155963" y="162055"/>
                  <a:pt x="249870" y="181335"/>
                </a:cubicBezTo>
                <a:cubicBezTo>
                  <a:pt x="236244" y="183382"/>
                  <a:pt x="224854" y="177725"/>
                  <a:pt x="205361" y="181335"/>
                </a:cubicBezTo>
                <a:close/>
              </a:path>
              <a:path w="504151" h="181335" fill="none" extrusionOk="0">
                <a:moveTo>
                  <a:pt x="227615" y="180267"/>
                </a:moveTo>
                <a:cubicBezTo>
                  <a:pt x="315946" y="156019"/>
                  <a:pt x="378181" y="119128"/>
                  <a:pt x="404201" y="45334"/>
                </a:cubicBezTo>
                <a:cubicBezTo>
                  <a:pt x="387610" y="47756"/>
                  <a:pt x="372134" y="44547"/>
                  <a:pt x="355280" y="45334"/>
                </a:cubicBezTo>
                <a:cubicBezTo>
                  <a:pt x="392204" y="21602"/>
                  <a:pt x="408186" y="23593"/>
                  <a:pt x="432976" y="0"/>
                </a:cubicBezTo>
                <a:cubicBezTo>
                  <a:pt x="463650" y="14161"/>
                  <a:pt x="467375" y="31112"/>
                  <a:pt x="497630" y="45334"/>
                </a:cubicBezTo>
                <a:cubicBezTo>
                  <a:pt x="483009" y="50409"/>
                  <a:pt x="463083" y="41835"/>
                  <a:pt x="448709" y="45334"/>
                </a:cubicBezTo>
                <a:cubicBezTo>
                  <a:pt x="410975" y="126161"/>
                  <a:pt x="349863" y="193908"/>
                  <a:pt x="249869" y="181335"/>
                </a:cubicBezTo>
                <a:cubicBezTo>
                  <a:pt x="234657" y="182203"/>
                  <a:pt x="216910" y="178233"/>
                  <a:pt x="205361" y="181335"/>
                </a:cubicBezTo>
                <a:cubicBezTo>
                  <a:pt x="79894" y="196353"/>
                  <a:pt x="2944" y="91095"/>
                  <a:pt x="0" y="0"/>
                </a:cubicBezTo>
                <a:cubicBezTo>
                  <a:pt x="13406" y="-1567"/>
                  <a:pt x="26533" y="4627"/>
                  <a:pt x="44509" y="0"/>
                </a:cubicBezTo>
                <a:cubicBezTo>
                  <a:pt x="72073" y="108785"/>
                  <a:pt x="135176" y="154862"/>
                  <a:pt x="249870" y="181335"/>
                </a:cubicBezTo>
              </a:path>
            </a:pathLst>
          </a:custGeom>
          <a:noFill/>
          <a:ln>
            <a:solidFill>
              <a:schemeClr val="tx1"/>
            </a:solidFill>
            <a:prstDash val="solid"/>
            <a:extLst>
              <a:ext uri="{C807C97D-BFC1-408E-A445-0C87EB9F89A2}">
                <ask:lineSketchStyleProps xmlns:ask="http://schemas.microsoft.com/office/drawing/2018/sketchyshapes" sd="1219033472">
                  <a:prstGeom prst="curvedUpArrow">
                    <a:avLst>
                      <a:gd name="adj1" fmla="val 24545"/>
                      <a:gd name="adj2" fmla="val 78501"/>
                      <a:gd name="adj3" fmla="val 25000"/>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4" name="Picture 16">
            <a:extLst>
              <a:ext uri="{FF2B5EF4-FFF2-40B4-BE49-F238E27FC236}">
                <a16:creationId xmlns:a16="http://schemas.microsoft.com/office/drawing/2014/main" id="{F40311EA-A0D0-4DF1-BFCE-AEF714E269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34306">
            <a:off x="1315910" y="2520271"/>
            <a:ext cx="1204955" cy="114078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a:extLst>
              <a:ext uri="{FF2B5EF4-FFF2-40B4-BE49-F238E27FC236}">
                <a16:creationId xmlns:a16="http://schemas.microsoft.com/office/drawing/2014/main" id="{8D83F3AA-FF99-4B22-B8CA-0847D26563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306407">
            <a:off x="1545800" y="3754465"/>
            <a:ext cx="660827" cy="62495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7B6DAC1E-CC21-44C0-A270-E03AF30B67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9893415">
            <a:off x="1685525" y="4741525"/>
            <a:ext cx="622500" cy="502882"/>
          </a:xfrm>
          <a:prstGeom prst="rect">
            <a:avLst/>
          </a:prstGeom>
          <a:noFill/>
          <a:extLst>
            <a:ext uri="{909E8E84-426E-40DD-AFC4-6F175D3DCCD1}">
              <a14:hiddenFill xmlns:a14="http://schemas.microsoft.com/office/drawing/2010/main">
                <a:solidFill>
                  <a:srgbClr val="FFFFFF"/>
                </a:solidFill>
              </a14:hiddenFill>
            </a:ext>
          </a:extLst>
        </p:spPr>
      </p:pic>
      <p:sp>
        <p:nvSpPr>
          <p:cNvPr id="43" name="Cylinder 42">
            <a:extLst>
              <a:ext uri="{FF2B5EF4-FFF2-40B4-BE49-F238E27FC236}">
                <a16:creationId xmlns:a16="http://schemas.microsoft.com/office/drawing/2014/main" id="{3E1AF80C-BBB8-482D-961C-B3861ABCA770}"/>
              </a:ext>
            </a:extLst>
          </p:cNvPr>
          <p:cNvSpPr/>
          <p:nvPr/>
        </p:nvSpPr>
        <p:spPr>
          <a:xfrm rot="20005048">
            <a:off x="1573998" y="1515423"/>
            <a:ext cx="434167" cy="533536"/>
          </a:xfrm>
          <a:prstGeom prst="can">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ylinder 43">
            <a:extLst>
              <a:ext uri="{FF2B5EF4-FFF2-40B4-BE49-F238E27FC236}">
                <a16:creationId xmlns:a16="http://schemas.microsoft.com/office/drawing/2014/main" id="{D491CC76-30B1-4AA5-B01C-A6279332E2F1}"/>
              </a:ext>
            </a:extLst>
          </p:cNvPr>
          <p:cNvSpPr/>
          <p:nvPr/>
        </p:nvSpPr>
        <p:spPr>
          <a:xfrm rot="20005048">
            <a:off x="2061479" y="1275876"/>
            <a:ext cx="425756" cy="550345"/>
          </a:xfrm>
          <a:prstGeom prst="ca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87177B44-E945-42B8-92AE-FC3685C737FD}"/>
              </a:ext>
            </a:extLst>
          </p:cNvPr>
          <p:cNvSpPr txBox="1"/>
          <p:nvPr/>
        </p:nvSpPr>
        <p:spPr>
          <a:xfrm>
            <a:off x="1973967" y="1361712"/>
            <a:ext cx="745393" cy="369332"/>
          </a:xfrm>
          <a:prstGeom prst="rect">
            <a:avLst/>
          </a:prstGeom>
          <a:noFill/>
        </p:spPr>
        <p:txBody>
          <a:bodyPr wrap="square">
            <a:spAutoFit/>
          </a:bodyPr>
          <a:lstStyle/>
          <a:p>
            <a:r>
              <a:rPr lang="en-US" sz="1400" b="1" i="0" dirty="0">
                <a:solidFill>
                  <a:schemeClr val="tx1"/>
                </a:solidFill>
              </a:rPr>
              <a:t>CyPet</a:t>
            </a:r>
            <a:r>
              <a:rPr lang="en-US" sz="1800" b="1" i="0" dirty="0">
                <a:solidFill>
                  <a:schemeClr val="tx1"/>
                </a:solidFill>
              </a:rPr>
              <a:t> </a:t>
            </a:r>
            <a:endParaRPr lang="en-US" dirty="0"/>
          </a:p>
        </p:txBody>
      </p:sp>
      <p:sp>
        <p:nvSpPr>
          <p:cNvPr id="46" name="TextBox 45">
            <a:extLst>
              <a:ext uri="{FF2B5EF4-FFF2-40B4-BE49-F238E27FC236}">
                <a16:creationId xmlns:a16="http://schemas.microsoft.com/office/drawing/2014/main" id="{2CA9F837-BBCB-4D4D-B031-23237EE32485}"/>
              </a:ext>
            </a:extLst>
          </p:cNvPr>
          <p:cNvSpPr txBox="1"/>
          <p:nvPr/>
        </p:nvSpPr>
        <p:spPr>
          <a:xfrm>
            <a:off x="1523522" y="1618777"/>
            <a:ext cx="745393" cy="369332"/>
          </a:xfrm>
          <a:prstGeom prst="rect">
            <a:avLst/>
          </a:prstGeom>
          <a:noFill/>
        </p:spPr>
        <p:txBody>
          <a:bodyPr wrap="square">
            <a:spAutoFit/>
          </a:bodyPr>
          <a:lstStyle/>
          <a:p>
            <a:r>
              <a:rPr lang="en-US" sz="1400" b="1" dirty="0"/>
              <a:t>Y</a:t>
            </a:r>
            <a:r>
              <a:rPr lang="en-US" sz="1400" b="1" i="0" dirty="0">
                <a:solidFill>
                  <a:schemeClr val="tx1"/>
                </a:solidFill>
              </a:rPr>
              <a:t>Pet</a:t>
            </a:r>
            <a:r>
              <a:rPr lang="en-US" sz="1800" b="1" i="0" dirty="0">
                <a:solidFill>
                  <a:schemeClr val="tx1"/>
                </a:solidFill>
              </a:rPr>
              <a:t> </a:t>
            </a:r>
            <a:endParaRPr lang="en-US" dirty="0"/>
          </a:p>
        </p:txBody>
      </p:sp>
      <p:sp>
        <p:nvSpPr>
          <p:cNvPr id="2" name="Cylinder 1">
            <a:extLst>
              <a:ext uri="{FF2B5EF4-FFF2-40B4-BE49-F238E27FC236}">
                <a16:creationId xmlns:a16="http://schemas.microsoft.com/office/drawing/2014/main" id="{A34DD1D1-0BE9-463C-89FF-EB2EBD794ABD}"/>
              </a:ext>
            </a:extLst>
          </p:cNvPr>
          <p:cNvSpPr/>
          <p:nvPr/>
        </p:nvSpPr>
        <p:spPr>
          <a:xfrm rot="20005048">
            <a:off x="3167884" y="2987100"/>
            <a:ext cx="720609" cy="812565"/>
          </a:xfrm>
          <a:prstGeom prst="can">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CEE06B23-CC04-4523-8ACE-36898368A1A3}"/>
              </a:ext>
            </a:extLst>
          </p:cNvPr>
          <p:cNvCxnSpPr>
            <a:cxnSpLocks/>
          </p:cNvCxnSpPr>
          <p:nvPr/>
        </p:nvCxnSpPr>
        <p:spPr>
          <a:xfrm flipV="1">
            <a:off x="4135841" y="3762393"/>
            <a:ext cx="708848" cy="282"/>
          </a:xfrm>
          <a:prstGeom prst="straightConnector1">
            <a:avLst/>
          </a:prstGeom>
          <a:ln w="3492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Arc 26">
            <a:extLst>
              <a:ext uri="{FF2B5EF4-FFF2-40B4-BE49-F238E27FC236}">
                <a16:creationId xmlns:a16="http://schemas.microsoft.com/office/drawing/2014/main" id="{0D655FB8-0AD7-45EF-B22B-E8DDAC8C27E0}"/>
              </a:ext>
            </a:extLst>
          </p:cNvPr>
          <p:cNvSpPr/>
          <p:nvPr/>
        </p:nvSpPr>
        <p:spPr>
          <a:xfrm flipH="1">
            <a:off x="4223434" y="3761211"/>
            <a:ext cx="533368" cy="409242"/>
          </a:xfrm>
          <a:prstGeom prst="arc">
            <a:avLst>
              <a:gd name="adj1" fmla="val 15888047"/>
              <a:gd name="adj2" fmla="val 21099728"/>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sp>
        <p:nvSpPr>
          <p:cNvPr id="28" name="Arc 27">
            <a:extLst>
              <a:ext uri="{FF2B5EF4-FFF2-40B4-BE49-F238E27FC236}">
                <a16:creationId xmlns:a16="http://schemas.microsoft.com/office/drawing/2014/main" id="{B996507E-37B5-4F91-AF1B-82E8FD00121A}"/>
              </a:ext>
            </a:extLst>
          </p:cNvPr>
          <p:cNvSpPr/>
          <p:nvPr/>
        </p:nvSpPr>
        <p:spPr>
          <a:xfrm rot="8208517">
            <a:off x="4208087" y="3305122"/>
            <a:ext cx="539001" cy="435460"/>
          </a:xfrm>
          <a:prstGeom prst="arc">
            <a:avLst>
              <a:gd name="adj1" fmla="val 14230915"/>
              <a:gd name="adj2" fmla="val 1463169"/>
            </a:avLst>
          </a:prstGeom>
          <a:ln w="285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sp>
        <p:nvSpPr>
          <p:cNvPr id="29" name="TextBox 28">
            <a:extLst>
              <a:ext uri="{FF2B5EF4-FFF2-40B4-BE49-F238E27FC236}">
                <a16:creationId xmlns:a16="http://schemas.microsoft.com/office/drawing/2014/main" id="{5810A57C-9FF6-40DA-9C0D-2D60078B9721}"/>
              </a:ext>
            </a:extLst>
          </p:cNvPr>
          <p:cNvSpPr txBox="1"/>
          <p:nvPr/>
        </p:nvSpPr>
        <p:spPr>
          <a:xfrm>
            <a:off x="3942866" y="3321324"/>
            <a:ext cx="665677" cy="307777"/>
          </a:xfrm>
          <a:prstGeom prst="rect">
            <a:avLst/>
          </a:prstGeom>
          <a:noFill/>
        </p:spPr>
        <p:txBody>
          <a:bodyPr wrap="square" rtlCol="0">
            <a:spAutoFit/>
          </a:bodyPr>
          <a:lstStyle/>
          <a:p>
            <a:r>
              <a:rPr lang="en-US" sz="1400" b="1" dirty="0"/>
              <a:t>ATP</a:t>
            </a:r>
          </a:p>
        </p:txBody>
      </p:sp>
      <p:sp>
        <p:nvSpPr>
          <p:cNvPr id="30" name="TextBox 29">
            <a:extLst>
              <a:ext uri="{FF2B5EF4-FFF2-40B4-BE49-F238E27FC236}">
                <a16:creationId xmlns:a16="http://schemas.microsoft.com/office/drawing/2014/main" id="{D6737F20-8EAF-4626-B42D-1034B9F8C630}"/>
              </a:ext>
            </a:extLst>
          </p:cNvPr>
          <p:cNvSpPr txBox="1"/>
          <p:nvPr/>
        </p:nvSpPr>
        <p:spPr>
          <a:xfrm>
            <a:off x="4545376" y="3330832"/>
            <a:ext cx="811442" cy="307777"/>
          </a:xfrm>
          <a:prstGeom prst="rect">
            <a:avLst/>
          </a:prstGeom>
          <a:noFill/>
        </p:spPr>
        <p:txBody>
          <a:bodyPr wrap="square" rtlCol="0">
            <a:spAutoFit/>
          </a:bodyPr>
          <a:lstStyle/>
          <a:p>
            <a:r>
              <a:rPr lang="en-US" sz="1400" b="1" dirty="0"/>
              <a:t>PP</a:t>
            </a:r>
            <a:r>
              <a:rPr lang="en-US" sz="1400" b="1" baseline="-25000" dirty="0"/>
              <a:t>i</a:t>
            </a:r>
            <a:endParaRPr lang="en-US" sz="1400" b="1" dirty="0"/>
          </a:p>
        </p:txBody>
      </p:sp>
      <p:cxnSp>
        <p:nvCxnSpPr>
          <p:cNvPr id="38" name="Straight Arrow Connector 37">
            <a:extLst>
              <a:ext uri="{FF2B5EF4-FFF2-40B4-BE49-F238E27FC236}">
                <a16:creationId xmlns:a16="http://schemas.microsoft.com/office/drawing/2014/main" id="{F7513DA1-26E4-45A8-81A5-7A5694D5A9B2}"/>
              </a:ext>
            </a:extLst>
          </p:cNvPr>
          <p:cNvCxnSpPr>
            <a:cxnSpLocks/>
          </p:cNvCxnSpPr>
          <p:nvPr/>
        </p:nvCxnSpPr>
        <p:spPr>
          <a:xfrm>
            <a:off x="8456712" y="3823360"/>
            <a:ext cx="718705" cy="0"/>
          </a:xfrm>
          <a:prstGeom prst="straightConnector1">
            <a:avLst/>
          </a:prstGeom>
          <a:ln w="3492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Arc 38">
            <a:extLst>
              <a:ext uri="{FF2B5EF4-FFF2-40B4-BE49-F238E27FC236}">
                <a16:creationId xmlns:a16="http://schemas.microsoft.com/office/drawing/2014/main" id="{FFBFECFD-C915-4F90-9BD0-DA7976843AC6}"/>
              </a:ext>
            </a:extLst>
          </p:cNvPr>
          <p:cNvSpPr/>
          <p:nvPr/>
        </p:nvSpPr>
        <p:spPr>
          <a:xfrm flipH="1">
            <a:off x="8403290" y="3823360"/>
            <a:ext cx="746846" cy="448799"/>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sp>
        <p:nvSpPr>
          <p:cNvPr id="40" name="Arc 39">
            <a:extLst>
              <a:ext uri="{FF2B5EF4-FFF2-40B4-BE49-F238E27FC236}">
                <a16:creationId xmlns:a16="http://schemas.microsoft.com/office/drawing/2014/main" id="{1468BE96-B0D6-453C-94FE-09D632400C34}"/>
              </a:ext>
            </a:extLst>
          </p:cNvPr>
          <p:cNvSpPr/>
          <p:nvPr/>
        </p:nvSpPr>
        <p:spPr>
          <a:xfrm rot="8208517">
            <a:off x="8266620" y="3369247"/>
            <a:ext cx="661247" cy="423748"/>
          </a:xfrm>
          <a:prstGeom prst="arc">
            <a:avLst>
              <a:gd name="adj1" fmla="val 11428360"/>
              <a:gd name="adj2" fmla="val 18674483"/>
            </a:avLst>
          </a:prstGeom>
          <a:ln w="285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sp>
        <p:nvSpPr>
          <p:cNvPr id="41" name="Arc 40">
            <a:extLst>
              <a:ext uri="{FF2B5EF4-FFF2-40B4-BE49-F238E27FC236}">
                <a16:creationId xmlns:a16="http://schemas.microsoft.com/office/drawing/2014/main" id="{C8305D94-3B1E-47F7-A285-0E082B79E781}"/>
              </a:ext>
            </a:extLst>
          </p:cNvPr>
          <p:cNvSpPr/>
          <p:nvPr/>
        </p:nvSpPr>
        <p:spPr>
          <a:xfrm rot="8208517">
            <a:off x="8512152" y="3369144"/>
            <a:ext cx="661247" cy="423748"/>
          </a:xfrm>
          <a:prstGeom prst="arc">
            <a:avLst>
              <a:gd name="adj1" fmla="val 11351447"/>
              <a:gd name="adj2" fmla="val 18674483"/>
            </a:avLst>
          </a:prstGeom>
          <a:ln w="285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pic>
        <p:nvPicPr>
          <p:cNvPr id="23" name="Picture 16">
            <a:extLst>
              <a:ext uri="{FF2B5EF4-FFF2-40B4-BE49-F238E27FC236}">
                <a16:creationId xmlns:a16="http://schemas.microsoft.com/office/drawing/2014/main" id="{E1CB8F3A-6431-473F-95EE-A91A2BB80B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1170" y="2625533"/>
            <a:ext cx="2105305" cy="199318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A23AF100-6573-4DA4-90FB-358D54344577}"/>
              </a:ext>
            </a:extLst>
          </p:cNvPr>
          <p:cNvSpPr txBox="1"/>
          <p:nvPr/>
        </p:nvSpPr>
        <p:spPr>
          <a:xfrm>
            <a:off x="4207495" y="3443926"/>
            <a:ext cx="665677" cy="307777"/>
          </a:xfrm>
          <a:prstGeom prst="rect">
            <a:avLst/>
          </a:prstGeom>
          <a:noFill/>
        </p:spPr>
        <p:txBody>
          <a:bodyPr wrap="square" rtlCol="0">
            <a:spAutoFit/>
          </a:bodyPr>
          <a:lstStyle/>
          <a:p>
            <a:r>
              <a:rPr lang="en-US" sz="1400" b="1" dirty="0"/>
              <a:t>Mg</a:t>
            </a:r>
            <a:r>
              <a:rPr lang="en-US" sz="1400" b="1" baseline="30000" dirty="0"/>
              <a:t>2+</a:t>
            </a:r>
          </a:p>
        </p:txBody>
      </p:sp>
      <p:sp>
        <p:nvSpPr>
          <p:cNvPr id="31" name="TextBox 30">
            <a:extLst>
              <a:ext uri="{FF2B5EF4-FFF2-40B4-BE49-F238E27FC236}">
                <a16:creationId xmlns:a16="http://schemas.microsoft.com/office/drawing/2014/main" id="{CC6C7FD1-784E-4986-88AD-D6FCA6569D2B}"/>
              </a:ext>
            </a:extLst>
          </p:cNvPr>
          <p:cNvSpPr txBox="1"/>
          <p:nvPr/>
        </p:nvSpPr>
        <p:spPr>
          <a:xfrm>
            <a:off x="10278846" y="3419150"/>
            <a:ext cx="394226" cy="369332"/>
          </a:xfrm>
          <a:prstGeom prst="rect">
            <a:avLst/>
          </a:prstGeom>
          <a:noFill/>
        </p:spPr>
        <p:txBody>
          <a:bodyPr wrap="square" rtlCol="0">
            <a:spAutoFit/>
          </a:bodyPr>
          <a:lstStyle/>
          <a:p>
            <a:r>
              <a:rPr lang="en-US" dirty="0"/>
              <a:t>K</a:t>
            </a:r>
          </a:p>
        </p:txBody>
      </p:sp>
      <p:cxnSp>
        <p:nvCxnSpPr>
          <p:cNvPr id="33" name="Straight Connector 32">
            <a:extLst>
              <a:ext uri="{FF2B5EF4-FFF2-40B4-BE49-F238E27FC236}">
                <a16:creationId xmlns:a16="http://schemas.microsoft.com/office/drawing/2014/main" id="{F461AD85-DA02-47DF-962F-E2E8F0FC2677}"/>
              </a:ext>
            </a:extLst>
          </p:cNvPr>
          <p:cNvCxnSpPr>
            <a:cxnSpLocks/>
          </p:cNvCxnSpPr>
          <p:nvPr/>
        </p:nvCxnSpPr>
        <p:spPr>
          <a:xfrm flipV="1">
            <a:off x="10546825" y="3458736"/>
            <a:ext cx="191533" cy="191599"/>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8902535-E06F-4326-8220-CA5ED27EB960}"/>
              </a:ext>
            </a:extLst>
          </p:cNvPr>
          <p:cNvCxnSpPr>
            <a:cxnSpLocks/>
          </p:cNvCxnSpPr>
          <p:nvPr/>
        </p:nvCxnSpPr>
        <p:spPr>
          <a:xfrm flipV="1">
            <a:off x="6832931" y="3804596"/>
            <a:ext cx="697513" cy="283"/>
          </a:xfrm>
          <a:prstGeom prst="straightConnector1">
            <a:avLst/>
          </a:prstGeom>
          <a:ln w="3492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Arc 54">
            <a:extLst>
              <a:ext uri="{FF2B5EF4-FFF2-40B4-BE49-F238E27FC236}">
                <a16:creationId xmlns:a16="http://schemas.microsoft.com/office/drawing/2014/main" id="{B25BFECA-CE19-4FFF-907E-6AD8A5BA7B33}"/>
              </a:ext>
            </a:extLst>
          </p:cNvPr>
          <p:cNvSpPr/>
          <p:nvPr/>
        </p:nvSpPr>
        <p:spPr>
          <a:xfrm flipH="1">
            <a:off x="6883075" y="3804263"/>
            <a:ext cx="540971" cy="331839"/>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sp>
        <p:nvSpPr>
          <p:cNvPr id="56" name="Arc 55">
            <a:extLst>
              <a:ext uri="{FF2B5EF4-FFF2-40B4-BE49-F238E27FC236}">
                <a16:creationId xmlns:a16="http://schemas.microsoft.com/office/drawing/2014/main" id="{EDE72099-BE4E-4492-8784-FDD5837D631C}"/>
              </a:ext>
            </a:extLst>
          </p:cNvPr>
          <p:cNvSpPr/>
          <p:nvPr/>
        </p:nvSpPr>
        <p:spPr>
          <a:xfrm rot="8208517">
            <a:off x="6907449" y="3403482"/>
            <a:ext cx="619586" cy="375718"/>
          </a:xfrm>
          <a:custGeom>
            <a:avLst/>
            <a:gdLst>
              <a:gd name="connsiteX0" fmla="*/ 103407 w 619586"/>
              <a:gd name="connsiteY0" fmla="*/ 47760 h 375718"/>
              <a:gd name="connsiteX1" fmla="*/ 285818 w 619586"/>
              <a:gd name="connsiteY1" fmla="*/ 563 h 375718"/>
              <a:gd name="connsiteX2" fmla="*/ 455217 w 619586"/>
              <a:gd name="connsiteY2" fmla="*/ 21984 h 375718"/>
              <a:gd name="connsiteX3" fmla="*/ 309793 w 619586"/>
              <a:gd name="connsiteY3" fmla="*/ 187859 h 375718"/>
              <a:gd name="connsiteX4" fmla="*/ 103407 w 619586"/>
              <a:gd name="connsiteY4" fmla="*/ 47760 h 375718"/>
              <a:gd name="connsiteX0" fmla="*/ 103407 w 619586"/>
              <a:gd name="connsiteY0" fmla="*/ 47760 h 375718"/>
              <a:gd name="connsiteX1" fmla="*/ 285818 w 619586"/>
              <a:gd name="connsiteY1" fmla="*/ 563 h 375718"/>
              <a:gd name="connsiteX2" fmla="*/ 455217 w 619586"/>
              <a:gd name="connsiteY2" fmla="*/ 21984 h 375718"/>
            </a:gdLst>
            <a:ahLst/>
            <a:cxnLst>
              <a:cxn ang="0">
                <a:pos x="connsiteX0" y="connsiteY0"/>
              </a:cxn>
              <a:cxn ang="0">
                <a:pos x="connsiteX1" y="connsiteY1"/>
              </a:cxn>
              <a:cxn ang="0">
                <a:pos x="connsiteX2" y="connsiteY2"/>
              </a:cxn>
            </a:cxnLst>
            <a:rect l="l" t="t" r="r" b="b"/>
            <a:pathLst>
              <a:path w="619586" h="375718" stroke="0" extrusionOk="0">
                <a:moveTo>
                  <a:pt x="103407" y="47760"/>
                </a:moveTo>
                <a:cubicBezTo>
                  <a:pt x="142509" y="13220"/>
                  <a:pt x="215316" y="4806"/>
                  <a:pt x="285818" y="563"/>
                </a:cubicBezTo>
                <a:cubicBezTo>
                  <a:pt x="357770" y="596"/>
                  <a:pt x="396461" y="5447"/>
                  <a:pt x="455217" y="21984"/>
                </a:cubicBezTo>
                <a:cubicBezTo>
                  <a:pt x="409153" y="95942"/>
                  <a:pt x="334124" y="121125"/>
                  <a:pt x="309793" y="187859"/>
                </a:cubicBezTo>
                <a:cubicBezTo>
                  <a:pt x="231340" y="147654"/>
                  <a:pt x="190545" y="95486"/>
                  <a:pt x="103407" y="47760"/>
                </a:cubicBezTo>
                <a:close/>
              </a:path>
              <a:path w="619586" h="375718" fill="none" extrusionOk="0">
                <a:moveTo>
                  <a:pt x="103407" y="47760"/>
                </a:moveTo>
                <a:cubicBezTo>
                  <a:pt x="150075" y="25841"/>
                  <a:pt x="234691" y="13022"/>
                  <a:pt x="285818" y="563"/>
                </a:cubicBezTo>
                <a:cubicBezTo>
                  <a:pt x="353174" y="-112"/>
                  <a:pt x="390605" y="3185"/>
                  <a:pt x="455217" y="21984"/>
                </a:cubicBezTo>
              </a:path>
              <a:path w="619586" h="375718" fill="none" stroke="0" extrusionOk="0">
                <a:moveTo>
                  <a:pt x="103407" y="47760"/>
                </a:moveTo>
                <a:cubicBezTo>
                  <a:pt x="161824" y="4311"/>
                  <a:pt x="214268" y="3159"/>
                  <a:pt x="285818" y="563"/>
                </a:cubicBezTo>
                <a:cubicBezTo>
                  <a:pt x="338035" y="3881"/>
                  <a:pt x="402965" y="2494"/>
                  <a:pt x="455217" y="21984"/>
                </a:cubicBezTo>
              </a:path>
            </a:pathLst>
          </a:custGeom>
          <a:ln w="28575">
            <a:solidFill>
              <a:schemeClr val="tx1"/>
            </a:solidFill>
            <a:headEnd type="triangle"/>
            <a:tailEnd type="none"/>
            <a:extLst>
              <a:ext uri="{C807C97D-BFC1-408E-A445-0C87EB9F89A2}">
                <ask:lineSketchStyleProps xmlns:ask="http://schemas.microsoft.com/office/drawing/2018/sketchyshapes" sd="1219033472">
                  <a:prstGeom prst="arc">
                    <a:avLst>
                      <a:gd name="adj1" fmla="val 12850163"/>
                      <a:gd name="adj2" fmla="val 18674483"/>
                    </a:avLst>
                  </a:prstGeom>
                  <ask:type>
                    <ask:lineSketchScribbl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pic>
        <p:nvPicPr>
          <p:cNvPr id="8" name="Picture 2">
            <a:extLst>
              <a:ext uri="{FF2B5EF4-FFF2-40B4-BE49-F238E27FC236}">
                <a16:creationId xmlns:a16="http://schemas.microsoft.com/office/drawing/2014/main" id="{51008873-487E-40D6-B2F7-DB083343D2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9001475">
            <a:off x="7366381" y="3246269"/>
            <a:ext cx="961914" cy="909692"/>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E47E51E1-F506-45E2-8794-101873564051}"/>
              </a:ext>
            </a:extLst>
          </p:cNvPr>
          <p:cNvGrpSpPr/>
          <p:nvPr/>
        </p:nvGrpSpPr>
        <p:grpSpPr>
          <a:xfrm>
            <a:off x="4477587" y="1904197"/>
            <a:ext cx="2472050" cy="698408"/>
            <a:chOff x="2322825" y="2384998"/>
            <a:chExt cx="3539832" cy="1153918"/>
          </a:xfrm>
        </p:grpSpPr>
        <p:cxnSp>
          <p:nvCxnSpPr>
            <p:cNvPr id="60" name="Straight Connector 59">
              <a:extLst>
                <a:ext uri="{FF2B5EF4-FFF2-40B4-BE49-F238E27FC236}">
                  <a16:creationId xmlns:a16="http://schemas.microsoft.com/office/drawing/2014/main" id="{83383D05-2D1A-4A8A-A23C-3FCEBB29AE29}"/>
                </a:ext>
              </a:extLst>
            </p:cNvPr>
            <p:cNvCxnSpPr>
              <a:cxnSpLocks/>
            </p:cNvCxnSpPr>
            <p:nvPr/>
          </p:nvCxnSpPr>
          <p:spPr>
            <a:xfrm flipV="1">
              <a:off x="4167976" y="3002827"/>
              <a:ext cx="188265" cy="1733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129F55E-2C88-4A9D-AFE7-B694466E324A}"/>
                </a:ext>
              </a:extLst>
            </p:cNvPr>
            <p:cNvCxnSpPr>
              <a:cxnSpLocks/>
            </p:cNvCxnSpPr>
            <p:nvPr/>
          </p:nvCxnSpPr>
          <p:spPr>
            <a:xfrm flipH="1" flipV="1">
              <a:off x="4337984" y="3003085"/>
              <a:ext cx="230835" cy="165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1B987B13-A6DA-45C1-A1F2-19162F641DB4}"/>
                </a:ext>
              </a:extLst>
            </p:cNvPr>
            <p:cNvSpPr/>
            <p:nvPr/>
          </p:nvSpPr>
          <p:spPr>
            <a:xfrm>
              <a:off x="4365084" y="3080911"/>
              <a:ext cx="1497573" cy="458005"/>
            </a:xfrm>
            <a:prstGeom prst="rect">
              <a:avLst/>
            </a:prstGeom>
            <a:noFill/>
          </p:spPr>
          <p:txBody>
            <a:bodyPr wrap="none" lIns="91440" tIns="45720" rIns="91440" bIns="45720">
              <a:spAutoFit/>
            </a:bodyPr>
            <a:lstStyle/>
            <a:p>
              <a:pPr algn="ctr"/>
              <a:r>
                <a:rPr lang="en-US" sz="1600" b="0" cap="none" spc="0" dirty="0">
                  <a:ln w="0"/>
                  <a:solidFill>
                    <a:schemeClr val="tx1"/>
                  </a:solidFill>
                </a:rPr>
                <a:t>Cys173-UBA2</a:t>
              </a:r>
              <a:endParaRPr lang="en-US" b="0" cap="none" spc="0" dirty="0">
                <a:ln w="0"/>
                <a:solidFill>
                  <a:schemeClr val="tx1"/>
                </a:solidFill>
              </a:endParaRPr>
            </a:p>
          </p:txBody>
        </p:sp>
        <p:sp>
          <p:nvSpPr>
            <p:cNvPr id="63" name="Rectangle 62">
              <a:extLst>
                <a:ext uri="{FF2B5EF4-FFF2-40B4-BE49-F238E27FC236}">
                  <a16:creationId xmlns:a16="http://schemas.microsoft.com/office/drawing/2014/main" id="{977F12A9-20A0-462D-8FBA-BBF2294E9A32}"/>
                </a:ext>
              </a:extLst>
            </p:cNvPr>
            <p:cNvSpPr/>
            <p:nvPr/>
          </p:nvSpPr>
          <p:spPr>
            <a:xfrm>
              <a:off x="3954495" y="3004014"/>
              <a:ext cx="290464" cy="369332"/>
            </a:xfrm>
            <a:prstGeom prst="rect">
              <a:avLst/>
            </a:prstGeom>
            <a:noFill/>
          </p:spPr>
          <p:txBody>
            <a:bodyPr wrap="none" lIns="91440" tIns="45720" rIns="91440" bIns="45720">
              <a:spAutoFit/>
            </a:bodyPr>
            <a:lstStyle/>
            <a:p>
              <a:pPr algn="ctr"/>
              <a:r>
                <a:rPr lang="en-US" b="0" cap="none" spc="0" dirty="0">
                  <a:ln w="0"/>
                  <a:solidFill>
                    <a:schemeClr val="tx1"/>
                  </a:solidFill>
                </a:rPr>
                <a:t>S</a:t>
              </a:r>
            </a:p>
          </p:txBody>
        </p:sp>
        <p:cxnSp>
          <p:nvCxnSpPr>
            <p:cNvPr id="64" name="Straight Connector 63">
              <a:extLst>
                <a:ext uri="{FF2B5EF4-FFF2-40B4-BE49-F238E27FC236}">
                  <a16:creationId xmlns:a16="http://schemas.microsoft.com/office/drawing/2014/main" id="{5C7497A1-B197-4F1F-9B5B-EBDAC5CA63A6}"/>
                </a:ext>
              </a:extLst>
            </p:cNvPr>
            <p:cNvCxnSpPr>
              <a:cxnSpLocks/>
            </p:cNvCxnSpPr>
            <p:nvPr/>
          </p:nvCxnSpPr>
          <p:spPr>
            <a:xfrm flipH="1" flipV="1">
              <a:off x="3783368" y="3028788"/>
              <a:ext cx="230835" cy="165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3714F61-42A9-4477-BFF2-D61F7A3BA8A4}"/>
                </a:ext>
              </a:extLst>
            </p:cNvPr>
            <p:cNvCxnSpPr>
              <a:cxnSpLocks/>
            </p:cNvCxnSpPr>
            <p:nvPr/>
          </p:nvCxnSpPr>
          <p:spPr>
            <a:xfrm flipH="1">
              <a:off x="3609967" y="3026408"/>
              <a:ext cx="187688" cy="1651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7A73930-700A-41AB-AA4E-C9E48F48972A}"/>
                </a:ext>
              </a:extLst>
            </p:cNvPr>
            <p:cNvCxnSpPr>
              <a:cxnSpLocks/>
            </p:cNvCxnSpPr>
            <p:nvPr/>
          </p:nvCxnSpPr>
          <p:spPr>
            <a:xfrm>
              <a:off x="3764919" y="2816128"/>
              <a:ext cx="0" cy="2300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7409AEB-9B97-4C66-BE50-DFA8EE2A1533}"/>
                </a:ext>
              </a:extLst>
            </p:cNvPr>
            <p:cNvCxnSpPr>
              <a:cxnSpLocks/>
            </p:cNvCxnSpPr>
            <p:nvPr/>
          </p:nvCxnSpPr>
          <p:spPr>
            <a:xfrm>
              <a:off x="3817777" y="2819303"/>
              <a:ext cx="0" cy="2300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9C3D7CDB-F384-47EA-A452-BA1D3A909145}"/>
                </a:ext>
              </a:extLst>
            </p:cNvPr>
            <p:cNvSpPr/>
            <p:nvPr/>
          </p:nvSpPr>
          <p:spPr>
            <a:xfrm>
              <a:off x="3625092" y="2384998"/>
              <a:ext cx="336953" cy="369331"/>
            </a:xfrm>
            <a:prstGeom prst="rect">
              <a:avLst/>
            </a:prstGeom>
            <a:noFill/>
          </p:spPr>
          <p:txBody>
            <a:bodyPr wrap="none" lIns="91440" tIns="45720" rIns="91440" bIns="45720">
              <a:spAutoFit/>
            </a:bodyPr>
            <a:lstStyle/>
            <a:p>
              <a:pPr algn="ctr"/>
              <a:r>
                <a:rPr lang="en-US" b="0" cap="none" spc="0" dirty="0">
                  <a:ln w="0"/>
                  <a:solidFill>
                    <a:schemeClr val="tx1"/>
                  </a:solidFill>
                </a:rPr>
                <a:t>O</a:t>
              </a:r>
            </a:p>
          </p:txBody>
        </p:sp>
        <p:sp>
          <p:nvSpPr>
            <p:cNvPr id="69" name="Rectangle 68">
              <a:extLst>
                <a:ext uri="{FF2B5EF4-FFF2-40B4-BE49-F238E27FC236}">
                  <a16:creationId xmlns:a16="http://schemas.microsoft.com/office/drawing/2014/main" id="{4B61A32E-2DB4-4E9B-9F1A-E07CB93F2331}"/>
                </a:ext>
              </a:extLst>
            </p:cNvPr>
            <p:cNvSpPr/>
            <p:nvPr/>
          </p:nvSpPr>
          <p:spPr>
            <a:xfrm>
              <a:off x="2322825" y="3119609"/>
              <a:ext cx="1473480" cy="338554"/>
            </a:xfrm>
            <a:prstGeom prst="rect">
              <a:avLst/>
            </a:prstGeom>
            <a:noFill/>
          </p:spPr>
          <p:txBody>
            <a:bodyPr wrap="none" lIns="91440" tIns="45720" rIns="91440" bIns="45720">
              <a:spAutoFit/>
            </a:bodyPr>
            <a:lstStyle/>
            <a:p>
              <a:pPr algn="ctr"/>
              <a:r>
                <a:rPr lang="en-US" sz="1600" cap="none" spc="0" dirty="0">
                  <a:ln w="0"/>
                  <a:solidFill>
                    <a:schemeClr val="tx1"/>
                  </a:solidFill>
                </a:rPr>
                <a:t>Gly98-hSUMO1</a:t>
              </a:r>
            </a:p>
          </p:txBody>
        </p:sp>
      </p:grpSp>
      <p:grpSp>
        <p:nvGrpSpPr>
          <p:cNvPr id="70" name="Group 69">
            <a:extLst>
              <a:ext uri="{FF2B5EF4-FFF2-40B4-BE49-F238E27FC236}">
                <a16:creationId xmlns:a16="http://schemas.microsoft.com/office/drawing/2014/main" id="{FE637B95-10E9-49AC-9563-10CB99AEB822}"/>
              </a:ext>
            </a:extLst>
          </p:cNvPr>
          <p:cNvGrpSpPr/>
          <p:nvPr/>
        </p:nvGrpSpPr>
        <p:grpSpPr>
          <a:xfrm>
            <a:off x="6754201" y="2482588"/>
            <a:ext cx="2543047" cy="759755"/>
            <a:chOff x="2322825" y="2384998"/>
            <a:chExt cx="3641496" cy="1255276"/>
          </a:xfrm>
        </p:grpSpPr>
        <p:cxnSp>
          <p:nvCxnSpPr>
            <p:cNvPr id="71" name="Straight Connector 70">
              <a:extLst>
                <a:ext uri="{FF2B5EF4-FFF2-40B4-BE49-F238E27FC236}">
                  <a16:creationId xmlns:a16="http://schemas.microsoft.com/office/drawing/2014/main" id="{D9B94ADD-51EA-4B9B-951F-D676DDDCBCC1}"/>
                </a:ext>
              </a:extLst>
            </p:cNvPr>
            <p:cNvCxnSpPr>
              <a:cxnSpLocks/>
            </p:cNvCxnSpPr>
            <p:nvPr/>
          </p:nvCxnSpPr>
          <p:spPr>
            <a:xfrm flipV="1">
              <a:off x="4167976" y="3002827"/>
              <a:ext cx="188265" cy="1733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5BD5FA7-50D5-4C39-8155-D5037C3B5955}"/>
                </a:ext>
              </a:extLst>
            </p:cNvPr>
            <p:cNvCxnSpPr>
              <a:cxnSpLocks/>
            </p:cNvCxnSpPr>
            <p:nvPr/>
          </p:nvCxnSpPr>
          <p:spPr>
            <a:xfrm flipH="1" flipV="1">
              <a:off x="4337984" y="3003085"/>
              <a:ext cx="230835" cy="165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ABEBFCA6-EC03-4384-8553-ED4170CF4BA5}"/>
                </a:ext>
              </a:extLst>
            </p:cNvPr>
            <p:cNvSpPr/>
            <p:nvPr/>
          </p:nvSpPr>
          <p:spPr>
            <a:xfrm>
              <a:off x="4263423" y="3080911"/>
              <a:ext cx="1700898" cy="559363"/>
            </a:xfrm>
            <a:prstGeom prst="rect">
              <a:avLst/>
            </a:prstGeom>
            <a:noFill/>
          </p:spPr>
          <p:txBody>
            <a:bodyPr wrap="none" lIns="91440" tIns="45720" rIns="91440" bIns="45720">
              <a:spAutoFit/>
            </a:bodyPr>
            <a:lstStyle/>
            <a:p>
              <a:pPr algn="ctr"/>
              <a:r>
                <a:rPr lang="en-US" sz="1600" b="0" cap="none" spc="0" dirty="0">
                  <a:ln w="0"/>
                  <a:solidFill>
                    <a:schemeClr val="tx1"/>
                  </a:solidFill>
                </a:rPr>
                <a:t>Cys93-UbC9</a:t>
              </a:r>
              <a:endParaRPr lang="en-US" b="0" cap="none" spc="0" dirty="0">
                <a:ln w="0"/>
                <a:solidFill>
                  <a:schemeClr val="tx1"/>
                </a:solidFill>
              </a:endParaRPr>
            </a:p>
          </p:txBody>
        </p:sp>
        <p:sp>
          <p:nvSpPr>
            <p:cNvPr id="74" name="Rectangle 73">
              <a:extLst>
                <a:ext uri="{FF2B5EF4-FFF2-40B4-BE49-F238E27FC236}">
                  <a16:creationId xmlns:a16="http://schemas.microsoft.com/office/drawing/2014/main" id="{C4C644E4-D4B8-44D9-BF29-96B4C7EF3E16}"/>
                </a:ext>
              </a:extLst>
            </p:cNvPr>
            <p:cNvSpPr/>
            <p:nvPr/>
          </p:nvSpPr>
          <p:spPr>
            <a:xfrm>
              <a:off x="3954495" y="3004014"/>
              <a:ext cx="290464" cy="369332"/>
            </a:xfrm>
            <a:prstGeom prst="rect">
              <a:avLst/>
            </a:prstGeom>
            <a:noFill/>
          </p:spPr>
          <p:txBody>
            <a:bodyPr wrap="none" lIns="91440" tIns="45720" rIns="91440" bIns="45720">
              <a:spAutoFit/>
            </a:bodyPr>
            <a:lstStyle/>
            <a:p>
              <a:pPr algn="ctr"/>
              <a:r>
                <a:rPr lang="en-US" b="0" cap="none" spc="0" dirty="0">
                  <a:ln w="0"/>
                  <a:solidFill>
                    <a:schemeClr val="tx1"/>
                  </a:solidFill>
                </a:rPr>
                <a:t>S</a:t>
              </a:r>
            </a:p>
          </p:txBody>
        </p:sp>
        <p:cxnSp>
          <p:nvCxnSpPr>
            <p:cNvPr id="75" name="Straight Connector 74">
              <a:extLst>
                <a:ext uri="{FF2B5EF4-FFF2-40B4-BE49-F238E27FC236}">
                  <a16:creationId xmlns:a16="http://schemas.microsoft.com/office/drawing/2014/main" id="{65F2A013-4A6C-4497-9421-2444E393C2E2}"/>
                </a:ext>
              </a:extLst>
            </p:cNvPr>
            <p:cNvCxnSpPr>
              <a:cxnSpLocks/>
            </p:cNvCxnSpPr>
            <p:nvPr/>
          </p:nvCxnSpPr>
          <p:spPr>
            <a:xfrm flipH="1" flipV="1">
              <a:off x="3783368" y="3028788"/>
              <a:ext cx="230835" cy="165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5247925-FDA2-4489-8A73-570AEBF4387C}"/>
                </a:ext>
              </a:extLst>
            </p:cNvPr>
            <p:cNvCxnSpPr>
              <a:cxnSpLocks/>
            </p:cNvCxnSpPr>
            <p:nvPr/>
          </p:nvCxnSpPr>
          <p:spPr>
            <a:xfrm flipH="1">
              <a:off x="3609967" y="3026408"/>
              <a:ext cx="187688" cy="1651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52587AA-1C86-4FBB-B553-9381EB05711C}"/>
                </a:ext>
              </a:extLst>
            </p:cNvPr>
            <p:cNvCxnSpPr>
              <a:cxnSpLocks/>
            </p:cNvCxnSpPr>
            <p:nvPr/>
          </p:nvCxnSpPr>
          <p:spPr>
            <a:xfrm>
              <a:off x="3764919" y="2816128"/>
              <a:ext cx="0" cy="2300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C9676E9-ACAC-4599-BEF9-D80B945A0524}"/>
                </a:ext>
              </a:extLst>
            </p:cNvPr>
            <p:cNvCxnSpPr>
              <a:cxnSpLocks/>
            </p:cNvCxnSpPr>
            <p:nvPr/>
          </p:nvCxnSpPr>
          <p:spPr>
            <a:xfrm>
              <a:off x="3817777" y="2819303"/>
              <a:ext cx="0" cy="2300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A2EA5EA5-30E5-4534-9CA7-6976AD4C49A7}"/>
                </a:ext>
              </a:extLst>
            </p:cNvPr>
            <p:cNvSpPr/>
            <p:nvPr/>
          </p:nvSpPr>
          <p:spPr>
            <a:xfrm>
              <a:off x="3625092" y="2384998"/>
              <a:ext cx="336953" cy="369331"/>
            </a:xfrm>
            <a:prstGeom prst="rect">
              <a:avLst/>
            </a:prstGeom>
            <a:noFill/>
          </p:spPr>
          <p:txBody>
            <a:bodyPr wrap="none" lIns="91440" tIns="45720" rIns="91440" bIns="45720">
              <a:spAutoFit/>
            </a:bodyPr>
            <a:lstStyle/>
            <a:p>
              <a:pPr algn="ctr"/>
              <a:r>
                <a:rPr lang="en-US" b="0" cap="none" spc="0" dirty="0">
                  <a:ln w="0"/>
                  <a:solidFill>
                    <a:schemeClr val="tx1"/>
                  </a:solidFill>
                </a:rPr>
                <a:t>O</a:t>
              </a:r>
            </a:p>
          </p:txBody>
        </p:sp>
        <p:sp>
          <p:nvSpPr>
            <p:cNvPr id="80" name="Rectangle 79">
              <a:extLst>
                <a:ext uri="{FF2B5EF4-FFF2-40B4-BE49-F238E27FC236}">
                  <a16:creationId xmlns:a16="http://schemas.microsoft.com/office/drawing/2014/main" id="{14E3D88F-5819-4102-9A23-FF4090451C4C}"/>
                </a:ext>
              </a:extLst>
            </p:cNvPr>
            <p:cNvSpPr/>
            <p:nvPr/>
          </p:nvSpPr>
          <p:spPr>
            <a:xfrm>
              <a:off x="2322825" y="3119609"/>
              <a:ext cx="1473480" cy="338554"/>
            </a:xfrm>
            <a:prstGeom prst="rect">
              <a:avLst/>
            </a:prstGeom>
            <a:noFill/>
          </p:spPr>
          <p:txBody>
            <a:bodyPr wrap="none" lIns="91440" tIns="45720" rIns="91440" bIns="45720">
              <a:spAutoFit/>
            </a:bodyPr>
            <a:lstStyle/>
            <a:p>
              <a:pPr algn="ctr"/>
              <a:r>
                <a:rPr lang="en-US" sz="1600" cap="none" spc="0" dirty="0">
                  <a:ln w="0"/>
                  <a:solidFill>
                    <a:schemeClr val="tx1"/>
                  </a:solidFill>
                </a:rPr>
                <a:t>Gly98-hSUMO1</a:t>
              </a:r>
            </a:p>
          </p:txBody>
        </p:sp>
      </p:grpSp>
      <p:grpSp>
        <p:nvGrpSpPr>
          <p:cNvPr id="81" name="Group 80">
            <a:extLst>
              <a:ext uri="{FF2B5EF4-FFF2-40B4-BE49-F238E27FC236}">
                <a16:creationId xmlns:a16="http://schemas.microsoft.com/office/drawing/2014/main" id="{CDB939BE-98B7-4115-A63A-35AF73857C73}"/>
              </a:ext>
            </a:extLst>
          </p:cNvPr>
          <p:cNvGrpSpPr/>
          <p:nvPr/>
        </p:nvGrpSpPr>
        <p:grpSpPr>
          <a:xfrm>
            <a:off x="8842775" y="1740957"/>
            <a:ext cx="2554326" cy="738732"/>
            <a:chOff x="9174787" y="5786085"/>
            <a:chExt cx="2554326" cy="738732"/>
          </a:xfrm>
        </p:grpSpPr>
        <p:grpSp>
          <p:nvGrpSpPr>
            <p:cNvPr id="82" name="Group 81">
              <a:extLst>
                <a:ext uri="{FF2B5EF4-FFF2-40B4-BE49-F238E27FC236}">
                  <a16:creationId xmlns:a16="http://schemas.microsoft.com/office/drawing/2014/main" id="{7867FBD0-888A-4A18-ADDA-7177E582EB83}"/>
                </a:ext>
              </a:extLst>
            </p:cNvPr>
            <p:cNvGrpSpPr/>
            <p:nvPr/>
          </p:nvGrpSpPr>
          <p:grpSpPr>
            <a:xfrm>
              <a:off x="9174787" y="5786085"/>
              <a:ext cx="1568495" cy="675692"/>
              <a:chOff x="2322825" y="2384998"/>
              <a:chExt cx="2245994" cy="1116387"/>
            </a:xfrm>
          </p:grpSpPr>
          <p:cxnSp>
            <p:nvCxnSpPr>
              <p:cNvPr id="87" name="Straight Connector 86">
                <a:extLst>
                  <a:ext uri="{FF2B5EF4-FFF2-40B4-BE49-F238E27FC236}">
                    <a16:creationId xmlns:a16="http://schemas.microsoft.com/office/drawing/2014/main" id="{286F6588-6516-4699-A3EA-9827C0DE3C82}"/>
                  </a:ext>
                </a:extLst>
              </p:cNvPr>
              <p:cNvCxnSpPr>
                <a:cxnSpLocks/>
              </p:cNvCxnSpPr>
              <p:nvPr/>
            </p:nvCxnSpPr>
            <p:spPr>
              <a:xfrm flipV="1">
                <a:off x="4167976" y="3002827"/>
                <a:ext cx="188265" cy="1733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F7CA06C-1C69-4D27-9237-8079F64CD2BB}"/>
                  </a:ext>
                </a:extLst>
              </p:cNvPr>
              <p:cNvCxnSpPr>
                <a:cxnSpLocks/>
              </p:cNvCxnSpPr>
              <p:nvPr/>
            </p:nvCxnSpPr>
            <p:spPr>
              <a:xfrm flipH="1" flipV="1">
                <a:off x="4337984" y="3003085"/>
                <a:ext cx="230835" cy="165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EBF73751-1E76-4FE0-B035-0608A9357041}"/>
                  </a:ext>
                </a:extLst>
              </p:cNvPr>
              <p:cNvSpPr/>
              <p:nvPr/>
            </p:nvSpPr>
            <p:spPr>
              <a:xfrm>
                <a:off x="3808611" y="2992872"/>
                <a:ext cx="590378" cy="508513"/>
              </a:xfrm>
              <a:prstGeom prst="rect">
                <a:avLst/>
              </a:prstGeom>
              <a:noFill/>
            </p:spPr>
            <p:txBody>
              <a:bodyPr wrap="none" lIns="91440" tIns="45720" rIns="91440" bIns="45720">
                <a:spAutoFit/>
              </a:bodyPr>
              <a:lstStyle/>
              <a:p>
                <a:pPr algn="ctr"/>
                <a:r>
                  <a:rPr lang="en-US" sz="1400" b="0" cap="none" spc="0" dirty="0">
                    <a:ln w="0"/>
                    <a:solidFill>
                      <a:schemeClr val="tx1"/>
                    </a:solidFill>
                  </a:rPr>
                  <a:t>NH</a:t>
                </a:r>
              </a:p>
            </p:txBody>
          </p:sp>
          <p:cxnSp>
            <p:nvCxnSpPr>
              <p:cNvPr id="90" name="Straight Connector 89">
                <a:extLst>
                  <a:ext uri="{FF2B5EF4-FFF2-40B4-BE49-F238E27FC236}">
                    <a16:creationId xmlns:a16="http://schemas.microsoft.com/office/drawing/2014/main" id="{DA00D847-AB6A-4DC4-B0BA-5A610D8EF7BD}"/>
                  </a:ext>
                </a:extLst>
              </p:cNvPr>
              <p:cNvCxnSpPr>
                <a:cxnSpLocks/>
              </p:cNvCxnSpPr>
              <p:nvPr/>
            </p:nvCxnSpPr>
            <p:spPr>
              <a:xfrm flipH="1" flipV="1">
                <a:off x="3783368" y="3028788"/>
                <a:ext cx="230835" cy="165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00988FA-218B-4597-A244-D58868EFE204}"/>
                  </a:ext>
                </a:extLst>
              </p:cNvPr>
              <p:cNvCxnSpPr>
                <a:cxnSpLocks/>
              </p:cNvCxnSpPr>
              <p:nvPr/>
            </p:nvCxnSpPr>
            <p:spPr>
              <a:xfrm flipH="1">
                <a:off x="3609967" y="3026408"/>
                <a:ext cx="187688" cy="1651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7315B97-109D-4B19-80AA-DA661C1FC36A}"/>
                  </a:ext>
                </a:extLst>
              </p:cNvPr>
              <p:cNvCxnSpPr>
                <a:cxnSpLocks/>
              </p:cNvCxnSpPr>
              <p:nvPr/>
            </p:nvCxnSpPr>
            <p:spPr>
              <a:xfrm>
                <a:off x="3764919" y="2816128"/>
                <a:ext cx="0" cy="2300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E0166DE5-B6E7-46F0-9459-95B7F5D35636}"/>
                  </a:ext>
                </a:extLst>
              </p:cNvPr>
              <p:cNvCxnSpPr>
                <a:cxnSpLocks/>
              </p:cNvCxnSpPr>
              <p:nvPr/>
            </p:nvCxnSpPr>
            <p:spPr>
              <a:xfrm>
                <a:off x="3817777" y="2819303"/>
                <a:ext cx="0" cy="2300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2B220554-6DCE-492F-868D-49BB53534731}"/>
                  </a:ext>
                </a:extLst>
              </p:cNvPr>
              <p:cNvSpPr/>
              <p:nvPr/>
            </p:nvSpPr>
            <p:spPr>
              <a:xfrm>
                <a:off x="3625092" y="2384998"/>
                <a:ext cx="336953" cy="369331"/>
              </a:xfrm>
              <a:prstGeom prst="rect">
                <a:avLst/>
              </a:prstGeom>
              <a:noFill/>
            </p:spPr>
            <p:txBody>
              <a:bodyPr wrap="none" lIns="91440" tIns="45720" rIns="91440" bIns="45720">
                <a:spAutoFit/>
              </a:bodyPr>
              <a:lstStyle/>
              <a:p>
                <a:pPr algn="ctr"/>
                <a:r>
                  <a:rPr lang="en-US" b="0" cap="none" spc="0" dirty="0">
                    <a:ln w="0"/>
                    <a:solidFill>
                      <a:schemeClr val="tx1"/>
                    </a:solidFill>
                  </a:rPr>
                  <a:t>O</a:t>
                </a:r>
              </a:p>
            </p:txBody>
          </p:sp>
          <p:sp>
            <p:nvSpPr>
              <p:cNvPr id="95" name="Rectangle 94">
                <a:extLst>
                  <a:ext uri="{FF2B5EF4-FFF2-40B4-BE49-F238E27FC236}">
                    <a16:creationId xmlns:a16="http://schemas.microsoft.com/office/drawing/2014/main" id="{E8629348-C07C-4E44-B607-067DFA3C5A86}"/>
                  </a:ext>
                </a:extLst>
              </p:cNvPr>
              <p:cNvSpPr/>
              <p:nvPr/>
            </p:nvSpPr>
            <p:spPr>
              <a:xfrm>
                <a:off x="2322825" y="3119609"/>
                <a:ext cx="1473480" cy="338554"/>
              </a:xfrm>
              <a:prstGeom prst="rect">
                <a:avLst/>
              </a:prstGeom>
              <a:noFill/>
            </p:spPr>
            <p:txBody>
              <a:bodyPr wrap="none" lIns="91440" tIns="45720" rIns="91440" bIns="45720">
                <a:spAutoFit/>
              </a:bodyPr>
              <a:lstStyle/>
              <a:p>
                <a:pPr algn="ctr"/>
                <a:r>
                  <a:rPr lang="en-US" sz="1600" cap="none" spc="0" dirty="0">
                    <a:ln w="0"/>
                    <a:solidFill>
                      <a:schemeClr val="tx1"/>
                    </a:solidFill>
                  </a:rPr>
                  <a:t>Gly98-hSUMO1</a:t>
                </a:r>
              </a:p>
            </p:txBody>
          </p:sp>
        </p:grpSp>
        <p:grpSp>
          <p:nvGrpSpPr>
            <p:cNvPr id="83" name="Group 82">
              <a:extLst>
                <a:ext uri="{FF2B5EF4-FFF2-40B4-BE49-F238E27FC236}">
                  <a16:creationId xmlns:a16="http://schemas.microsoft.com/office/drawing/2014/main" id="{D4607488-EA13-4DAF-9498-A787B4B65C60}"/>
                </a:ext>
              </a:extLst>
            </p:cNvPr>
            <p:cNvGrpSpPr/>
            <p:nvPr/>
          </p:nvGrpSpPr>
          <p:grpSpPr>
            <a:xfrm>
              <a:off x="10612589" y="6157526"/>
              <a:ext cx="1116524" cy="367291"/>
              <a:chOff x="10612589" y="6157526"/>
              <a:chExt cx="1116524" cy="367291"/>
            </a:xfrm>
          </p:grpSpPr>
          <p:cxnSp>
            <p:nvCxnSpPr>
              <p:cNvPr id="84" name="Straight Connector 83">
                <a:extLst>
                  <a:ext uri="{FF2B5EF4-FFF2-40B4-BE49-F238E27FC236}">
                    <a16:creationId xmlns:a16="http://schemas.microsoft.com/office/drawing/2014/main" id="{4C120F7F-F9BA-428B-B3C2-C57FB356DE3D}"/>
                  </a:ext>
                </a:extLst>
              </p:cNvPr>
              <p:cNvCxnSpPr>
                <a:cxnSpLocks/>
              </p:cNvCxnSpPr>
              <p:nvPr/>
            </p:nvCxnSpPr>
            <p:spPr>
              <a:xfrm flipV="1">
                <a:off x="10720662" y="6157526"/>
                <a:ext cx="131475" cy="1049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38EB5EE-3E88-4509-91AB-9993F84129FC}"/>
                  </a:ext>
                </a:extLst>
              </p:cNvPr>
              <p:cNvCxnSpPr>
                <a:cxnSpLocks/>
              </p:cNvCxnSpPr>
              <p:nvPr/>
            </p:nvCxnSpPr>
            <p:spPr>
              <a:xfrm flipH="1" flipV="1">
                <a:off x="10839388" y="6157683"/>
                <a:ext cx="161204" cy="999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EAE77FE4-B0FC-46B3-AFA9-E7C1AE138D76}"/>
                  </a:ext>
                </a:extLst>
              </p:cNvPr>
              <p:cNvSpPr/>
              <p:nvPr/>
            </p:nvSpPr>
            <p:spPr>
              <a:xfrm>
                <a:off x="10612589" y="6186263"/>
                <a:ext cx="1116524" cy="338554"/>
              </a:xfrm>
              <a:prstGeom prst="rect">
                <a:avLst/>
              </a:prstGeom>
              <a:noFill/>
            </p:spPr>
            <p:txBody>
              <a:bodyPr wrap="none" lIns="91440" tIns="45720" rIns="91440" bIns="45720">
                <a:spAutoFit/>
              </a:bodyPr>
              <a:lstStyle/>
              <a:p>
                <a:pPr algn="ctr"/>
                <a:r>
                  <a:rPr lang="en-US" sz="1600" dirty="0">
                    <a:ln w="0"/>
                  </a:rPr>
                  <a:t>Lys-IAV-M1</a:t>
                </a:r>
                <a:endParaRPr lang="en-US" b="0" cap="none" spc="0" dirty="0">
                  <a:ln w="0"/>
                  <a:solidFill>
                    <a:schemeClr val="tx1"/>
                  </a:solidFill>
                </a:endParaRPr>
              </a:p>
            </p:txBody>
          </p:sp>
        </p:grpSp>
      </p:grpSp>
      <p:sp>
        <p:nvSpPr>
          <p:cNvPr id="2059" name="Plus Sign 2058">
            <a:extLst>
              <a:ext uri="{FF2B5EF4-FFF2-40B4-BE49-F238E27FC236}">
                <a16:creationId xmlns:a16="http://schemas.microsoft.com/office/drawing/2014/main" id="{FE966F5B-1694-46A9-8FF8-7CC1D55A1232}"/>
              </a:ext>
            </a:extLst>
          </p:cNvPr>
          <p:cNvSpPr/>
          <p:nvPr/>
        </p:nvSpPr>
        <p:spPr>
          <a:xfrm>
            <a:off x="8560572" y="4856091"/>
            <a:ext cx="225791" cy="206014"/>
          </a:xfrm>
          <a:prstGeom prst="mathPl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ylinder 2">
            <a:extLst>
              <a:ext uri="{FF2B5EF4-FFF2-40B4-BE49-F238E27FC236}">
                <a16:creationId xmlns:a16="http://schemas.microsoft.com/office/drawing/2014/main" id="{81E1676F-A71D-4222-8BBE-8256E14A977A}"/>
              </a:ext>
            </a:extLst>
          </p:cNvPr>
          <p:cNvSpPr/>
          <p:nvPr/>
        </p:nvSpPr>
        <p:spPr>
          <a:xfrm rot="20005048">
            <a:off x="7732624" y="4804735"/>
            <a:ext cx="720609" cy="812565"/>
          </a:xfrm>
          <a:prstGeom prst="can">
            <a:avLst/>
          </a:prstGeom>
          <a:solidFill>
            <a:schemeClr val="accent4">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ylinder 3">
            <a:extLst>
              <a:ext uri="{FF2B5EF4-FFF2-40B4-BE49-F238E27FC236}">
                <a16:creationId xmlns:a16="http://schemas.microsoft.com/office/drawing/2014/main" id="{DCEA5DEE-6798-4465-8E3A-79A448433476}"/>
              </a:ext>
            </a:extLst>
          </p:cNvPr>
          <p:cNvSpPr/>
          <p:nvPr/>
        </p:nvSpPr>
        <p:spPr>
          <a:xfrm rot="20005048">
            <a:off x="9565147" y="2980270"/>
            <a:ext cx="720609" cy="812565"/>
          </a:xfrm>
          <a:prstGeom prst="can">
            <a:avLst/>
          </a:prstGeom>
          <a:solidFill>
            <a:schemeClr val="accent4">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4" name="Picture 22">
            <a:extLst>
              <a:ext uri="{FF2B5EF4-FFF2-40B4-BE49-F238E27FC236}">
                <a16:creationId xmlns:a16="http://schemas.microsoft.com/office/drawing/2014/main" id="{8E653BD1-7B02-4BBB-A13A-458EAF8E9A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1005732">
            <a:off x="3125428" y="3024143"/>
            <a:ext cx="738129" cy="880131"/>
          </a:xfrm>
          <a:prstGeom prst="rect">
            <a:avLst/>
          </a:prstGeom>
          <a:noFill/>
          <a:extLst>
            <a:ext uri="{909E8E84-426E-40DD-AFC4-6F175D3DCCD1}">
              <a14:hiddenFill xmlns:a14="http://schemas.microsoft.com/office/drawing/2010/main">
                <a:solidFill>
                  <a:srgbClr val="FFFFFF"/>
                </a:solidFill>
              </a14:hiddenFill>
            </a:ext>
          </a:extLst>
        </p:spPr>
      </p:pic>
      <p:sp>
        <p:nvSpPr>
          <p:cNvPr id="7" name="Cylinder 6">
            <a:extLst>
              <a:ext uri="{FF2B5EF4-FFF2-40B4-BE49-F238E27FC236}">
                <a16:creationId xmlns:a16="http://schemas.microsoft.com/office/drawing/2014/main" id="{BD321C4B-AD84-4446-A81A-31592472D686}"/>
              </a:ext>
            </a:extLst>
          </p:cNvPr>
          <p:cNvSpPr/>
          <p:nvPr/>
        </p:nvSpPr>
        <p:spPr>
          <a:xfrm rot="20005048">
            <a:off x="10702719" y="2493663"/>
            <a:ext cx="720609" cy="812565"/>
          </a:xfrm>
          <a:prstGeom prst="can">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2">
            <a:extLst>
              <a:ext uri="{FF2B5EF4-FFF2-40B4-BE49-F238E27FC236}">
                <a16:creationId xmlns:a16="http://schemas.microsoft.com/office/drawing/2014/main" id="{38707EE8-A08E-4288-85A0-90A7F9A116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1005732">
            <a:off x="10660263" y="2530706"/>
            <a:ext cx="738129" cy="880131"/>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FDB2AD91-8322-485C-AEFF-5C52823F18FF}"/>
              </a:ext>
            </a:extLst>
          </p:cNvPr>
          <p:cNvSpPr txBox="1"/>
          <p:nvPr/>
        </p:nvSpPr>
        <p:spPr>
          <a:xfrm>
            <a:off x="10546825" y="3185695"/>
            <a:ext cx="568313" cy="369332"/>
          </a:xfrm>
          <a:prstGeom prst="rect">
            <a:avLst/>
          </a:prstGeom>
          <a:noFill/>
        </p:spPr>
        <p:txBody>
          <a:bodyPr wrap="square" rtlCol="0">
            <a:spAutoFit/>
          </a:bodyPr>
          <a:lstStyle/>
          <a:p>
            <a:r>
              <a:rPr lang="en-US" dirty="0"/>
              <a:t>GG</a:t>
            </a:r>
          </a:p>
        </p:txBody>
      </p:sp>
      <p:sp>
        <p:nvSpPr>
          <p:cNvPr id="17" name="Flowchart: Alternate Process 16">
            <a:extLst>
              <a:ext uri="{FF2B5EF4-FFF2-40B4-BE49-F238E27FC236}">
                <a16:creationId xmlns:a16="http://schemas.microsoft.com/office/drawing/2014/main" id="{484A9405-5B59-4341-8296-74985533D491}"/>
              </a:ext>
            </a:extLst>
          </p:cNvPr>
          <p:cNvSpPr/>
          <p:nvPr/>
        </p:nvSpPr>
        <p:spPr>
          <a:xfrm>
            <a:off x="8899130" y="4792829"/>
            <a:ext cx="1143541" cy="549688"/>
          </a:xfrm>
          <a:prstGeom prst="flowChartAlternateProcess">
            <a:avLst/>
          </a:prstGeom>
          <a:solidFill>
            <a:srgbClr val="C59EE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D3A36BD5-293A-484B-B8E2-E94AE280C3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9893415">
            <a:off x="9153267" y="4836994"/>
            <a:ext cx="622500" cy="502882"/>
          </a:xfrm>
          <a:prstGeom prst="rect">
            <a:avLst/>
          </a:prstGeom>
          <a:noFill/>
          <a:extLst>
            <a:ext uri="{909E8E84-426E-40DD-AFC4-6F175D3DCCD1}">
              <a14:hiddenFill xmlns:a14="http://schemas.microsoft.com/office/drawing/2010/main">
                <a:solidFill>
                  <a:srgbClr val="FFFFFF"/>
                </a:solidFill>
              </a14:hiddenFill>
            </a:ext>
          </a:extLst>
        </p:spPr>
      </p:pic>
      <p:sp>
        <p:nvSpPr>
          <p:cNvPr id="24" name="Arrow: Curved Up 23">
            <a:extLst>
              <a:ext uri="{FF2B5EF4-FFF2-40B4-BE49-F238E27FC236}">
                <a16:creationId xmlns:a16="http://schemas.microsoft.com/office/drawing/2014/main" id="{8EFE2B3E-818C-409A-A57D-07B1CBE1C3C7}"/>
              </a:ext>
            </a:extLst>
          </p:cNvPr>
          <p:cNvSpPr/>
          <p:nvPr/>
        </p:nvSpPr>
        <p:spPr>
          <a:xfrm rot="9451381">
            <a:off x="10117049" y="2844334"/>
            <a:ext cx="504151" cy="181335"/>
          </a:xfrm>
          <a:custGeom>
            <a:avLst/>
            <a:gdLst>
              <a:gd name="connsiteX0" fmla="*/ 432976 w 504151"/>
              <a:gd name="connsiteY0" fmla="*/ 0 h 181335"/>
              <a:gd name="connsiteX1" fmla="*/ 497630 w 504151"/>
              <a:gd name="connsiteY1" fmla="*/ 45334 h 181335"/>
              <a:gd name="connsiteX2" fmla="*/ 448709 w 504151"/>
              <a:gd name="connsiteY2" fmla="*/ 45334 h 181335"/>
              <a:gd name="connsiteX3" fmla="*/ 227615 w 504151"/>
              <a:gd name="connsiteY3" fmla="*/ 180267 h 181335"/>
              <a:gd name="connsiteX4" fmla="*/ 404201 w 504151"/>
              <a:gd name="connsiteY4" fmla="*/ 45334 h 181335"/>
              <a:gd name="connsiteX5" fmla="*/ 355280 w 504151"/>
              <a:gd name="connsiteY5" fmla="*/ 45334 h 181335"/>
              <a:gd name="connsiteX6" fmla="*/ 432976 w 504151"/>
              <a:gd name="connsiteY6" fmla="*/ 0 h 181335"/>
              <a:gd name="connsiteX0" fmla="*/ 205361 w 504151"/>
              <a:gd name="connsiteY0" fmla="*/ 181335 h 181335"/>
              <a:gd name="connsiteX1" fmla="*/ 0 w 504151"/>
              <a:gd name="connsiteY1" fmla="*/ 0 h 181335"/>
              <a:gd name="connsiteX2" fmla="*/ 44509 w 504151"/>
              <a:gd name="connsiteY2" fmla="*/ 0 h 181335"/>
              <a:gd name="connsiteX3" fmla="*/ 249870 w 504151"/>
              <a:gd name="connsiteY3" fmla="*/ 181335 h 181335"/>
              <a:gd name="connsiteX4" fmla="*/ 205361 w 504151"/>
              <a:gd name="connsiteY4" fmla="*/ 181335 h 181335"/>
              <a:gd name="connsiteX0" fmla="*/ 227615 w 504151"/>
              <a:gd name="connsiteY0" fmla="*/ 180267 h 181335"/>
              <a:gd name="connsiteX1" fmla="*/ 404201 w 504151"/>
              <a:gd name="connsiteY1" fmla="*/ 45334 h 181335"/>
              <a:gd name="connsiteX2" fmla="*/ 355280 w 504151"/>
              <a:gd name="connsiteY2" fmla="*/ 45334 h 181335"/>
              <a:gd name="connsiteX3" fmla="*/ 432976 w 504151"/>
              <a:gd name="connsiteY3" fmla="*/ 0 h 181335"/>
              <a:gd name="connsiteX4" fmla="*/ 497630 w 504151"/>
              <a:gd name="connsiteY4" fmla="*/ 45334 h 181335"/>
              <a:gd name="connsiteX5" fmla="*/ 448709 w 504151"/>
              <a:gd name="connsiteY5" fmla="*/ 45334 h 181335"/>
              <a:gd name="connsiteX6" fmla="*/ 249869 w 504151"/>
              <a:gd name="connsiteY6" fmla="*/ 181335 h 181335"/>
              <a:gd name="connsiteX7" fmla="*/ 205361 w 504151"/>
              <a:gd name="connsiteY7" fmla="*/ 181335 h 181335"/>
              <a:gd name="connsiteX8" fmla="*/ 0 w 504151"/>
              <a:gd name="connsiteY8" fmla="*/ 0 h 181335"/>
              <a:gd name="connsiteX9" fmla="*/ 44509 w 504151"/>
              <a:gd name="connsiteY9" fmla="*/ 0 h 181335"/>
              <a:gd name="connsiteX10" fmla="*/ 249870 w 504151"/>
              <a:gd name="connsiteY10" fmla="*/ 181335 h 18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151" h="181335" stroke="0" extrusionOk="0">
                <a:moveTo>
                  <a:pt x="432976" y="0"/>
                </a:moveTo>
                <a:cubicBezTo>
                  <a:pt x="459264" y="6920"/>
                  <a:pt x="482392" y="35453"/>
                  <a:pt x="497630" y="45334"/>
                </a:cubicBezTo>
                <a:cubicBezTo>
                  <a:pt x="479241" y="46189"/>
                  <a:pt x="468531" y="44542"/>
                  <a:pt x="448709" y="45334"/>
                </a:cubicBezTo>
                <a:cubicBezTo>
                  <a:pt x="419505" y="152999"/>
                  <a:pt x="324251" y="187410"/>
                  <a:pt x="227615" y="180267"/>
                </a:cubicBezTo>
                <a:cubicBezTo>
                  <a:pt x="331572" y="181193"/>
                  <a:pt x="393326" y="119605"/>
                  <a:pt x="404201" y="45334"/>
                </a:cubicBezTo>
                <a:cubicBezTo>
                  <a:pt x="388161" y="46937"/>
                  <a:pt x="366069" y="42493"/>
                  <a:pt x="355280" y="45334"/>
                </a:cubicBezTo>
                <a:cubicBezTo>
                  <a:pt x="388652" y="18714"/>
                  <a:pt x="416533" y="11785"/>
                  <a:pt x="432976" y="0"/>
                </a:cubicBezTo>
                <a:close/>
              </a:path>
              <a:path w="504151" h="181335" fill="darkenLess" stroke="0" extrusionOk="0">
                <a:moveTo>
                  <a:pt x="205361" y="181335"/>
                </a:moveTo>
                <a:cubicBezTo>
                  <a:pt x="111547" y="192310"/>
                  <a:pt x="4398" y="101206"/>
                  <a:pt x="0" y="0"/>
                </a:cubicBezTo>
                <a:cubicBezTo>
                  <a:pt x="19523" y="-1094"/>
                  <a:pt x="26941" y="5064"/>
                  <a:pt x="44509" y="0"/>
                </a:cubicBezTo>
                <a:cubicBezTo>
                  <a:pt x="53879" y="129254"/>
                  <a:pt x="155963" y="162055"/>
                  <a:pt x="249870" y="181335"/>
                </a:cubicBezTo>
                <a:cubicBezTo>
                  <a:pt x="236244" y="183382"/>
                  <a:pt x="224854" y="177725"/>
                  <a:pt x="205361" y="181335"/>
                </a:cubicBezTo>
                <a:close/>
              </a:path>
              <a:path w="504151" h="181335" fill="none" extrusionOk="0">
                <a:moveTo>
                  <a:pt x="227615" y="180267"/>
                </a:moveTo>
                <a:cubicBezTo>
                  <a:pt x="315946" y="156019"/>
                  <a:pt x="378181" y="119128"/>
                  <a:pt x="404201" y="45334"/>
                </a:cubicBezTo>
                <a:cubicBezTo>
                  <a:pt x="387610" y="47756"/>
                  <a:pt x="372134" y="44547"/>
                  <a:pt x="355280" y="45334"/>
                </a:cubicBezTo>
                <a:cubicBezTo>
                  <a:pt x="392204" y="21602"/>
                  <a:pt x="408186" y="23593"/>
                  <a:pt x="432976" y="0"/>
                </a:cubicBezTo>
                <a:cubicBezTo>
                  <a:pt x="463650" y="14161"/>
                  <a:pt x="467375" y="31112"/>
                  <a:pt x="497630" y="45334"/>
                </a:cubicBezTo>
                <a:cubicBezTo>
                  <a:pt x="483009" y="50409"/>
                  <a:pt x="463083" y="41835"/>
                  <a:pt x="448709" y="45334"/>
                </a:cubicBezTo>
                <a:cubicBezTo>
                  <a:pt x="410975" y="126161"/>
                  <a:pt x="349863" y="193908"/>
                  <a:pt x="249869" y="181335"/>
                </a:cubicBezTo>
                <a:cubicBezTo>
                  <a:pt x="234657" y="182203"/>
                  <a:pt x="216910" y="178233"/>
                  <a:pt x="205361" y="181335"/>
                </a:cubicBezTo>
                <a:cubicBezTo>
                  <a:pt x="79894" y="196353"/>
                  <a:pt x="2944" y="91095"/>
                  <a:pt x="0" y="0"/>
                </a:cubicBezTo>
                <a:cubicBezTo>
                  <a:pt x="13406" y="-1567"/>
                  <a:pt x="26533" y="4627"/>
                  <a:pt x="44509" y="0"/>
                </a:cubicBezTo>
                <a:cubicBezTo>
                  <a:pt x="72073" y="108785"/>
                  <a:pt x="135176" y="154862"/>
                  <a:pt x="249870" y="181335"/>
                </a:cubicBezTo>
              </a:path>
            </a:pathLst>
          </a:custGeom>
          <a:noFill/>
          <a:ln>
            <a:solidFill>
              <a:schemeClr val="tx1"/>
            </a:solidFill>
            <a:prstDash val="solid"/>
            <a:extLst>
              <a:ext uri="{C807C97D-BFC1-408E-A445-0C87EB9F89A2}">
                <ask:lineSketchStyleProps xmlns:ask="http://schemas.microsoft.com/office/drawing/2018/sketchyshapes" sd="1219033472">
                  <a:prstGeom prst="curvedUpArrow">
                    <a:avLst>
                      <a:gd name="adj1" fmla="val 24545"/>
                      <a:gd name="adj2" fmla="val 78501"/>
                      <a:gd name="adj3" fmla="val 25000"/>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6" name="Picture 2">
            <a:extLst>
              <a:ext uri="{FF2B5EF4-FFF2-40B4-BE49-F238E27FC236}">
                <a16:creationId xmlns:a16="http://schemas.microsoft.com/office/drawing/2014/main" id="{407E8C8D-3AD8-4110-AD22-75EF0D2165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9001475">
            <a:off x="7369979" y="3254240"/>
            <a:ext cx="961914" cy="909692"/>
          </a:xfrm>
          <a:prstGeom prst="rect">
            <a:avLst/>
          </a:prstGeom>
          <a:noFill/>
          <a:extLst>
            <a:ext uri="{909E8E84-426E-40DD-AFC4-6F175D3DCCD1}">
              <a14:hiddenFill xmlns:a14="http://schemas.microsoft.com/office/drawing/2010/main">
                <a:solidFill>
                  <a:srgbClr val="FFFFFF"/>
                </a:solidFill>
              </a14:hiddenFill>
            </a:ext>
          </a:extLst>
        </p:spPr>
      </p:pic>
      <p:sp>
        <p:nvSpPr>
          <p:cNvPr id="97" name="Cylinder 96">
            <a:extLst>
              <a:ext uri="{FF2B5EF4-FFF2-40B4-BE49-F238E27FC236}">
                <a16:creationId xmlns:a16="http://schemas.microsoft.com/office/drawing/2014/main" id="{59130607-8409-4CC8-9BAF-D19D473534F3}"/>
              </a:ext>
            </a:extLst>
          </p:cNvPr>
          <p:cNvSpPr/>
          <p:nvPr/>
        </p:nvSpPr>
        <p:spPr>
          <a:xfrm rot="20005048">
            <a:off x="7736222" y="4812706"/>
            <a:ext cx="720609" cy="812565"/>
          </a:xfrm>
          <a:prstGeom prst="can">
            <a:avLst/>
          </a:prstGeom>
          <a:solidFill>
            <a:schemeClr val="accent4">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Picture 6">
            <a:extLst>
              <a:ext uri="{FF2B5EF4-FFF2-40B4-BE49-F238E27FC236}">
                <a16:creationId xmlns:a16="http://schemas.microsoft.com/office/drawing/2014/main" id="{A27BDC04-DDE1-442F-AE19-D92FAE59812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23" t="1383" r="1857" b="1844"/>
          <a:stretch/>
        </p:blipFill>
        <p:spPr bwMode="auto">
          <a:xfrm rot="1966354">
            <a:off x="1436117" y="5319926"/>
            <a:ext cx="1336952" cy="1405054"/>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6">
            <a:extLst>
              <a:ext uri="{FF2B5EF4-FFF2-40B4-BE49-F238E27FC236}">
                <a16:creationId xmlns:a16="http://schemas.microsoft.com/office/drawing/2014/main" id="{4DC9E4AE-57F6-43EB-98BF-5762C147EAF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23" t="1383" r="1857" b="1844"/>
          <a:stretch/>
        </p:blipFill>
        <p:spPr bwMode="auto">
          <a:xfrm rot="1966354">
            <a:off x="7323200" y="4963174"/>
            <a:ext cx="1134437" cy="1192224"/>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6">
            <a:extLst>
              <a:ext uri="{FF2B5EF4-FFF2-40B4-BE49-F238E27FC236}">
                <a16:creationId xmlns:a16="http://schemas.microsoft.com/office/drawing/2014/main" id="{D21BF770-FCF9-470E-8FE9-4CA388CC01A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23" t="1383" r="1857" b="1844"/>
          <a:stretch/>
        </p:blipFill>
        <p:spPr bwMode="auto">
          <a:xfrm rot="1966354">
            <a:off x="9273091" y="3032114"/>
            <a:ext cx="1134437" cy="1192224"/>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3A606E0A-0046-4A43-9178-E7B11117D9E6}"/>
              </a:ext>
            </a:extLst>
          </p:cNvPr>
          <p:cNvSpPr>
            <a:spLocks noGrp="1"/>
          </p:cNvSpPr>
          <p:nvPr>
            <p:ph type="sldNum" sz="quarter" idx="12"/>
          </p:nvPr>
        </p:nvSpPr>
        <p:spPr/>
        <p:txBody>
          <a:bodyPr/>
          <a:lstStyle/>
          <a:p>
            <a:fld id="{8F5CE88E-89A4-4243-AB1D-44322647EED2}" type="slidenum">
              <a:rPr lang="en-US" smtClean="0"/>
              <a:t>29</a:t>
            </a:fld>
            <a:endParaRPr lang="en-US"/>
          </a:p>
        </p:txBody>
      </p:sp>
      <p:sp>
        <p:nvSpPr>
          <p:cNvPr id="98" name="TextBox 97">
            <a:extLst>
              <a:ext uri="{FF2B5EF4-FFF2-40B4-BE49-F238E27FC236}">
                <a16:creationId xmlns:a16="http://schemas.microsoft.com/office/drawing/2014/main" id="{3AA563A9-93BC-4DF6-8FB0-F5EFFC520725}"/>
              </a:ext>
            </a:extLst>
          </p:cNvPr>
          <p:cNvSpPr txBox="1"/>
          <p:nvPr/>
        </p:nvSpPr>
        <p:spPr>
          <a:xfrm>
            <a:off x="0" y="6516655"/>
            <a:ext cx="11939752" cy="415498"/>
          </a:xfrm>
          <a:prstGeom prst="rect">
            <a:avLst/>
          </a:prstGeom>
          <a:noFill/>
        </p:spPr>
        <p:txBody>
          <a:bodyPr wrap="square">
            <a:spAutoFit/>
          </a:bodyPr>
          <a:lstStyle/>
          <a:p>
            <a:r>
              <a:rPr lang="en-US" sz="1050" b="0" i="0" dirty="0">
                <a:solidFill>
                  <a:srgbClr val="222222"/>
                </a:solidFill>
                <a:effectLst/>
                <a:latin typeface="Arial" panose="020B0604020202020204" pitchFamily="34" charset="0"/>
              </a:rPr>
              <a:t>Submitted "Identify human SUMOylation as an Essential Host Pathway for Influenza Virus Infections and Its Inhibition Leads minimal Mutation Escape“ Under Review Nature Communications </a:t>
            </a:r>
          </a:p>
          <a:p>
            <a:r>
              <a:rPr lang="en-US" sz="1050" dirty="0">
                <a:solidFill>
                  <a:srgbClr val="222222"/>
                </a:solidFill>
                <a:latin typeface="Arial" panose="020B0604020202020204" pitchFamily="34" charset="0"/>
              </a:rPr>
              <a:t>UCR Disclosure ”FRET based</a:t>
            </a:r>
            <a:r>
              <a:rPr lang="en-US" sz="1050" b="0" i="0" dirty="0">
                <a:solidFill>
                  <a:srgbClr val="222222"/>
                </a:solidFill>
                <a:effectLst/>
                <a:latin typeface="Arial" panose="020B0604020202020204" pitchFamily="34" charset="0"/>
              </a:rPr>
              <a:t> SUMOE3 Ligase Assay” 06/2019</a:t>
            </a:r>
            <a:endParaRPr lang="en-US" sz="1050" dirty="0"/>
          </a:p>
        </p:txBody>
      </p:sp>
    </p:spTree>
    <p:extLst>
      <p:ext uri="{BB962C8B-B14F-4D97-AF65-F5344CB8AC3E}">
        <p14:creationId xmlns:p14="http://schemas.microsoft.com/office/powerpoint/2010/main" val="3289767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3"/>
                                        </p:tgtEl>
                                        <p:attrNameLst>
                                          <p:attrName>r</p:attrName>
                                        </p:attrNameLst>
                                      </p:cBhvr>
                                    </p:animRot>
                                    <p:animRot by="-240000">
                                      <p:cBhvr>
                                        <p:cTn id="7" dur="200" fill="hold">
                                          <p:stCondLst>
                                            <p:cond delay="200"/>
                                          </p:stCondLst>
                                        </p:cTn>
                                        <p:tgtEl>
                                          <p:spTgt spid="23"/>
                                        </p:tgtEl>
                                        <p:attrNameLst>
                                          <p:attrName>r</p:attrName>
                                        </p:attrNameLst>
                                      </p:cBhvr>
                                    </p:animRot>
                                    <p:animRot by="240000">
                                      <p:cBhvr>
                                        <p:cTn id="8" dur="200" fill="hold">
                                          <p:stCondLst>
                                            <p:cond delay="400"/>
                                          </p:stCondLst>
                                        </p:cTn>
                                        <p:tgtEl>
                                          <p:spTgt spid="23"/>
                                        </p:tgtEl>
                                        <p:attrNameLst>
                                          <p:attrName>r</p:attrName>
                                        </p:attrNameLst>
                                      </p:cBhvr>
                                    </p:animRot>
                                    <p:animRot by="-240000">
                                      <p:cBhvr>
                                        <p:cTn id="9" dur="200" fill="hold">
                                          <p:stCondLst>
                                            <p:cond delay="600"/>
                                          </p:stCondLst>
                                        </p:cTn>
                                        <p:tgtEl>
                                          <p:spTgt spid="23"/>
                                        </p:tgtEl>
                                        <p:attrNameLst>
                                          <p:attrName>r</p:attrName>
                                        </p:attrNameLst>
                                      </p:cBhvr>
                                    </p:animRot>
                                    <p:animRot by="120000">
                                      <p:cBhvr>
                                        <p:cTn id="10" dur="200" fill="hold">
                                          <p:stCondLst>
                                            <p:cond delay="800"/>
                                          </p:stCondLst>
                                        </p:cTn>
                                        <p:tgtEl>
                                          <p:spTgt spid="23"/>
                                        </p:tgtEl>
                                        <p:attrNameLst>
                                          <p:attrName>r</p:attrName>
                                        </p:attrNameLst>
                                      </p:cBhvr>
                                    </p:animRot>
                                  </p:childTnLst>
                                </p:cTn>
                              </p:par>
                              <p:par>
                                <p:cTn id="11" presetID="32" presetClass="emph" presetSubtype="0" fill="hold" nodeType="withEffect">
                                  <p:stCondLst>
                                    <p:cond delay="0"/>
                                  </p:stCondLst>
                                  <p:childTnLst>
                                    <p:animRot by="120000">
                                      <p:cBhvr>
                                        <p:cTn id="12" dur="100" fill="hold">
                                          <p:stCondLst>
                                            <p:cond delay="0"/>
                                          </p:stCondLst>
                                        </p:cTn>
                                        <p:tgtEl>
                                          <p:spTgt spid="2064"/>
                                        </p:tgtEl>
                                        <p:attrNameLst>
                                          <p:attrName>r</p:attrName>
                                        </p:attrNameLst>
                                      </p:cBhvr>
                                    </p:animRot>
                                    <p:animRot by="-240000">
                                      <p:cBhvr>
                                        <p:cTn id="13" dur="200" fill="hold">
                                          <p:stCondLst>
                                            <p:cond delay="200"/>
                                          </p:stCondLst>
                                        </p:cTn>
                                        <p:tgtEl>
                                          <p:spTgt spid="2064"/>
                                        </p:tgtEl>
                                        <p:attrNameLst>
                                          <p:attrName>r</p:attrName>
                                        </p:attrNameLst>
                                      </p:cBhvr>
                                    </p:animRot>
                                    <p:animRot by="240000">
                                      <p:cBhvr>
                                        <p:cTn id="14" dur="200" fill="hold">
                                          <p:stCondLst>
                                            <p:cond delay="400"/>
                                          </p:stCondLst>
                                        </p:cTn>
                                        <p:tgtEl>
                                          <p:spTgt spid="2064"/>
                                        </p:tgtEl>
                                        <p:attrNameLst>
                                          <p:attrName>r</p:attrName>
                                        </p:attrNameLst>
                                      </p:cBhvr>
                                    </p:animRot>
                                    <p:animRot by="-240000">
                                      <p:cBhvr>
                                        <p:cTn id="15" dur="200" fill="hold">
                                          <p:stCondLst>
                                            <p:cond delay="600"/>
                                          </p:stCondLst>
                                        </p:cTn>
                                        <p:tgtEl>
                                          <p:spTgt spid="2064"/>
                                        </p:tgtEl>
                                        <p:attrNameLst>
                                          <p:attrName>r</p:attrName>
                                        </p:attrNameLst>
                                      </p:cBhvr>
                                    </p:animRot>
                                    <p:animRot by="120000">
                                      <p:cBhvr>
                                        <p:cTn id="16" dur="200" fill="hold">
                                          <p:stCondLst>
                                            <p:cond delay="800"/>
                                          </p:stCondLst>
                                        </p:cTn>
                                        <p:tgtEl>
                                          <p:spTgt spid="2064"/>
                                        </p:tgtEl>
                                        <p:attrNameLst>
                                          <p:attrName>r</p:attrName>
                                        </p:attrNameLst>
                                      </p:cBhvr>
                                    </p:animRot>
                                  </p:childTnLst>
                                </p:cTn>
                              </p:par>
                              <p:par>
                                <p:cTn id="17" presetID="32" presetClass="emph" presetSubtype="0" fill="hold" grpId="0" nodeType="withEffect">
                                  <p:stCondLst>
                                    <p:cond delay="0"/>
                                  </p:stCondLst>
                                  <p:childTnLst>
                                    <p:animRot by="120000">
                                      <p:cBhvr>
                                        <p:cTn id="18" dur="100" fill="hold">
                                          <p:stCondLst>
                                            <p:cond delay="0"/>
                                          </p:stCondLst>
                                        </p:cTn>
                                        <p:tgtEl>
                                          <p:spTgt spid="2"/>
                                        </p:tgtEl>
                                        <p:attrNameLst>
                                          <p:attrName>r</p:attrName>
                                        </p:attrNameLst>
                                      </p:cBhvr>
                                    </p:animRot>
                                    <p:animRot by="-240000">
                                      <p:cBhvr>
                                        <p:cTn id="19" dur="200" fill="hold">
                                          <p:stCondLst>
                                            <p:cond delay="200"/>
                                          </p:stCondLst>
                                        </p:cTn>
                                        <p:tgtEl>
                                          <p:spTgt spid="2"/>
                                        </p:tgtEl>
                                        <p:attrNameLst>
                                          <p:attrName>r</p:attrName>
                                        </p:attrNameLst>
                                      </p:cBhvr>
                                    </p:animRot>
                                    <p:animRot by="240000">
                                      <p:cBhvr>
                                        <p:cTn id="20" dur="200" fill="hold">
                                          <p:stCondLst>
                                            <p:cond delay="400"/>
                                          </p:stCondLst>
                                        </p:cTn>
                                        <p:tgtEl>
                                          <p:spTgt spid="2"/>
                                        </p:tgtEl>
                                        <p:attrNameLst>
                                          <p:attrName>r</p:attrName>
                                        </p:attrNameLst>
                                      </p:cBhvr>
                                    </p:animRot>
                                    <p:animRot by="-240000">
                                      <p:cBhvr>
                                        <p:cTn id="21" dur="200" fill="hold">
                                          <p:stCondLst>
                                            <p:cond delay="600"/>
                                          </p:stCondLst>
                                        </p:cTn>
                                        <p:tgtEl>
                                          <p:spTgt spid="2"/>
                                        </p:tgtEl>
                                        <p:attrNameLst>
                                          <p:attrName>r</p:attrName>
                                        </p:attrNameLst>
                                      </p:cBhvr>
                                    </p:animRot>
                                    <p:animRot by="120000">
                                      <p:cBhvr>
                                        <p:cTn id="22" dur="200" fill="hold">
                                          <p:stCondLst>
                                            <p:cond delay="800"/>
                                          </p:stCondLst>
                                        </p:cTn>
                                        <p:tgtEl>
                                          <p:spTgt spid="2"/>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5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9" grpId="0" animBg="1"/>
      <p:bldP spid="40" grpId="0" animBg="1"/>
      <p:bldP spid="41" grpId="0" animBg="1"/>
      <p:bldP spid="31" grpId="0"/>
      <p:bldP spid="2059" grpId="0" animBg="1"/>
      <p:bldP spid="3" grpId="0" animBg="1"/>
      <p:bldP spid="4" grpId="0" animBg="1"/>
      <p:bldP spid="7" grpId="0" animBg="1"/>
      <p:bldP spid="37" grpId="0"/>
      <p:bldP spid="17" grpId="0" animBg="1"/>
      <p:bldP spid="24" grpId="0" animBg="1"/>
      <p:bldP spid="9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46ECA2-B84D-4615-8056-98732286EDE0}"/>
              </a:ext>
            </a:extLst>
          </p:cNvPr>
          <p:cNvSpPr>
            <a:spLocks noGrp="1"/>
          </p:cNvSpPr>
          <p:nvPr>
            <p:ph idx="1"/>
          </p:nvPr>
        </p:nvSpPr>
        <p:spPr>
          <a:xfrm>
            <a:off x="838200" y="1825625"/>
            <a:ext cx="10845800" cy="4351338"/>
          </a:xfrm>
        </p:spPr>
        <p:txBody>
          <a:bodyPr>
            <a:normAutofit/>
          </a:bodyPr>
          <a:lstStyle/>
          <a:p>
            <a:r>
              <a:rPr lang="en-US" sz="2400" dirty="0"/>
              <a:t>The lessons learned from proteomic studies</a:t>
            </a:r>
          </a:p>
          <a:p>
            <a:pPr marL="914400" lvl="1" indent="-457200">
              <a:buFont typeface="+mj-lt"/>
              <a:buAutoNum type="arabicPeriod"/>
            </a:pPr>
            <a:r>
              <a:rPr lang="en-US" dirty="0"/>
              <a:t>Dynamic behavior of the protein network during disease pathogenesis	</a:t>
            </a:r>
          </a:p>
          <a:p>
            <a:pPr marL="914400" lvl="1" indent="-457200">
              <a:buFont typeface="+mj-lt"/>
              <a:buAutoNum type="arabicPeriod"/>
            </a:pPr>
            <a:endParaRPr lang="en-US" dirty="0"/>
          </a:p>
          <a:p>
            <a:pPr marL="914400" lvl="1" indent="-457200">
              <a:buFont typeface="+mj-lt"/>
              <a:buAutoNum type="arabicPeriod"/>
            </a:pPr>
            <a:r>
              <a:rPr lang="en-US" dirty="0"/>
              <a:t>Proteins exist as isoforms called proteoforms, from genetic or RNA variations, and post translation modification that modulate the proteins' function and interaction network</a:t>
            </a:r>
          </a:p>
        </p:txBody>
      </p:sp>
      <p:sp>
        <p:nvSpPr>
          <p:cNvPr id="2" name="Title 1">
            <a:extLst>
              <a:ext uri="{FF2B5EF4-FFF2-40B4-BE49-F238E27FC236}">
                <a16:creationId xmlns:a16="http://schemas.microsoft.com/office/drawing/2014/main" id="{42F5A9DB-1E62-4CCF-8508-C29A9DE5F35B}"/>
              </a:ext>
            </a:extLst>
          </p:cNvPr>
          <p:cNvSpPr>
            <a:spLocks noGrp="1"/>
          </p:cNvSpPr>
          <p:nvPr>
            <p:ph type="title"/>
          </p:nvPr>
        </p:nvSpPr>
        <p:spPr/>
        <p:txBody>
          <a:bodyPr anchor="t">
            <a:normAutofit/>
          </a:bodyPr>
          <a:lstStyle/>
          <a:p>
            <a:r>
              <a:rPr lang="en-US" sz="3200" b="1" dirty="0"/>
              <a:t>Introduction to qFRET Technology</a:t>
            </a:r>
            <a:br>
              <a:rPr lang="en-US" sz="3200" dirty="0"/>
            </a:br>
            <a:r>
              <a:rPr lang="en-US" sz="3200" dirty="0"/>
              <a:t>Background and Significance </a:t>
            </a:r>
          </a:p>
        </p:txBody>
      </p:sp>
      <p:graphicFrame>
        <p:nvGraphicFramePr>
          <p:cNvPr id="6" name="Table 126">
            <a:extLst>
              <a:ext uri="{FF2B5EF4-FFF2-40B4-BE49-F238E27FC236}">
                <a16:creationId xmlns:a16="http://schemas.microsoft.com/office/drawing/2014/main" id="{B4968355-8837-475B-9BE7-9E98C77EC660}"/>
              </a:ext>
            </a:extLst>
          </p:cNvPr>
          <p:cNvGraphicFramePr>
            <a:graphicFrameLocks noGrp="1"/>
          </p:cNvGraphicFramePr>
          <p:nvPr>
            <p:extLst>
              <p:ext uri="{D42A27DB-BD31-4B8C-83A1-F6EECF244321}">
                <p14:modId xmlns:p14="http://schemas.microsoft.com/office/powerpoint/2010/main" val="3986461886"/>
              </p:ext>
            </p:extLst>
          </p:nvPr>
        </p:nvGraphicFramePr>
        <p:xfrm>
          <a:off x="272901" y="4304154"/>
          <a:ext cx="3715976" cy="2211580"/>
        </p:xfrm>
        <a:graphic>
          <a:graphicData uri="http://schemas.openxmlformats.org/drawingml/2006/table">
            <a:tbl>
              <a:tblPr firstRow="1" bandRow="1">
                <a:tableStyleId>{5C22544A-7EE6-4342-B048-85BDC9FD1C3A}</a:tableStyleId>
              </a:tblPr>
              <a:tblGrid>
                <a:gridCol w="3715976">
                  <a:extLst>
                    <a:ext uri="{9D8B030D-6E8A-4147-A177-3AD203B41FA5}">
                      <a16:colId xmlns:a16="http://schemas.microsoft.com/office/drawing/2014/main" val="2281275990"/>
                    </a:ext>
                  </a:extLst>
                </a:gridCol>
              </a:tblGrid>
              <a:tr h="360348">
                <a:tc>
                  <a:txBody>
                    <a:bodyPr/>
                    <a:lstStyle/>
                    <a:p>
                      <a:pPr algn="ctr"/>
                      <a:r>
                        <a:rPr lang="en-US" sz="1800" dirty="0">
                          <a:solidFill>
                            <a:schemeClr val="tx1"/>
                          </a:solidFill>
                          <a:latin typeface="+mn-lt"/>
                          <a:cs typeface="Times New Roman" panose="02020603050405020304" pitchFamily="18" charset="0"/>
                        </a:rPr>
                        <a:t>Example of Covalent Modifications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79068238"/>
                  </a:ext>
                </a:extLst>
              </a:tr>
              <a:tr h="325901">
                <a:tc>
                  <a:txBody>
                    <a:bodyPr/>
                    <a:lstStyle/>
                    <a:p>
                      <a:pPr algn="ctr"/>
                      <a:r>
                        <a:rPr lang="en-US" sz="1800" dirty="0">
                          <a:solidFill>
                            <a:schemeClr val="tx1"/>
                          </a:solidFill>
                          <a:latin typeface="+mn-lt"/>
                          <a:cs typeface="Times New Roman" panose="02020603050405020304" pitchFamily="18" charset="0"/>
                        </a:rPr>
                        <a:t>Ubiquitination - Lysine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659971409"/>
                  </a:ext>
                </a:extLst>
              </a:tr>
              <a:tr h="325901">
                <a:tc>
                  <a:txBody>
                    <a:bodyPr/>
                    <a:lstStyle/>
                    <a:p>
                      <a:pPr algn="ctr"/>
                      <a:r>
                        <a:rPr lang="en-US" sz="1800" dirty="0">
                          <a:solidFill>
                            <a:schemeClr val="tx1"/>
                          </a:solidFill>
                          <a:latin typeface="+mn-lt"/>
                          <a:cs typeface="Times New Roman" panose="02020603050405020304" pitchFamily="18" charset="0"/>
                        </a:rPr>
                        <a:t>Phosphorylation - S/T/Y/H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889DB"/>
                    </a:solidFill>
                  </a:tcPr>
                </a:tc>
                <a:extLst>
                  <a:ext uri="{0D108BD9-81ED-4DB2-BD59-A6C34878D82A}">
                    <a16:rowId xmlns:a16="http://schemas.microsoft.com/office/drawing/2014/main" val="2210602537"/>
                  </a:ext>
                </a:extLst>
              </a:tr>
              <a:tr h="325901">
                <a:tc>
                  <a:txBody>
                    <a:bodyPr/>
                    <a:lstStyle/>
                    <a:p>
                      <a:pPr algn="ctr"/>
                      <a:r>
                        <a:rPr lang="en-US" sz="1800" dirty="0">
                          <a:solidFill>
                            <a:schemeClr val="tx1"/>
                          </a:solidFill>
                          <a:latin typeface="+mn-lt"/>
                          <a:cs typeface="Times New Roman" panose="02020603050405020304" pitchFamily="18" charset="0"/>
                        </a:rPr>
                        <a:t>NEDDylation - Lysine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2990465952"/>
                  </a:ext>
                </a:extLst>
              </a:tr>
              <a:tr h="325901">
                <a:tc>
                  <a:txBody>
                    <a:bodyPr/>
                    <a:lstStyle/>
                    <a:p>
                      <a:pPr algn="ctr"/>
                      <a:r>
                        <a:rPr lang="en-US" sz="1800" dirty="0">
                          <a:solidFill>
                            <a:schemeClr val="tx1"/>
                          </a:solidFill>
                          <a:latin typeface="+mn-lt"/>
                          <a:cs typeface="Times New Roman" panose="02020603050405020304" pitchFamily="18" charset="0"/>
                        </a:rPr>
                        <a:t>SUMOylation - Lysine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840368755"/>
                  </a:ext>
                </a:extLst>
              </a:tr>
              <a:tr h="382780">
                <a:tc>
                  <a:txBody>
                    <a:bodyPr/>
                    <a:lstStyle/>
                    <a:p>
                      <a:pPr algn="ctr"/>
                      <a:r>
                        <a:rPr lang="en-US" sz="1800" dirty="0">
                          <a:solidFill>
                            <a:schemeClr val="tx1"/>
                          </a:solidFill>
                          <a:latin typeface="+mn-lt"/>
                          <a:cs typeface="Times New Roman" panose="02020603050405020304" pitchFamily="18" charset="0"/>
                        </a:rPr>
                        <a:t>Acytlation/Methylation/Glycosylation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651963944"/>
                  </a:ext>
                </a:extLst>
              </a:tr>
            </a:tbl>
          </a:graphicData>
        </a:graphic>
      </p:graphicFrame>
      <p:cxnSp>
        <p:nvCxnSpPr>
          <p:cNvPr id="10" name="Straight Connector 9">
            <a:extLst>
              <a:ext uri="{FF2B5EF4-FFF2-40B4-BE49-F238E27FC236}">
                <a16:creationId xmlns:a16="http://schemas.microsoft.com/office/drawing/2014/main" id="{2F36536C-E4EF-4C46-9960-9A5DA447EA0E}"/>
              </a:ext>
            </a:extLst>
          </p:cNvPr>
          <p:cNvCxnSpPr>
            <a:cxnSpLocks/>
          </p:cNvCxnSpPr>
          <p:nvPr/>
        </p:nvCxnSpPr>
        <p:spPr>
          <a:xfrm>
            <a:off x="5308986" y="5112952"/>
            <a:ext cx="0" cy="331203"/>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046560B-C78D-4AFD-AE47-29AEC3B8B6C7}"/>
              </a:ext>
            </a:extLst>
          </p:cNvPr>
          <p:cNvCxnSpPr>
            <a:cxnSpLocks/>
          </p:cNvCxnSpPr>
          <p:nvPr/>
        </p:nvCxnSpPr>
        <p:spPr>
          <a:xfrm>
            <a:off x="5978620" y="5090483"/>
            <a:ext cx="0" cy="359414"/>
          </a:xfrm>
          <a:prstGeom prst="line">
            <a:avLst/>
          </a:prstGeom>
          <a:ln w="254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97B3E8A-9A77-4134-AB7C-49B23E776F7B}"/>
              </a:ext>
            </a:extLst>
          </p:cNvPr>
          <p:cNvCxnSpPr>
            <a:cxnSpLocks/>
          </p:cNvCxnSpPr>
          <p:nvPr/>
        </p:nvCxnSpPr>
        <p:spPr>
          <a:xfrm>
            <a:off x="6495568" y="5090483"/>
            <a:ext cx="0" cy="359414"/>
          </a:xfrm>
          <a:prstGeom prst="line">
            <a:avLst/>
          </a:prstGeom>
          <a:ln w="2540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194249B7-235A-44A3-B7EC-4DB5098436BE}"/>
              </a:ext>
            </a:extLst>
          </p:cNvPr>
          <p:cNvCxnSpPr>
            <a:cxnSpLocks/>
          </p:cNvCxnSpPr>
          <p:nvPr/>
        </p:nvCxnSpPr>
        <p:spPr>
          <a:xfrm>
            <a:off x="4403319" y="5157226"/>
            <a:ext cx="0" cy="274445"/>
          </a:xfrm>
          <a:prstGeom prst="line">
            <a:avLst/>
          </a:prstGeom>
          <a:ln w="25400"/>
        </p:spPr>
        <p:style>
          <a:lnRef idx="1">
            <a:schemeClr val="dk1"/>
          </a:lnRef>
          <a:fillRef idx="0">
            <a:schemeClr val="dk1"/>
          </a:fillRef>
          <a:effectRef idx="0">
            <a:schemeClr val="dk1"/>
          </a:effectRef>
          <a:fontRef idx="minor">
            <a:schemeClr val="tx1"/>
          </a:fontRef>
        </p:style>
      </p:cxnSp>
      <p:sp>
        <p:nvSpPr>
          <p:cNvPr id="5" name="Oval 4">
            <a:extLst>
              <a:ext uri="{FF2B5EF4-FFF2-40B4-BE49-F238E27FC236}">
                <a16:creationId xmlns:a16="http://schemas.microsoft.com/office/drawing/2014/main" id="{4485D6BB-805E-44B8-851F-04CF5AA11FD0}"/>
              </a:ext>
            </a:extLst>
          </p:cNvPr>
          <p:cNvSpPr/>
          <p:nvPr/>
        </p:nvSpPr>
        <p:spPr>
          <a:xfrm>
            <a:off x="4204819" y="4800075"/>
            <a:ext cx="385472" cy="34978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19D72104-0FA8-4FC4-8B6A-70C81F05CB95}"/>
              </a:ext>
            </a:extLst>
          </p:cNvPr>
          <p:cNvSpPr/>
          <p:nvPr/>
        </p:nvSpPr>
        <p:spPr>
          <a:xfrm>
            <a:off x="5116250" y="4807227"/>
            <a:ext cx="385472" cy="349785"/>
          </a:xfrm>
          <a:prstGeom prst="ellipse">
            <a:avLst/>
          </a:prstGeom>
          <a:solidFill>
            <a:srgbClr val="B88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F0E5DD39-914E-4225-B663-7EFAE443D797}"/>
              </a:ext>
            </a:extLst>
          </p:cNvPr>
          <p:cNvSpPr/>
          <p:nvPr/>
        </p:nvSpPr>
        <p:spPr>
          <a:xfrm>
            <a:off x="5772186" y="4819082"/>
            <a:ext cx="385472" cy="349785"/>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330D1A8A-44B8-4082-80A7-FDBA4B9E950C}"/>
              </a:ext>
            </a:extLst>
          </p:cNvPr>
          <p:cNvSpPr/>
          <p:nvPr/>
        </p:nvSpPr>
        <p:spPr>
          <a:xfrm>
            <a:off x="6311995" y="4797174"/>
            <a:ext cx="385472" cy="349785"/>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Left Bracket 35">
            <a:extLst>
              <a:ext uri="{FF2B5EF4-FFF2-40B4-BE49-F238E27FC236}">
                <a16:creationId xmlns:a16="http://schemas.microsoft.com/office/drawing/2014/main" id="{80EC6A49-1E86-4716-8DFF-5B48C66B7BE2}"/>
              </a:ext>
            </a:extLst>
          </p:cNvPr>
          <p:cNvSpPr/>
          <p:nvPr/>
        </p:nvSpPr>
        <p:spPr>
          <a:xfrm>
            <a:off x="6772585" y="4295500"/>
            <a:ext cx="149409" cy="2327837"/>
          </a:xfrm>
          <a:prstGeom prst="leftBracket">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0" name="Rectangle: Rounded Corners 69">
            <a:extLst>
              <a:ext uri="{FF2B5EF4-FFF2-40B4-BE49-F238E27FC236}">
                <a16:creationId xmlns:a16="http://schemas.microsoft.com/office/drawing/2014/main" id="{3F3A29C2-4DB0-40DB-A586-8CB595279B43}"/>
              </a:ext>
            </a:extLst>
          </p:cNvPr>
          <p:cNvSpPr/>
          <p:nvPr/>
        </p:nvSpPr>
        <p:spPr>
          <a:xfrm>
            <a:off x="6921994" y="4593133"/>
            <a:ext cx="2522254" cy="45719"/>
          </a:xfrm>
          <a:prstGeom prst="roundRect">
            <a:avLst/>
          </a:prstGeom>
          <a:solidFill>
            <a:schemeClr val="accent2">
              <a:lumMod val="20000"/>
              <a:lumOff val="80000"/>
            </a:schemeClr>
          </a:solidFill>
          <a:ln w="285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a:extLst>
              <a:ext uri="{FF2B5EF4-FFF2-40B4-BE49-F238E27FC236}">
                <a16:creationId xmlns:a16="http://schemas.microsoft.com/office/drawing/2014/main" id="{B754D93A-86D5-4D62-8E78-B5C4D6FD4E06}"/>
              </a:ext>
            </a:extLst>
          </p:cNvPr>
          <p:cNvSpPr/>
          <p:nvPr/>
        </p:nvSpPr>
        <p:spPr>
          <a:xfrm>
            <a:off x="7037035" y="4228634"/>
            <a:ext cx="385472" cy="34978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6BC0CB23-C246-4D07-8564-7EDBE1B26A75}"/>
              </a:ext>
            </a:extLst>
          </p:cNvPr>
          <p:cNvSpPr/>
          <p:nvPr/>
        </p:nvSpPr>
        <p:spPr>
          <a:xfrm>
            <a:off x="7869029" y="4230368"/>
            <a:ext cx="385472" cy="349785"/>
          </a:xfrm>
          <a:prstGeom prst="ellipse">
            <a:avLst/>
          </a:prstGeom>
          <a:solidFill>
            <a:srgbClr val="B88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526AC393-7F60-428A-B713-6A311AA1F82E}"/>
              </a:ext>
            </a:extLst>
          </p:cNvPr>
          <p:cNvSpPr/>
          <p:nvPr/>
        </p:nvSpPr>
        <p:spPr>
          <a:xfrm>
            <a:off x="8626083" y="4217388"/>
            <a:ext cx="385472" cy="349785"/>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C72E3083-D0B6-46BA-9702-3EE01349CDCC}"/>
              </a:ext>
            </a:extLst>
          </p:cNvPr>
          <p:cNvSpPr/>
          <p:nvPr/>
        </p:nvSpPr>
        <p:spPr>
          <a:xfrm>
            <a:off x="9055771" y="4228086"/>
            <a:ext cx="385472" cy="349785"/>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Rounded Corners 74">
            <a:extLst>
              <a:ext uri="{FF2B5EF4-FFF2-40B4-BE49-F238E27FC236}">
                <a16:creationId xmlns:a16="http://schemas.microsoft.com/office/drawing/2014/main" id="{26099242-EEA0-47DF-BD60-79F88B45D90B}"/>
              </a:ext>
            </a:extLst>
          </p:cNvPr>
          <p:cNvSpPr/>
          <p:nvPr/>
        </p:nvSpPr>
        <p:spPr>
          <a:xfrm>
            <a:off x="6918989" y="5061837"/>
            <a:ext cx="2522254" cy="45719"/>
          </a:xfrm>
          <a:prstGeom prst="roundRect">
            <a:avLst/>
          </a:prstGeom>
          <a:solidFill>
            <a:schemeClr val="accent2">
              <a:lumMod val="20000"/>
              <a:lumOff val="80000"/>
            </a:schemeClr>
          </a:solidFill>
          <a:ln w="285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3A9ECC9B-4A5A-4A21-8986-4B58F66B45F5}"/>
              </a:ext>
            </a:extLst>
          </p:cNvPr>
          <p:cNvSpPr/>
          <p:nvPr/>
        </p:nvSpPr>
        <p:spPr>
          <a:xfrm>
            <a:off x="7866024" y="4699072"/>
            <a:ext cx="385472" cy="349785"/>
          </a:xfrm>
          <a:prstGeom prst="ellipse">
            <a:avLst/>
          </a:prstGeom>
          <a:solidFill>
            <a:srgbClr val="B88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64BE52B0-B4AD-4C10-9E73-342E7C47DBDD}"/>
              </a:ext>
            </a:extLst>
          </p:cNvPr>
          <p:cNvSpPr/>
          <p:nvPr/>
        </p:nvSpPr>
        <p:spPr>
          <a:xfrm>
            <a:off x="8623078" y="4686092"/>
            <a:ext cx="385472" cy="349785"/>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id="{A63B849B-2742-4D4D-9557-3E84A6E54E98}"/>
              </a:ext>
            </a:extLst>
          </p:cNvPr>
          <p:cNvSpPr/>
          <p:nvPr/>
        </p:nvSpPr>
        <p:spPr>
          <a:xfrm>
            <a:off x="9052766" y="4696790"/>
            <a:ext cx="385472" cy="349785"/>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Rounded Corners 79">
            <a:extLst>
              <a:ext uri="{FF2B5EF4-FFF2-40B4-BE49-F238E27FC236}">
                <a16:creationId xmlns:a16="http://schemas.microsoft.com/office/drawing/2014/main" id="{F8F6C8D6-B99F-4D5B-826B-10C682DD4C93}"/>
              </a:ext>
            </a:extLst>
          </p:cNvPr>
          <p:cNvSpPr/>
          <p:nvPr/>
        </p:nvSpPr>
        <p:spPr>
          <a:xfrm>
            <a:off x="6918989" y="5530541"/>
            <a:ext cx="2522254" cy="45719"/>
          </a:xfrm>
          <a:prstGeom prst="roundRect">
            <a:avLst/>
          </a:prstGeom>
          <a:solidFill>
            <a:schemeClr val="accent2">
              <a:lumMod val="20000"/>
              <a:lumOff val="80000"/>
            </a:schemeClr>
          </a:solidFill>
          <a:ln w="285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80E49551-7896-4BE2-A775-8547E8124F51}"/>
              </a:ext>
            </a:extLst>
          </p:cNvPr>
          <p:cNvSpPr/>
          <p:nvPr/>
        </p:nvSpPr>
        <p:spPr>
          <a:xfrm>
            <a:off x="8623078" y="5154796"/>
            <a:ext cx="385472" cy="349785"/>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Oval 83">
            <a:extLst>
              <a:ext uri="{FF2B5EF4-FFF2-40B4-BE49-F238E27FC236}">
                <a16:creationId xmlns:a16="http://schemas.microsoft.com/office/drawing/2014/main" id="{968133B7-E016-4F1A-BE18-64A41C81C78E}"/>
              </a:ext>
            </a:extLst>
          </p:cNvPr>
          <p:cNvSpPr/>
          <p:nvPr/>
        </p:nvSpPr>
        <p:spPr>
          <a:xfrm>
            <a:off x="9052766" y="5165494"/>
            <a:ext cx="385472" cy="349785"/>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Rounded Corners 84">
            <a:extLst>
              <a:ext uri="{FF2B5EF4-FFF2-40B4-BE49-F238E27FC236}">
                <a16:creationId xmlns:a16="http://schemas.microsoft.com/office/drawing/2014/main" id="{0BB2BE5A-C0BF-4064-9C55-9D56C9E6C3B2}"/>
              </a:ext>
            </a:extLst>
          </p:cNvPr>
          <p:cNvSpPr/>
          <p:nvPr/>
        </p:nvSpPr>
        <p:spPr>
          <a:xfrm>
            <a:off x="6915984" y="5999245"/>
            <a:ext cx="2522254" cy="45719"/>
          </a:xfrm>
          <a:prstGeom prst="roundRect">
            <a:avLst/>
          </a:prstGeom>
          <a:solidFill>
            <a:schemeClr val="accent2">
              <a:lumMod val="20000"/>
              <a:lumOff val="80000"/>
            </a:schemeClr>
          </a:solidFill>
          <a:ln w="285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E13F6B46-63B8-40A1-965F-7BB0010B2ACF}"/>
              </a:ext>
            </a:extLst>
          </p:cNvPr>
          <p:cNvSpPr/>
          <p:nvPr/>
        </p:nvSpPr>
        <p:spPr>
          <a:xfrm>
            <a:off x="7031025" y="5634746"/>
            <a:ext cx="385472" cy="34978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41511833-93BE-4E7C-B225-FBB283E85AB5}"/>
              </a:ext>
            </a:extLst>
          </p:cNvPr>
          <p:cNvSpPr/>
          <p:nvPr/>
        </p:nvSpPr>
        <p:spPr>
          <a:xfrm>
            <a:off x="8620073" y="5623500"/>
            <a:ext cx="385472" cy="349785"/>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2D1CF1EC-22E1-42C0-9399-3784DE9EA860}"/>
              </a:ext>
            </a:extLst>
          </p:cNvPr>
          <p:cNvSpPr/>
          <p:nvPr/>
        </p:nvSpPr>
        <p:spPr>
          <a:xfrm>
            <a:off x="9049761" y="5634198"/>
            <a:ext cx="385472" cy="349785"/>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147" name="Straight Connector 6146">
            <a:extLst>
              <a:ext uri="{FF2B5EF4-FFF2-40B4-BE49-F238E27FC236}">
                <a16:creationId xmlns:a16="http://schemas.microsoft.com/office/drawing/2014/main" id="{38FB8FB4-2715-447F-8FC2-016BDE473B50}"/>
              </a:ext>
            </a:extLst>
          </p:cNvPr>
          <p:cNvCxnSpPr/>
          <p:nvPr/>
        </p:nvCxnSpPr>
        <p:spPr>
          <a:xfrm>
            <a:off x="8159988" y="6153504"/>
            <a:ext cx="0" cy="261926"/>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92" name="Rectangle: Rounded Corners 91">
            <a:extLst>
              <a:ext uri="{FF2B5EF4-FFF2-40B4-BE49-F238E27FC236}">
                <a16:creationId xmlns:a16="http://schemas.microsoft.com/office/drawing/2014/main" id="{46CF3414-9CBC-481E-918E-878CA57BC880}"/>
              </a:ext>
            </a:extLst>
          </p:cNvPr>
          <p:cNvSpPr/>
          <p:nvPr/>
        </p:nvSpPr>
        <p:spPr>
          <a:xfrm>
            <a:off x="6921994" y="6492875"/>
            <a:ext cx="2522254" cy="45719"/>
          </a:xfrm>
          <a:prstGeom prst="roundRect">
            <a:avLst/>
          </a:prstGeom>
          <a:solidFill>
            <a:schemeClr val="accent2">
              <a:lumMod val="20000"/>
              <a:lumOff val="80000"/>
            </a:schemeClr>
          </a:solidFill>
          <a:ln w="285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6148" name="Table 6148">
            <a:extLst>
              <a:ext uri="{FF2B5EF4-FFF2-40B4-BE49-F238E27FC236}">
                <a16:creationId xmlns:a16="http://schemas.microsoft.com/office/drawing/2014/main" id="{19B878A9-8FB8-4677-AE00-90E990C56B4A}"/>
              </a:ext>
            </a:extLst>
          </p:cNvPr>
          <p:cNvGraphicFramePr>
            <a:graphicFrameLocks noGrp="1"/>
          </p:cNvGraphicFramePr>
          <p:nvPr>
            <p:extLst>
              <p:ext uri="{D42A27DB-BD31-4B8C-83A1-F6EECF244321}">
                <p14:modId xmlns:p14="http://schemas.microsoft.com/office/powerpoint/2010/main" val="2000114380"/>
              </p:ext>
            </p:extLst>
          </p:nvPr>
        </p:nvGraphicFramePr>
        <p:xfrm>
          <a:off x="9611545" y="4273539"/>
          <a:ext cx="1571014" cy="2360795"/>
        </p:xfrm>
        <a:graphic>
          <a:graphicData uri="http://schemas.openxmlformats.org/drawingml/2006/table">
            <a:tbl>
              <a:tblPr firstRow="1" bandRow="1">
                <a:tableStyleId>{5C22544A-7EE6-4342-B048-85BDC9FD1C3A}</a:tableStyleId>
              </a:tblPr>
              <a:tblGrid>
                <a:gridCol w="1571014">
                  <a:extLst>
                    <a:ext uri="{9D8B030D-6E8A-4147-A177-3AD203B41FA5}">
                      <a16:colId xmlns:a16="http://schemas.microsoft.com/office/drawing/2014/main" val="4010432616"/>
                    </a:ext>
                  </a:extLst>
                </a:gridCol>
              </a:tblGrid>
              <a:tr h="472159">
                <a:tc>
                  <a:txBody>
                    <a:bodyPr/>
                    <a:lstStyle/>
                    <a:p>
                      <a:r>
                        <a:rPr lang="en-US" b="0" dirty="0">
                          <a:solidFill>
                            <a:schemeClr val="tx1"/>
                          </a:solidFill>
                          <a:latin typeface="+mn-lt"/>
                        </a:rPr>
                        <a:t>Proteoform 1</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07717776"/>
                  </a:ext>
                </a:extLst>
              </a:tr>
              <a:tr h="472159">
                <a:tc>
                  <a:txBody>
                    <a:bodyPr/>
                    <a:lstStyle/>
                    <a:p>
                      <a:r>
                        <a:rPr lang="en-US" b="0" dirty="0">
                          <a:solidFill>
                            <a:schemeClr val="tx1"/>
                          </a:solidFill>
                          <a:latin typeface="+mn-lt"/>
                        </a:rPr>
                        <a:t>Proteoform 2 </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48415545"/>
                  </a:ext>
                </a:extLst>
              </a:tr>
              <a:tr h="472159">
                <a:tc>
                  <a:txBody>
                    <a:bodyPr/>
                    <a:lstStyle/>
                    <a:p>
                      <a:r>
                        <a:rPr lang="en-US" b="0" dirty="0">
                          <a:solidFill>
                            <a:schemeClr val="tx1"/>
                          </a:solidFill>
                          <a:latin typeface="+mn-lt"/>
                        </a:rPr>
                        <a:t>Proteoform 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63669952"/>
                  </a:ext>
                </a:extLst>
              </a:tr>
              <a:tr h="472159">
                <a:tc>
                  <a:txBody>
                    <a:bodyPr/>
                    <a:lstStyle/>
                    <a:p>
                      <a:r>
                        <a:rPr lang="en-US" b="0" dirty="0">
                          <a:solidFill>
                            <a:schemeClr val="tx1"/>
                          </a:solidFill>
                          <a:latin typeface="+mn-lt"/>
                        </a:rPr>
                        <a:t>Proteoform 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65208959"/>
                  </a:ext>
                </a:extLst>
              </a:tr>
              <a:tr h="472159">
                <a:tc>
                  <a:txBody>
                    <a:bodyPr/>
                    <a:lstStyle/>
                    <a:p>
                      <a:r>
                        <a:rPr lang="en-US" dirty="0"/>
                        <a:t>Proteoform 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60820292"/>
                  </a:ext>
                </a:extLst>
              </a:tr>
            </a:tbl>
          </a:graphicData>
        </a:graphic>
      </p:graphicFrame>
      <p:sp>
        <p:nvSpPr>
          <p:cNvPr id="16" name="Rectangle: Rounded Corners 15">
            <a:extLst>
              <a:ext uri="{FF2B5EF4-FFF2-40B4-BE49-F238E27FC236}">
                <a16:creationId xmlns:a16="http://schemas.microsoft.com/office/drawing/2014/main" id="{8B52D6DA-72A5-488A-95C3-58D201BEC719}"/>
              </a:ext>
            </a:extLst>
          </p:cNvPr>
          <p:cNvSpPr/>
          <p:nvPr/>
        </p:nvSpPr>
        <p:spPr>
          <a:xfrm>
            <a:off x="4201597" y="5439037"/>
            <a:ext cx="2335493" cy="274445"/>
          </a:xfrm>
          <a:prstGeom prst="roundRect">
            <a:avLst/>
          </a:prstGeom>
          <a:solidFill>
            <a:schemeClr val="accent2">
              <a:lumMod val="20000"/>
              <a:lumOff val="80000"/>
            </a:schemeClr>
          </a:solid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6">
            <a:extLst>
              <a:ext uri="{FF2B5EF4-FFF2-40B4-BE49-F238E27FC236}">
                <a16:creationId xmlns:a16="http://schemas.microsoft.com/office/drawing/2014/main" id="{78722D34-314F-4590-8663-C98AEEA96DFC}"/>
              </a:ext>
            </a:extLst>
          </p:cNvPr>
          <p:cNvSpPr>
            <a:spLocks noGrp="1"/>
          </p:cNvSpPr>
          <p:nvPr>
            <p:ph type="sldNum" sz="quarter" idx="12"/>
          </p:nvPr>
        </p:nvSpPr>
        <p:spPr/>
        <p:txBody>
          <a:bodyPr/>
          <a:lstStyle/>
          <a:p>
            <a:fld id="{8F5CE88E-89A4-4243-AB1D-44322647EED2}" type="slidenum">
              <a:rPr lang="en-US" smtClean="0"/>
              <a:t>3</a:t>
            </a:fld>
            <a:endParaRPr lang="en-US" dirty="0"/>
          </a:p>
        </p:txBody>
      </p:sp>
    </p:spTree>
    <p:extLst>
      <p:ext uri="{BB962C8B-B14F-4D97-AF65-F5344CB8AC3E}">
        <p14:creationId xmlns:p14="http://schemas.microsoft.com/office/powerpoint/2010/main" val="3615662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14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14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7" grpId="0" animBg="1"/>
      <p:bldP spid="38" grpId="0" animBg="1"/>
      <p:bldP spid="39" grpId="0" animBg="1"/>
      <p:bldP spid="36" grpId="0" animBg="1"/>
      <p:bldP spid="70" grpId="0" animBg="1"/>
      <p:bldP spid="71" grpId="0" animBg="1"/>
      <p:bldP spid="72" grpId="0" animBg="1"/>
      <p:bldP spid="73" grpId="0" animBg="1"/>
      <p:bldP spid="74" grpId="0" animBg="1"/>
      <p:bldP spid="75" grpId="0" animBg="1"/>
      <p:bldP spid="77" grpId="0" animBg="1"/>
      <p:bldP spid="78" grpId="0" animBg="1"/>
      <p:bldP spid="79" grpId="0" animBg="1"/>
      <p:bldP spid="80" grpId="0" animBg="1"/>
      <p:bldP spid="83" grpId="0" animBg="1"/>
      <p:bldP spid="84" grpId="0" animBg="1"/>
      <p:bldP spid="85" grpId="0" animBg="1"/>
      <p:bldP spid="86" grpId="0" animBg="1"/>
      <p:bldP spid="88" grpId="0" animBg="1"/>
      <p:bldP spid="89" grpId="0" animBg="1"/>
      <p:bldP spid="92" grpId="0" animBg="1"/>
      <p:bldP spid="1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8CCF332-0993-4530-8A01-BFD558DA7882}"/>
              </a:ext>
            </a:extLst>
          </p:cNvPr>
          <p:cNvSpPr txBox="1"/>
          <p:nvPr/>
        </p:nvSpPr>
        <p:spPr>
          <a:xfrm>
            <a:off x="8878944" y="2898161"/>
            <a:ext cx="3141428" cy="677108"/>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In-vitro SUMOylation Of IAV YPet-M1</a:t>
            </a:r>
          </a:p>
          <a:p>
            <a:pPr algn="ctr"/>
            <a:r>
              <a:rPr lang="en-US" sz="1200" dirty="0">
                <a:latin typeface="Times New Roman" panose="02020603050405020304" pitchFamily="18" charset="0"/>
                <a:cs typeface="Times New Roman" panose="02020603050405020304" pitchFamily="18" charset="0"/>
              </a:rPr>
              <a:t>with and without E3 Ligase PIAS1</a:t>
            </a:r>
          </a:p>
          <a:p>
            <a:pPr algn="ctr"/>
            <a:endParaRPr lang="en-US" sz="1400" b="1" dirty="0"/>
          </a:p>
        </p:txBody>
      </p:sp>
      <p:sp>
        <p:nvSpPr>
          <p:cNvPr id="2" name="Title 1">
            <a:extLst>
              <a:ext uri="{FF2B5EF4-FFF2-40B4-BE49-F238E27FC236}">
                <a16:creationId xmlns:a16="http://schemas.microsoft.com/office/drawing/2014/main" id="{34AA6F76-BD2C-4791-B625-CF64802E0E79}"/>
              </a:ext>
            </a:extLst>
          </p:cNvPr>
          <p:cNvSpPr>
            <a:spLocks noGrp="1"/>
          </p:cNvSpPr>
          <p:nvPr>
            <p:ph type="title"/>
          </p:nvPr>
        </p:nvSpPr>
        <p:spPr/>
        <p:txBody>
          <a:bodyPr anchor="t">
            <a:normAutofit fontScale="90000"/>
          </a:bodyPr>
          <a:lstStyle/>
          <a:p>
            <a:r>
              <a:rPr lang="en-US" sz="3600" b="1" dirty="0"/>
              <a:t>Results </a:t>
            </a:r>
            <a:br>
              <a:rPr lang="en-US" sz="3600" b="1" dirty="0"/>
            </a:br>
            <a:r>
              <a:rPr lang="en-US" sz="3600" i="1" dirty="0">
                <a:effectLst/>
                <a:ea typeface="Times" panose="02020603050405020304" pitchFamily="18" charset="0"/>
                <a:cs typeface="Times New Roman" panose="02020603050405020304" pitchFamily="18" charset="0"/>
              </a:rPr>
              <a:t>In vitro </a:t>
            </a:r>
            <a:r>
              <a:rPr lang="en-US" sz="3600" dirty="0">
                <a:effectLst/>
                <a:ea typeface="Times" panose="02020603050405020304" pitchFamily="18" charset="0"/>
                <a:cs typeface="Times New Roman" panose="02020603050405020304" pitchFamily="18" charset="0"/>
              </a:rPr>
              <a:t>SUMOylation of YPet-IAV-M1 with qFRET Reporter</a:t>
            </a:r>
            <a:br>
              <a:rPr lang="en-US" sz="3200" dirty="0">
                <a:ea typeface="Times" panose="02020603050405020304" pitchFamily="18" charset="0"/>
                <a:cs typeface="Times New Roman" panose="02020603050405020304" pitchFamily="18" charset="0"/>
              </a:rPr>
            </a:br>
            <a:endParaRPr lang="en-US" sz="3200" dirty="0"/>
          </a:p>
        </p:txBody>
      </p:sp>
      <p:sp>
        <p:nvSpPr>
          <p:cNvPr id="3" name="Content Placeholder 2">
            <a:extLst>
              <a:ext uri="{FF2B5EF4-FFF2-40B4-BE49-F238E27FC236}">
                <a16:creationId xmlns:a16="http://schemas.microsoft.com/office/drawing/2014/main" id="{B229C7AC-603F-44F5-B0A0-64E6251F9C38}"/>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05AD7D3E-9C0D-4FCD-8C9E-857D282A3B2C}"/>
              </a:ext>
            </a:extLst>
          </p:cNvPr>
          <p:cNvSpPr>
            <a:spLocks noGrp="1"/>
          </p:cNvSpPr>
          <p:nvPr>
            <p:ph type="sldNum" sz="quarter" idx="12"/>
          </p:nvPr>
        </p:nvSpPr>
        <p:spPr/>
        <p:txBody>
          <a:bodyPr/>
          <a:lstStyle/>
          <a:p>
            <a:fld id="{8F5CE88E-89A4-4243-AB1D-44322647EED2}" type="slidenum">
              <a:rPr lang="en-US" smtClean="0"/>
              <a:t>30</a:t>
            </a:fld>
            <a:endParaRPr lang="en-US" dirty="0"/>
          </a:p>
        </p:txBody>
      </p:sp>
      <p:graphicFrame>
        <p:nvGraphicFramePr>
          <p:cNvPr id="5" name="Object 4">
            <a:extLst>
              <a:ext uri="{FF2B5EF4-FFF2-40B4-BE49-F238E27FC236}">
                <a16:creationId xmlns:a16="http://schemas.microsoft.com/office/drawing/2014/main" id="{48286719-5FA9-42DA-84E4-F16D9ACCA9DF}"/>
              </a:ext>
            </a:extLst>
          </p:cNvPr>
          <p:cNvGraphicFramePr>
            <a:graphicFrameLocks noChangeAspect="1"/>
          </p:cNvGraphicFramePr>
          <p:nvPr>
            <p:extLst>
              <p:ext uri="{D42A27DB-BD31-4B8C-83A1-F6EECF244321}">
                <p14:modId xmlns:p14="http://schemas.microsoft.com/office/powerpoint/2010/main" val="3902846733"/>
              </p:ext>
            </p:extLst>
          </p:nvPr>
        </p:nvGraphicFramePr>
        <p:xfrm>
          <a:off x="4415015" y="2819400"/>
          <a:ext cx="4327525" cy="3187700"/>
        </p:xfrm>
        <a:graphic>
          <a:graphicData uri="http://schemas.openxmlformats.org/presentationml/2006/ole">
            <mc:AlternateContent xmlns:mc="http://schemas.openxmlformats.org/markup-compatibility/2006">
              <mc:Choice xmlns:v="urn:schemas-microsoft-com:vml" Requires="v">
                <p:oleObj name="Prism Project" r:id="rId3" imgW="4104000" imgH="3024000" progId="Prism5.Document">
                  <p:embed/>
                </p:oleObj>
              </mc:Choice>
              <mc:Fallback>
                <p:oleObj name="Prism Project" r:id="rId3" imgW="4104000" imgH="3024000" progId="Prism5.Document">
                  <p:embed/>
                  <p:pic>
                    <p:nvPicPr>
                      <p:cNvPr id="5" name="Object 4">
                        <a:extLst>
                          <a:ext uri="{FF2B5EF4-FFF2-40B4-BE49-F238E27FC236}">
                            <a16:creationId xmlns:a16="http://schemas.microsoft.com/office/drawing/2014/main" id="{48286719-5FA9-42DA-84E4-F16D9ACCA9DF}"/>
                          </a:ext>
                        </a:extLst>
                      </p:cNvPr>
                      <p:cNvPicPr/>
                      <p:nvPr/>
                    </p:nvPicPr>
                    <p:blipFill>
                      <a:blip r:embed="rId4"/>
                      <a:stretch>
                        <a:fillRect/>
                      </a:stretch>
                    </p:blipFill>
                    <p:spPr>
                      <a:xfrm>
                        <a:off x="4415015" y="2819400"/>
                        <a:ext cx="4327525" cy="3187700"/>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3A9129B8-59CA-4118-8C66-0B836AD943DB}"/>
              </a:ext>
            </a:extLst>
          </p:cNvPr>
          <p:cNvGraphicFramePr>
            <a:graphicFrameLocks noChangeAspect="1"/>
          </p:cNvGraphicFramePr>
          <p:nvPr>
            <p:extLst>
              <p:ext uri="{D42A27DB-BD31-4B8C-83A1-F6EECF244321}">
                <p14:modId xmlns:p14="http://schemas.microsoft.com/office/powerpoint/2010/main" val="3574535817"/>
              </p:ext>
            </p:extLst>
          </p:nvPr>
        </p:nvGraphicFramePr>
        <p:xfrm>
          <a:off x="482777" y="2800350"/>
          <a:ext cx="4236786" cy="3225800"/>
        </p:xfrm>
        <a:graphic>
          <a:graphicData uri="http://schemas.openxmlformats.org/presentationml/2006/ole">
            <mc:AlternateContent xmlns:mc="http://schemas.openxmlformats.org/markup-compatibility/2006">
              <mc:Choice xmlns:v="urn:schemas-microsoft-com:vml" Requires="v">
                <p:oleObj name="Prism Project" r:id="rId5" imgW="4140000" imgH="3060000" progId="Prism5.Document">
                  <p:embed/>
                </p:oleObj>
              </mc:Choice>
              <mc:Fallback>
                <p:oleObj name="Prism Project" r:id="rId5" imgW="4140000" imgH="3060000" progId="Prism5.Document">
                  <p:embed/>
                  <p:pic>
                    <p:nvPicPr>
                      <p:cNvPr id="6" name="Object 5">
                        <a:extLst>
                          <a:ext uri="{FF2B5EF4-FFF2-40B4-BE49-F238E27FC236}">
                            <a16:creationId xmlns:a16="http://schemas.microsoft.com/office/drawing/2014/main" id="{3A9129B8-59CA-4118-8C66-0B836AD943DB}"/>
                          </a:ext>
                        </a:extLst>
                      </p:cNvPr>
                      <p:cNvPicPr/>
                      <p:nvPr/>
                    </p:nvPicPr>
                    <p:blipFill>
                      <a:blip r:embed="rId6"/>
                      <a:stretch>
                        <a:fillRect/>
                      </a:stretch>
                    </p:blipFill>
                    <p:spPr>
                      <a:xfrm>
                        <a:off x="482777" y="2800350"/>
                        <a:ext cx="4236786" cy="3225800"/>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B8EE19A5-140F-444D-BBA6-4AC3B9B32E1D}"/>
              </a:ext>
            </a:extLst>
          </p:cNvPr>
          <p:cNvGraphicFramePr>
            <a:graphicFrameLocks noChangeAspect="1"/>
          </p:cNvGraphicFramePr>
          <p:nvPr>
            <p:extLst>
              <p:ext uri="{D42A27DB-BD31-4B8C-83A1-F6EECF244321}">
                <p14:modId xmlns:p14="http://schemas.microsoft.com/office/powerpoint/2010/main" val="3572420083"/>
              </p:ext>
            </p:extLst>
          </p:nvPr>
        </p:nvGraphicFramePr>
        <p:xfrm>
          <a:off x="8437993" y="3274167"/>
          <a:ext cx="3063910" cy="2278166"/>
        </p:xfrm>
        <a:graphic>
          <a:graphicData uri="http://schemas.openxmlformats.org/presentationml/2006/ole">
            <mc:AlternateContent xmlns:mc="http://schemas.openxmlformats.org/markup-compatibility/2006">
              <mc:Choice xmlns:v="urn:schemas-microsoft-com:vml" Requires="v">
                <p:oleObj name="Prism Project" r:id="rId7" imgW="2952000" imgH="2196000" progId="Prism5.Document">
                  <p:embed/>
                </p:oleObj>
              </mc:Choice>
              <mc:Fallback>
                <p:oleObj name="Prism Project" r:id="rId7" imgW="2952000" imgH="2196000" progId="Prism5.Document">
                  <p:embed/>
                  <p:pic>
                    <p:nvPicPr>
                      <p:cNvPr id="7" name="Object 6">
                        <a:extLst>
                          <a:ext uri="{FF2B5EF4-FFF2-40B4-BE49-F238E27FC236}">
                            <a16:creationId xmlns:a16="http://schemas.microsoft.com/office/drawing/2014/main" id="{B8EE19A5-140F-444D-BBA6-4AC3B9B32E1D}"/>
                          </a:ext>
                        </a:extLst>
                      </p:cNvPr>
                      <p:cNvPicPr/>
                      <p:nvPr/>
                    </p:nvPicPr>
                    <p:blipFill>
                      <a:blip r:embed="rId8"/>
                      <a:stretch>
                        <a:fillRect/>
                      </a:stretch>
                    </p:blipFill>
                    <p:spPr>
                      <a:xfrm>
                        <a:off x="8437993" y="3274167"/>
                        <a:ext cx="3063910" cy="2278166"/>
                      </a:xfrm>
                      <a:prstGeom prst="rect">
                        <a:avLst/>
                      </a:prstGeom>
                    </p:spPr>
                  </p:pic>
                </p:oleObj>
              </mc:Fallback>
            </mc:AlternateContent>
          </a:graphicData>
        </a:graphic>
      </p:graphicFrame>
      <p:sp>
        <p:nvSpPr>
          <p:cNvPr id="8" name="TextBox 8">
            <a:extLst>
              <a:ext uri="{FF2B5EF4-FFF2-40B4-BE49-F238E27FC236}">
                <a16:creationId xmlns:a16="http://schemas.microsoft.com/office/drawing/2014/main" id="{2A5B2E81-A0AD-4533-A8ED-FE91DED0504A}"/>
              </a:ext>
            </a:extLst>
          </p:cNvPr>
          <p:cNvSpPr txBox="1"/>
          <p:nvPr/>
        </p:nvSpPr>
        <p:spPr>
          <a:xfrm>
            <a:off x="9969948" y="4130737"/>
            <a:ext cx="1878964"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a:t>
            </a:r>
          </a:p>
        </p:txBody>
      </p:sp>
      <p:graphicFrame>
        <p:nvGraphicFramePr>
          <p:cNvPr id="9" name="Table 14">
            <a:extLst>
              <a:ext uri="{FF2B5EF4-FFF2-40B4-BE49-F238E27FC236}">
                <a16:creationId xmlns:a16="http://schemas.microsoft.com/office/drawing/2014/main" id="{BCC2ED89-D32C-4A0E-BAFF-895E037CEB48}"/>
              </a:ext>
            </a:extLst>
          </p:cNvPr>
          <p:cNvGraphicFramePr>
            <a:graphicFrameLocks noGrp="1"/>
          </p:cNvGraphicFramePr>
          <p:nvPr>
            <p:extLst>
              <p:ext uri="{D42A27DB-BD31-4B8C-83A1-F6EECF244321}">
                <p14:modId xmlns:p14="http://schemas.microsoft.com/office/powerpoint/2010/main" val="2006488875"/>
              </p:ext>
            </p:extLst>
          </p:nvPr>
        </p:nvGraphicFramePr>
        <p:xfrm>
          <a:off x="9532721" y="5462193"/>
          <a:ext cx="1878963" cy="548640"/>
        </p:xfrm>
        <a:graphic>
          <a:graphicData uri="http://schemas.openxmlformats.org/drawingml/2006/table">
            <a:tbl>
              <a:tblPr firstRow="1" bandRow="1">
                <a:tableStyleId>{5C22544A-7EE6-4342-B048-85BDC9FD1C3A}</a:tableStyleId>
              </a:tblPr>
              <a:tblGrid>
                <a:gridCol w="626321">
                  <a:extLst>
                    <a:ext uri="{9D8B030D-6E8A-4147-A177-3AD203B41FA5}">
                      <a16:colId xmlns:a16="http://schemas.microsoft.com/office/drawing/2014/main" val="3314095768"/>
                    </a:ext>
                  </a:extLst>
                </a:gridCol>
                <a:gridCol w="626321">
                  <a:extLst>
                    <a:ext uri="{9D8B030D-6E8A-4147-A177-3AD203B41FA5}">
                      <a16:colId xmlns:a16="http://schemas.microsoft.com/office/drawing/2014/main" val="2843859944"/>
                    </a:ext>
                  </a:extLst>
                </a:gridCol>
                <a:gridCol w="626321">
                  <a:extLst>
                    <a:ext uri="{9D8B030D-6E8A-4147-A177-3AD203B41FA5}">
                      <a16:colId xmlns:a16="http://schemas.microsoft.com/office/drawing/2014/main" val="2187845357"/>
                    </a:ext>
                  </a:extLst>
                </a:gridCol>
              </a:tblGrid>
              <a:tr h="252203">
                <a:tc>
                  <a:txBody>
                    <a:bodyPr/>
                    <a:lstStyle/>
                    <a:p>
                      <a:pPr algn="ctr"/>
                      <a:r>
                        <a:rPr lang="en-US" sz="12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tx1"/>
                          </a:solidFill>
                          <a:latin typeface="+mn-lt"/>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tx1"/>
                          </a:solidFill>
                          <a:latin typeface="+mn-lt"/>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7501558"/>
                  </a:ext>
                </a:extLst>
              </a:tr>
              <a:tr h="252203">
                <a:tc>
                  <a:txBody>
                    <a:bodyPr/>
                    <a:lstStyle/>
                    <a:p>
                      <a:pPr algn="ctr"/>
                      <a:r>
                        <a:rPr lang="en-US" sz="12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tx1"/>
                          </a:solidFill>
                          <a:latin typeface="+mn-lt"/>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tx1"/>
                          </a:solidFill>
                          <a:latin typeface="+mn-lt"/>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7820543"/>
                  </a:ext>
                </a:extLst>
              </a:tr>
            </a:tbl>
          </a:graphicData>
        </a:graphic>
      </p:graphicFrame>
      <p:sp>
        <p:nvSpPr>
          <p:cNvPr id="10" name="TextBox 9">
            <a:extLst>
              <a:ext uri="{FF2B5EF4-FFF2-40B4-BE49-F238E27FC236}">
                <a16:creationId xmlns:a16="http://schemas.microsoft.com/office/drawing/2014/main" id="{1A1D2D3C-A3EA-4F46-8CBE-1A630696C73C}"/>
              </a:ext>
            </a:extLst>
          </p:cNvPr>
          <p:cNvSpPr txBox="1"/>
          <p:nvPr/>
        </p:nvSpPr>
        <p:spPr>
          <a:xfrm>
            <a:off x="8481206" y="5496157"/>
            <a:ext cx="1094727" cy="276999"/>
          </a:xfrm>
          <a:prstGeom prst="rect">
            <a:avLst/>
          </a:prstGeom>
          <a:noFill/>
        </p:spPr>
        <p:txBody>
          <a:bodyPr wrap="square" rtlCol="0">
            <a:spAutoFit/>
          </a:bodyPr>
          <a:lstStyle/>
          <a:p>
            <a:pPr algn="r"/>
            <a:r>
              <a:rPr lang="en-US" sz="1200" dirty="0">
                <a:latin typeface="Times New Roman" panose="02020603050405020304" pitchFamily="18" charset="0"/>
                <a:cs typeface="Times New Roman" panose="02020603050405020304" pitchFamily="18" charset="0"/>
              </a:rPr>
              <a:t>ATP </a:t>
            </a:r>
          </a:p>
        </p:txBody>
      </p:sp>
      <p:sp>
        <p:nvSpPr>
          <p:cNvPr id="11" name="TextBox 10">
            <a:extLst>
              <a:ext uri="{FF2B5EF4-FFF2-40B4-BE49-F238E27FC236}">
                <a16:creationId xmlns:a16="http://schemas.microsoft.com/office/drawing/2014/main" id="{2636FD60-D58F-4958-A0D7-86D7D2B5A365}"/>
              </a:ext>
            </a:extLst>
          </p:cNvPr>
          <p:cNvSpPr txBox="1"/>
          <p:nvPr/>
        </p:nvSpPr>
        <p:spPr>
          <a:xfrm>
            <a:off x="8491949" y="5771427"/>
            <a:ext cx="1094727" cy="276999"/>
          </a:xfrm>
          <a:prstGeom prst="rect">
            <a:avLst/>
          </a:prstGeom>
          <a:noFill/>
        </p:spPr>
        <p:txBody>
          <a:bodyPr wrap="square" rtlCol="0">
            <a:spAutoFit/>
          </a:bodyPr>
          <a:lstStyle/>
          <a:p>
            <a:pPr algn="r"/>
            <a:r>
              <a:rPr lang="en-US" sz="1200" dirty="0">
                <a:latin typeface="Times New Roman" panose="02020603050405020304" pitchFamily="18" charset="0"/>
                <a:cs typeface="Times New Roman" panose="02020603050405020304" pitchFamily="18" charset="0"/>
              </a:rPr>
              <a:t>E3: PIAS1</a:t>
            </a:r>
          </a:p>
        </p:txBody>
      </p:sp>
      <p:cxnSp>
        <p:nvCxnSpPr>
          <p:cNvPr id="12" name="Straight Connector 11">
            <a:extLst>
              <a:ext uri="{FF2B5EF4-FFF2-40B4-BE49-F238E27FC236}">
                <a16:creationId xmlns:a16="http://schemas.microsoft.com/office/drawing/2014/main" id="{F0BF5AC1-DF16-498A-BD0A-28C5DB58BE37}"/>
              </a:ext>
            </a:extLst>
          </p:cNvPr>
          <p:cNvCxnSpPr>
            <a:cxnSpLocks/>
          </p:cNvCxnSpPr>
          <p:nvPr/>
        </p:nvCxnSpPr>
        <p:spPr>
          <a:xfrm>
            <a:off x="9730494" y="3479159"/>
            <a:ext cx="1483415"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17F03DCF-353A-4C9F-937C-D7E81F324313}"/>
              </a:ext>
            </a:extLst>
          </p:cNvPr>
          <p:cNvCxnSpPr>
            <a:cxnSpLocks/>
          </p:cNvCxnSpPr>
          <p:nvPr/>
        </p:nvCxnSpPr>
        <p:spPr>
          <a:xfrm>
            <a:off x="10498300" y="3638317"/>
            <a:ext cx="715609"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D3737E3B-EC44-4B67-A405-4C3D2621CA72}"/>
              </a:ext>
            </a:extLst>
          </p:cNvPr>
          <p:cNvCxnSpPr>
            <a:cxnSpLocks/>
          </p:cNvCxnSpPr>
          <p:nvPr/>
        </p:nvCxnSpPr>
        <p:spPr>
          <a:xfrm>
            <a:off x="9879976" y="4339561"/>
            <a:ext cx="708304" cy="0"/>
          </a:xfrm>
          <a:prstGeom prst="line">
            <a:avLst/>
          </a:prstGeom>
          <a:ln w="12700"/>
        </p:spPr>
        <p:style>
          <a:lnRef idx="1">
            <a:schemeClr val="dk1"/>
          </a:lnRef>
          <a:fillRef idx="0">
            <a:schemeClr val="dk1"/>
          </a:fillRef>
          <a:effectRef idx="0">
            <a:schemeClr val="dk1"/>
          </a:effectRef>
          <a:fontRef idx="minor">
            <a:schemeClr val="tx1"/>
          </a:fontRef>
        </p:style>
      </p:cxnSp>
      <p:sp>
        <p:nvSpPr>
          <p:cNvPr id="16" name="TextBox 8">
            <a:extLst>
              <a:ext uri="{FF2B5EF4-FFF2-40B4-BE49-F238E27FC236}">
                <a16:creationId xmlns:a16="http://schemas.microsoft.com/office/drawing/2014/main" id="{F739B997-CBE2-47AE-B67B-6C09A1A28EE1}"/>
              </a:ext>
            </a:extLst>
          </p:cNvPr>
          <p:cNvSpPr txBox="1"/>
          <p:nvPr/>
        </p:nvSpPr>
        <p:spPr>
          <a:xfrm>
            <a:off x="10313036" y="3278618"/>
            <a:ext cx="1878964"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a:t>
            </a:r>
          </a:p>
        </p:txBody>
      </p:sp>
      <p:sp>
        <p:nvSpPr>
          <p:cNvPr id="19" name="TextBox 8">
            <a:extLst>
              <a:ext uri="{FF2B5EF4-FFF2-40B4-BE49-F238E27FC236}">
                <a16:creationId xmlns:a16="http://schemas.microsoft.com/office/drawing/2014/main" id="{6EF7BE15-F0EC-4A38-A6B4-D604420FD7D7}"/>
              </a:ext>
            </a:extLst>
          </p:cNvPr>
          <p:cNvSpPr txBox="1"/>
          <p:nvPr/>
        </p:nvSpPr>
        <p:spPr>
          <a:xfrm>
            <a:off x="10648235" y="3457775"/>
            <a:ext cx="1878964"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a:t>
            </a:r>
          </a:p>
        </p:txBody>
      </p:sp>
      <p:sp>
        <p:nvSpPr>
          <p:cNvPr id="21" name="TextBox 20">
            <a:extLst>
              <a:ext uri="{FF2B5EF4-FFF2-40B4-BE49-F238E27FC236}">
                <a16:creationId xmlns:a16="http://schemas.microsoft.com/office/drawing/2014/main" id="{3CFCC937-F0FA-468E-B39B-3AD0EA0D6060}"/>
              </a:ext>
            </a:extLst>
          </p:cNvPr>
          <p:cNvSpPr txBox="1"/>
          <p:nvPr/>
        </p:nvSpPr>
        <p:spPr>
          <a:xfrm>
            <a:off x="871883" y="2898161"/>
            <a:ext cx="44909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A</a:t>
            </a:r>
          </a:p>
        </p:txBody>
      </p:sp>
      <p:sp>
        <p:nvSpPr>
          <p:cNvPr id="22" name="TextBox 21">
            <a:extLst>
              <a:ext uri="{FF2B5EF4-FFF2-40B4-BE49-F238E27FC236}">
                <a16:creationId xmlns:a16="http://schemas.microsoft.com/office/drawing/2014/main" id="{ED39736C-85B2-4F60-93F2-B761BCB651D2}"/>
              </a:ext>
            </a:extLst>
          </p:cNvPr>
          <p:cNvSpPr txBox="1"/>
          <p:nvPr/>
        </p:nvSpPr>
        <p:spPr>
          <a:xfrm>
            <a:off x="4838133" y="2940382"/>
            <a:ext cx="44909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B</a:t>
            </a:r>
          </a:p>
        </p:txBody>
      </p:sp>
      <p:sp>
        <p:nvSpPr>
          <p:cNvPr id="23" name="TextBox 22">
            <a:extLst>
              <a:ext uri="{FF2B5EF4-FFF2-40B4-BE49-F238E27FC236}">
                <a16:creationId xmlns:a16="http://schemas.microsoft.com/office/drawing/2014/main" id="{0303FCBC-B92A-48DC-A9AA-068B78933802}"/>
              </a:ext>
            </a:extLst>
          </p:cNvPr>
          <p:cNvSpPr txBox="1"/>
          <p:nvPr/>
        </p:nvSpPr>
        <p:spPr>
          <a:xfrm>
            <a:off x="8609674" y="2907972"/>
            <a:ext cx="44909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C</a:t>
            </a:r>
          </a:p>
        </p:txBody>
      </p:sp>
      <p:sp>
        <p:nvSpPr>
          <p:cNvPr id="24" name="TextBox 23">
            <a:extLst>
              <a:ext uri="{FF2B5EF4-FFF2-40B4-BE49-F238E27FC236}">
                <a16:creationId xmlns:a16="http://schemas.microsoft.com/office/drawing/2014/main" id="{8545AC0C-B01A-4773-83D4-A1F3799AB149}"/>
              </a:ext>
            </a:extLst>
          </p:cNvPr>
          <p:cNvSpPr txBox="1"/>
          <p:nvPr/>
        </p:nvSpPr>
        <p:spPr>
          <a:xfrm>
            <a:off x="8279410" y="6112044"/>
            <a:ext cx="3626451" cy="369332"/>
          </a:xfrm>
          <a:prstGeom prst="rect">
            <a:avLst/>
          </a:prstGeom>
          <a:noFill/>
        </p:spPr>
        <p:txBody>
          <a:bodyPr wrap="square">
            <a:spAutoFit/>
          </a:bodyPr>
          <a:lstStyle/>
          <a:p>
            <a:r>
              <a:rPr lang="en-US" dirty="0"/>
              <a:t>T-test n = 3, p&lt;0.0001*** p&lt;0.001** </a:t>
            </a:r>
          </a:p>
        </p:txBody>
      </p:sp>
      <p:sp>
        <p:nvSpPr>
          <p:cNvPr id="26" name="TextBox 25">
            <a:extLst>
              <a:ext uri="{FF2B5EF4-FFF2-40B4-BE49-F238E27FC236}">
                <a16:creationId xmlns:a16="http://schemas.microsoft.com/office/drawing/2014/main" id="{4424B702-D3DE-402B-B02A-DCC34D709EC0}"/>
              </a:ext>
            </a:extLst>
          </p:cNvPr>
          <p:cNvSpPr txBox="1"/>
          <p:nvPr/>
        </p:nvSpPr>
        <p:spPr>
          <a:xfrm>
            <a:off x="0" y="6453938"/>
            <a:ext cx="14136414" cy="430887"/>
          </a:xfrm>
          <a:prstGeom prst="rect">
            <a:avLst/>
          </a:prstGeom>
          <a:noFill/>
        </p:spPr>
        <p:txBody>
          <a:bodyPr wrap="square">
            <a:spAutoFit/>
          </a:bodyPr>
          <a:lstStyle/>
          <a:p>
            <a:r>
              <a:rPr lang="en-US" sz="1100" b="0" i="0" dirty="0">
                <a:solidFill>
                  <a:srgbClr val="222222"/>
                </a:solidFill>
                <a:effectLst/>
                <a:latin typeface="Arial" panose="020B0604020202020204" pitchFamily="34" charset="0"/>
              </a:rPr>
              <a:t>Submitted "Identify human SUMOylation as an Essential Host Pathway for Influenza Virus Infections and Its Inhibition Leads minimal Mutation Escape“ Under Review Nature Communications </a:t>
            </a:r>
          </a:p>
          <a:p>
            <a:r>
              <a:rPr lang="en-US" sz="1100" dirty="0">
                <a:solidFill>
                  <a:srgbClr val="222222"/>
                </a:solidFill>
                <a:latin typeface="Arial" panose="020B0604020202020204" pitchFamily="34" charset="0"/>
              </a:rPr>
              <a:t>UCR Disclosure ”FRET based</a:t>
            </a:r>
            <a:r>
              <a:rPr lang="en-US" sz="1100" b="0" i="0" dirty="0">
                <a:solidFill>
                  <a:srgbClr val="222222"/>
                </a:solidFill>
                <a:effectLst/>
                <a:latin typeface="Arial" panose="020B0604020202020204" pitchFamily="34" charset="0"/>
              </a:rPr>
              <a:t> SUMOE3 Ligase Assay” 06/2019</a:t>
            </a:r>
            <a:endParaRPr lang="en-US" sz="1100" dirty="0"/>
          </a:p>
        </p:txBody>
      </p:sp>
    </p:spTree>
    <p:extLst>
      <p:ext uri="{BB962C8B-B14F-4D97-AF65-F5344CB8AC3E}">
        <p14:creationId xmlns:p14="http://schemas.microsoft.com/office/powerpoint/2010/main" val="19775327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6CB56-EFCB-43AD-ADF4-9F2EF01B0060}"/>
              </a:ext>
            </a:extLst>
          </p:cNvPr>
          <p:cNvSpPr>
            <a:spLocks noGrp="1"/>
          </p:cNvSpPr>
          <p:nvPr>
            <p:ph type="title"/>
          </p:nvPr>
        </p:nvSpPr>
        <p:spPr/>
        <p:txBody>
          <a:bodyPr>
            <a:noAutofit/>
          </a:bodyPr>
          <a:lstStyle/>
          <a:p>
            <a:r>
              <a:rPr lang="en-US" sz="3200" b="1" dirty="0"/>
              <a:t>Results </a:t>
            </a:r>
            <a:br>
              <a:rPr lang="en-US" sz="3200" b="1" dirty="0"/>
            </a:br>
            <a:r>
              <a:rPr lang="en-US" sz="3200" dirty="0">
                <a:ea typeface="Times" panose="02020603050405020304" pitchFamily="18" charset="0"/>
                <a:cs typeface="Times New Roman" panose="02020603050405020304" pitchFamily="18" charset="0"/>
              </a:rPr>
              <a:t>Mass Spectrometry Identified SUMO1 modified lysine </a:t>
            </a:r>
            <a:br>
              <a:rPr lang="en-US" sz="3200" dirty="0">
                <a:effectLst/>
                <a:ea typeface="Times" panose="02020603050405020304" pitchFamily="18" charset="0"/>
                <a:cs typeface="Times New Roman" panose="02020603050405020304" pitchFamily="18" charset="0"/>
              </a:rPr>
            </a:br>
            <a:endParaRPr lang="en-US" sz="3200" dirty="0"/>
          </a:p>
        </p:txBody>
      </p:sp>
      <p:sp>
        <p:nvSpPr>
          <p:cNvPr id="4" name="TextBox 3">
            <a:extLst>
              <a:ext uri="{FF2B5EF4-FFF2-40B4-BE49-F238E27FC236}">
                <a16:creationId xmlns:a16="http://schemas.microsoft.com/office/drawing/2014/main" id="{E2220A24-2AF4-4D75-9B59-71BE5CDB46BB}"/>
              </a:ext>
            </a:extLst>
          </p:cNvPr>
          <p:cNvSpPr txBox="1"/>
          <p:nvPr/>
        </p:nvSpPr>
        <p:spPr>
          <a:xfrm>
            <a:off x="9876122" y="5187933"/>
            <a:ext cx="838198" cy="369332"/>
          </a:xfrm>
          <a:prstGeom prst="rect">
            <a:avLst/>
          </a:prstGeom>
          <a:noFill/>
        </p:spPr>
        <p:txBody>
          <a:bodyPr wrap="square" rtlCol="0">
            <a:spAutoFit/>
          </a:bodyPr>
          <a:lstStyle/>
          <a:p>
            <a:r>
              <a:rPr lang="en-US" b="1" dirty="0"/>
              <a:t>K252</a:t>
            </a:r>
          </a:p>
        </p:txBody>
      </p:sp>
      <p:sp>
        <p:nvSpPr>
          <p:cNvPr id="5" name="TextBox 4">
            <a:extLst>
              <a:ext uri="{FF2B5EF4-FFF2-40B4-BE49-F238E27FC236}">
                <a16:creationId xmlns:a16="http://schemas.microsoft.com/office/drawing/2014/main" id="{EF5226B8-B26B-4705-9802-D97B8BB6AA70}"/>
              </a:ext>
            </a:extLst>
          </p:cNvPr>
          <p:cNvSpPr txBox="1"/>
          <p:nvPr/>
        </p:nvSpPr>
        <p:spPr>
          <a:xfrm>
            <a:off x="2226742" y="5350808"/>
            <a:ext cx="838198" cy="369332"/>
          </a:xfrm>
          <a:prstGeom prst="rect">
            <a:avLst/>
          </a:prstGeom>
          <a:noFill/>
        </p:spPr>
        <p:txBody>
          <a:bodyPr wrap="square" rtlCol="0">
            <a:spAutoFit/>
          </a:bodyPr>
          <a:lstStyle/>
          <a:p>
            <a:r>
              <a:rPr lang="en-US" b="1" dirty="0"/>
              <a:t>K21</a:t>
            </a:r>
          </a:p>
        </p:txBody>
      </p:sp>
      <p:sp>
        <p:nvSpPr>
          <p:cNvPr id="6" name="Rectangle: Rounded Corners 5">
            <a:extLst>
              <a:ext uri="{FF2B5EF4-FFF2-40B4-BE49-F238E27FC236}">
                <a16:creationId xmlns:a16="http://schemas.microsoft.com/office/drawing/2014/main" id="{D9FF85AB-9579-4C55-97A3-56053CA9D846}"/>
              </a:ext>
            </a:extLst>
          </p:cNvPr>
          <p:cNvSpPr/>
          <p:nvPr/>
        </p:nvSpPr>
        <p:spPr>
          <a:xfrm>
            <a:off x="1970809" y="5915869"/>
            <a:ext cx="8250382" cy="285750"/>
          </a:xfrm>
          <a:prstGeom prst="roundRect">
            <a:avLst/>
          </a:prstGeom>
          <a:solidFill>
            <a:schemeClr val="accent2">
              <a:lumMod val="20000"/>
              <a:lumOff val="80000"/>
            </a:schemeClr>
          </a:solidFill>
          <a:ln w="285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D195D681-0C5F-4572-885D-D1B622E13C59}"/>
              </a:ext>
            </a:extLst>
          </p:cNvPr>
          <p:cNvCxnSpPr/>
          <p:nvPr/>
        </p:nvCxnSpPr>
        <p:spPr>
          <a:xfrm>
            <a:off x="2495550" y="5915869"/>
            <a:ext cx="0" cy="285750"/>
          </a:xfrm>
          <a:prstGeom prst="line">
            <a:avLst/>
          </a:prstGeom>
          <a:ln w="38100">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8" name="Straight Connector 7">
            <a:extLst>
              <a:ext uri="{FF2B5EF4-FFF2-40B4-BE49-F238E27FC236}">
                <a16:creationId xmlns:a16="http://schemas.microsoft.com/office/drawing/2014/main" id="{86C0656B-FB05-49A8-B272-7225669F2F0D}"/>
              </a:ext>
            </a:extLst>
          </p:cNvPr>
          <p:cNvCxnSpPr/>
          <p:nvPr/>
        </p:nvCxnSpPr>
        <p:spPr>
          <a:xfrm>
            <a:off x="2679122" y="5915869"/>
            <a:ext cx="0" cy="285750"/>
          </a:xfrm>
          <a:prstGeom prst="line">
            <a:avLst/>
          </a:prstGeom>
          <a:ln w="38100">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9" name="Straight Connector 8">
            <a:extLst>
              <a:ext uri="{FF2B5EF4-FFF2-40B4-BE49-F238E27FC236}">
                <a16:creationId xmlns:a16="http://schemas.microsoft.com/office/drawing/2014/main" id="{69511D71-0D26-43D3-B3E8-35D10D956898}"/>
              </a:ext>
            </a:extLst>
          </p:cNvPr>
          <p:cNvCxnSpPr/>
          <p:nvPr/>
        </p:nvCxnSpPr>
        <p:spPr>
          <a:xfrm>
            <a:off x="9180368" y="5915869"/>
            <a:ext cx="0" cy="285750"/>
          </a:xfrm>
          <a:prstGeom prst="line">
            <a:avLst/>
          </a:prstGeom>
          <a:ln w="38100">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10" name="Straight Connector 9">
            <a:extLst>
              <a:ext uri="{FF2B5EF4-FFF2-40B4-BE49-F238E27FC236}">
                <a16:creationId xmlns:a16="http://schemas.microsoft.com/office/drawing/2014/main" id="{AFA9552F-8F06-43BE-B619-91F9402AB263}"/>
              </a:ext>
            </a:extLst>
          </p:cNvPr>
          <p:cNvCxnSpPr/>
          <p:nvPr/>
        </p:nvCxnSpPr>
        <p:spPr>
          <a:xfrm>
            <a:off x="9684327" y="5915869"/>
            <a:ext cx="0" cy="285750"/>
          </a:xfrm>
          <a:prstGeom prst="line">
            <a:avLst/>
          </a:prstGeom>
          <a:ln w="38100">
            <a:solidFill>
              <a:schemeClr val="accent2"/>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11" name="Straight Connector 10">
            <a:extLst>
              <a:ext uri="{FF2B5EF4-FFF2-40B4-BE49-F238E27FC236}">
                <a16:creationId xmlns:a16="http://schemas.microsoft.com/office/drawing/2014/main" id="{771B0509-8D34-453E-BD35-49129D3D07D4}"/>
              </a:ext>
            </a:extLst>
          </p:cNvPr>
          <p:cNvCxnSpPr/>
          <p:nvPr/>
        </p:nvCxnSpPr>
        <p:spPr>
          <a:xfrm>
            <a:off x="9930245" y="5915869"/>
            <a:ext cx="0" cy="285750"/>
          </a:xfrm>
          <a:prstGeom prst="line">
            <a:avLst/>
          </a:prstGeom>
          <a:ln w="38100">
            <a:solidFill>
              <a:schemeClr val="accent2"/>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12" name="Straight Connector 11">
            <a:extLst>
              <a:ext uri="{FF2B5EF4-FFF2-40B4-BE49-F238E27FC236}">
                <a16:creationId xmlns:a16="http://schemas.microsoft.com/office/drawing/2014/main" id="{01874868-CCB0-451C-8FCD-E295ADFBB467}"/>
              </a:ext>
            </a:extLst>
          </p:cNvPr>
          <p:cNvCxnSpPr/>
          <p:nvPr/>
        </p:nvCxnSpPr>
        <p:spPr>
          <a:xfrm>
            <a:off x="10176163" y="5915869"/>
            <a:ext cx="0" cy="285750"/>
          </a:xfrm>
          <a:prstGeom prst="line">
            <a:avLst/>
          </a:prstGeom>
          <a:ln w="38100">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13" name="Straight Connector 12">
            <a:extLst>
              <a:ext uri="{FF2B5EF4-FFF2-40B4-BE49-F238E27FC236}">
                <a16:creationId xmlns:a16="http://schemas.microsoft.com/office/drawing/2014/main" id="{55F33329-4F0C-49FA-9F88-2AB2EAB1D592}"/>
              </a:ext>
            </a:extLst>
          </p:cNvPr>
          <p:cNvCxnSpPr>
            <a:cxnSpLocks/>
          </p:cNvCxnSpPr>
          <p:nvPr/>
        </p:nvCxnSpPr>
        <p:spPr>
          <a:xfrm>
            <a:off x="2495550" y="5653553"/>
            <a:ext cx="0" cy="21301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6356FA4-482A-4D11-B10E-FB15EE6D01FA}"/>
              </a:ext>
            </a:extLst>
          </p:cNvPr>
          <p:cNvCxnSpPr>
            <a:cxnSpLocks/>
          </p:cNvCxnSpPr>
          <p:nvPr/>
        </p:nvCxnSpPr>
        <p:spPr>
          <a:xfrm>
            <a:off x="9180367" y="5668521"/>
            <a:ext cx="1" cy="21301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3997011-FAA9-4FB9-B765-B4CF7ACEA231}"/>
              </a:ext>
            </a:extLst>
          </p:cNvPr>
          <p:cNvCxnSpPr>
            <a:cxnSpLocks/>
          </p:cNvCxnSpPr>
          <p:nvPr/>
        </p:nvCxnSpPr>
        <p:spPr>
          <a:xfrm>
            <a:off x="9684326" y="5446363"/>
            <a:ext cx="0" cy="426028"/>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4E7D815-B278-4D3C-BF15-2CC13F4D150E}"/>
              </a:ext>
            </a:extLst>
          </p:cNvPr>
          <p:cNvCxnSpPr>
            <a:cxnSpLocks/>
          </p:cNvCxnSpPr>
          <p:nvPr/>
        </p:nvCxnSpPr>
        <p:spPr>
          <a:xfrm>
            <a:off x="9911192" y="5107741"/>
            <a:ext cx="1" cy="754502"/>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8240865-2472-4AB4-ADA8-87B4A3BE920D}"/>
              </a:ext>
            </a:extLst>
          </p:cNvPr>
          <p:cNvCxnSpPr>
            <a:cxnSpLocks/>
          </p:cNvCxnSpPr>
          <p:nvPr/>
        </p:nvCxnSpPr>
        <p:spPr>
          <a:xfrm>
            <a:off x="10169222" y="5455507"/>
            <a:ext cx="0" cy="426028"/>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E67313B-6C80-454E-B160-80C4D5A044D2}"/>
              </a:ext>
            </a:extLst>
          </p:cNvPr>
          <p:cNvSpPr txBox="1"/>
          <p:nvPr/>
        </p:nvSpPr>
        <p:spPr>
          <a:xfrm>
            <a:off x="2466674" y="5645929"/>
            <a:ext cx="838198" cy="307777"/>
          </a:xfrm>
          <a:prstGeom prst="rect">
            <a:avLst/>
          </a:prstGeom>
          <a:noFill/>
        </p:spPr>
        <p:txBody>
          <a:bodyPr wrap="square" rtlCol="0">
            <a:spAutoFit/>
          </a:bodyPr>
          <a:lstStyle/>
          <a:p>
            <a:r>
              <a:rPr lang="en-US" sz="1400" dirty="0"/>
              <a:t>K35</a:t>
            </a:r>
            <a:endParaRPr lang="en-US" dirty="0"/>
          </a:p>
        </p:txBody>
      </p:sp>
      <p:sp>
        <p:nvSpPr>
          <p:cNvPr id="19" name="TextBox 18">
            <a:extLst>
              <a:ext uri="{FF2B5EF4-FFF2-40B4-BE49-F238E27FC236}">
                <a16:creationId xmlns:a16="http://schemas.microsoft.com/office/drawing/2014/main" id="{6647F6B0-A190-43BA-82EC-8E1BAB152888}"/>
              </a:ext>
            </a:extLst>
          </p:cNvPr>
          <p:cNvSpPr txBox="1"/>
          <p:nvPr/>
        </p:nvSpPr>
        <p:spPr>
          <a:xfrm>
            <a:off x="8830547" y="5365267"/>
            <a:ext cx="838198" cy="369332"/>
          </a:xfrm>
          <a:prstGeom prst="rect">
            <a:avLst/>
          </a:prstGeom>
          <a:noFill/>
        </p:spPr>
        <p:txBody>
          <a:bodyPr wrap="square" rtlCol="0">
            <a:spAutoFit/>
          </a:bodyPr>
          <a:lstStyle/>
          <a:p>
            <a:r>
              <a:rPr lang="en-US" b="1" dirty="0"/>
              <a:t>K187</a:t>
            </a:r>
          </a:p>
        </p:txBody>
      </p:sp>
      <p:sp>
        <p:nvSpPr>
          <p:cNvPr id="20" name="TextBox 19">
            <a:extLst>
              <a:ext uri="{FF2B5EF4-FFF2-40B4-BE49-F238E27FC236}">
                <a16:creationId xmlns:a16="http://schemas.microsoft.com/office/drawing/2014/main" id="{FBFFD68F-F3C0-4F10-9305-8F517DC3F944}"/>
              </a:ext>
            </a:extLst>
          </p:cNvPr>
          <p:cNvSpPr txBox="1"/>
          <p:nvPr/>
        </p:nvSpPr>
        <p:spPr>
          <a:xfrm>
            <a:off x="9296401" y="5138631"/>
            <a:ext cx="838198" cy="369332"/>
          </a:xfrm>
          <a:prstGeom prst="rect">
            <a:avLst/>
          </a:prstGeom>
          <a:noFill/>
        </p:spPr>
        <p:txBody>
          <a:bodyPr wrap="square" rtlCol="0">
            <a:spAutoFit/>
          </a:bodyPr>
          <a:lstStyle/>
          <a:p>
            <a:r>
              <a:rPr lang="en-US" b="1" dirty="0"/>
              <a:t>K230</a:t>
            </a:r>
          </a:p>
        </p:txBody>
      </p:sp>
      <p:sp>
        <p:nvSpPr>
          <p:cNvPr id="21" name="TextBox 20">
            <a:extLst>
              <a:ext uri="{FF2B5EF4-FFF2-40B4-BE49-F238E27FC236}">
                <a16:creationId xmlns:a16="http://schemas.microsoft.com/office/drawing/2014/main" id="{637ECBA5-41DD-4547-998A-1E5D38626269}"/>
              </a:ext>
            </a:extLst>
          </p:cNvPr>
          <p:cNvSpPr txBox="1"/>
          <p:nvPr/>
        </p:nvSpPr>
        <p:spPr>
          <a:xfrm>
            <a:off x="9540018" y="4844211"/>
            <a:ext cx="838198" cy="369332"/>
          </a:xfrm>
          <a:prstGeom prst="rect">
            <a:avLst/>
          </a:prstGeom>
          <a:noFill/>
        </p:spPr>
        <p:txBody>
          <a:bodyPr wrap="square" rtlCol="0">
            <a:spAutoFit/>
          </a:bodyPr>
          <a:lstStyle/>
          <a:p>
            <a:r>
              <a:rPr lang="en-US" b="1" dirty="0"/>
              <a:t>K242</a:t>
            </a:r>
          </a:p>
        </p:txBody>
      </p:sp>
      <p:cxnSp>
        <p:nvCxnSpPr>
          <p:cNvPr id="22" name="Straight Connector 21">
            <a:extLst>
              <a:ext uri="{FF2B5EF4-FFF2-40B4-BE49-F238E27FC236}">
                <a16:creationId xmlns:a16="http://schemas.microsoft.com/office/drawing/2014/main" id="{10766375-ABD2-46AC-BE41-1D7B11B39A56}"/>
              </a:ext>
            </a:extLst>
          </p:cNvPr>
          <p:cNvCxnSpPr/>
          <p:nvPr/>
        </p:nvCxnSpPr>
        <p:spPr>
          <a:xfrm>
            <a:off x="3025485" y="5915869"/>
            <a:ext cx="0" cy="285750"/>
          </a:xfrm>
          <a:prstGeom prst="line">
            <a:avLst/>
          </a:prstGeom>
          <a:ln w="38100">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23" name="Straight Connector 22">
            <a:extLst>
              <a:ext uri="{FF2B5EF4-FFF2-40B4-BE49-F238E27FC236}">
                <a16:creationId xmlns:a16="http://schemas.microsoft.com/office/drawing/2014/main" id="{512BED35-6A11-47E5-A915-9BA72E1C0261}"/>
              </a:ext>
            </a:extLst>
          </p:cNvPr>
          <p:cNvCxnSpPr/>
          <p:nvPr/>
        </p:nvCxnSpPr>
        <p:spPr>
          <a:xfrm>
            <a:off x="3338944" y="5915869"/>
            <a:ext cx="0" cy="285750"/>
          </a:xfrm>
          <a:prstGeom prst="line">
            <a:avLst/>
          </a:prstGeom>
          <a:ln w="38100">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24" name="TextBox 23">
            <a:extLst>
              <a:ext uri="{FF2B5EF4-FFF2-40B4-BE49-F238E27FC236}">
                <a16:creationId xmlns:a16="http://schemas.microsoft.com/office/drawing/2014/main" id="{237FE22B-8993-4660-99AC-3DB65195DC68}"/>
              </a:ext>
            </a:extLst>
          </p:cNvPr>
          <p:cNvSpPr txBox="1"/>
          <p:nvPr/>
        </p:nvSpPr>
        <p:spPr>
          <a:xfrm>
            <a:off x="5413778" y="5897616"/>
            <a:ext cx="1622775" cy="307777"/>
          </a:xfrm>
          <a:prstGeom prst="rect">
            <a:avLst/>
          </a:prstGeom>
          <a:noFill/>
        </p:spPr>
        <p:txBody>
          <a:bodyPr wrap="square" rtlCol="0">
            <a:spAutoFit/>
          </a:bodyPr>
          <a:lstStyle/>
          <a:p>
            <a:r>
              <a:rPr lang="en-US" sz="1400" b="1" dirty="0"/>
              <a:t>Puerto Rico/1934</a:t>
            </a:r>
          </a:p>
        </p:txBody>
      </p:sp>
      <p:sp>
        <p:nvSpPr>
          <p:cNvPr id="25" name="TextBox 24">
            <a:extLst>
              <a:ext uri="{FF2B5EF4-FFF2-40B4-BE49-F238E27FC236}">
                <a16:creationId xmlns:a16="http://schemas.microsoft.com/office/drawing/2014/main" id="{442A9B2E-A37D-4DF4-9D1F-636026EBD9C7}"/>
              </a:ext>
            </a:extLst>
          </p:cNvPr>
          <p:cNvSpPr txBox="1"/>
          <p:nvPr/>
        </p:nvSpPr>
        <p:spPr>
          <a:xfrm>
            <a:off x="2808137" y="5637849"/>
            <a:ext cx="838198" cy="307777"/>
          </a:xfrm>
          <a:prstGeom prst="rect">
            <a:avLst/>
          </a:prstGeom>
          <a:noFill/>
        </p:spPr>
        <p:txBody>
          <a:bodyPr wrap="square" rtlCol="0">
            <a:spAutoFit/>
          </a:bodyPr>
          <a:lstStyle/>
          <a:p>
            <a:r>
              <a:rPr lang="en-US" sz="1400" dirty="0"/>
              <a:t>K47</a:t>
            </a:r>
          </a:p>
        </p:txBody>
      </p:sp>
      <p:sp>
        <p:nvSpPr>
          <p:cNvPr id="26" name="TextBox 25">
            <a:extLst>
              <a:ext uri="{FF2B5EF4-FFF2-40B4-BE49-F238E27FC236}">
                <a16:creationId xmlns:a16="http://schemas.microsoft.com/office/drawing/2014/main" id="{94648A70-BDCC-4A29-BBBE-97A0E76D3F5E}"/>
              </a:ext>
            </a:extLst>
          </p:cNvPr>
          <p:cNvSpPr txBox="1"/>
          <p:nvPr/>
        </p:nvSpPr>
        <p:spPr>
          <a:xfrm>
            <a:off x="3873200" y="5645689"/>
            <a:ext cx="1894757" cy="307777"/>
          </a:xfrm>
          <a:prstGeom prst="rect">
            <a:avLst/>
          </a:prstGeom>
          <a:noFill/>
        </p:spPr>
        <p:txBody>
          <a:bodyPr wrap="square" rtlCol="0">
            <a:spAutoFit/>
          </a:bodyPr>
          <a:lstStyle/>
          <a:p>
            <a:r>
              <a:rPr lang="en-US" sz="1400" dirty="0"/>
              <a:t>K95, 98, 102, 104,113</a:t>
            </a:r>
          </a:p>
        </p:txBody>
      </p:sp>
      <p:sp>
        <p:nvSpPr>
          <p:cNvPr id="27" name="TextBox 26">
            <a:extLst>
              <a:ext uri="{FF2B5EF4-FFF2-40B4-BE49-F238E27FC236}">
                <a16:creationId xmlns:a16="http://schemas.microsoft.com/office/drawing/2014/main" id="{EA2FEE51-C039-43A1-90F8-6D188881EF26}"/>
              </a:ext>
            </a:extLst>
          </p:cNvPr>
          <p:cNvSpPr txBox="1"/>
          <p:nvPr/>
        </p:nvSpPr>
        <p:spPr>
          <a:xfrm>
            <a:off x="3164018" y="5637849"/>
            <a:ext cx="838198" cy="307777"/>
          </a:xfrm>
          <a:prstGeom prst="rect">
            <a:avLst/>
          </a:prstGeom>
          <a:noFill/>
        </p:spPr>
        <p:txBody>
          <a:bodyPr wrap="square" rtlCol="0">
            <a:spAutoFit/>
          </a:bodyPr>
          <a:lstStyle/>
          <a:p>
            <a:r>
              <a:rPr lang="en-US" sz="1400" dirty="0"/>
              <a:t>K57</a:t>
            </a:r>
          </a:p>
        </p:txBody>
      </p:sp>
      <p:cxnSp>
        <p:nvCxnSpPr>
          <p:cNvPr id="28" name="Straight Connector 27">
            <a:extLst>
              <a:ext uri="{FF2B5EF4-FFF2-40B4-BE49-F238E27FC236}">
                <a16:creationId xmlns:a16="http://schemas.microsoft.com/office/drawing/2014/main" id="{CB55E3A8-534F-4C38-AC90-E76430C8DD66}"/>
              </a:ext>
            </a:extLst>
          </p:cNvPr>
          <p:cNvCxnSpPr>
            <a:cxnSpLocks/>
          </p:cNvCxnSpPr>
          <p:nvPr/>
        </p:nvCxnSpPr>
        <p:spPr>
          <a:xfrm>
            <a:off x="4407566" y="5915869"/>
            <a:ext cx="0" cy="285750"/>
          </a:xfrm>
          <a:prstGeom prst="line">
            <a:avLst/>
          </a:prstGeom>
          <a:ln w="38100">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29" name="Straight Connector 28">
            <a:extLst>
              <a:ext uri="{FF2B5EF4-FFF2-40B4-BE49-F238E27FC236}">
                <a16:creationId xmlns:a16="http://schemas.microsoft.com/office/drawing/2014/main" id="{2AF892B6-51FC-40E8-B511-D2AC466952E6}"/>
              </a:ext>
            </a:extLst>
          </p:cNvPr>
          <p:cNvCxnSpPr>
            <a:cxnSpLocks/>
          </p:cNvCxnSpPr>
          <p:nvPr/>
        </p:nvCxnSpPr>
        <p:spPr>
          <a:xfrm>
            <a:off x="4673761" y="5915869"/>
            <a:ext cx="0" cy="285750"/>
          </a:xfrm>
          <a:prstGeom prst="line">
            <a:avLst/>
          </a:prstGeom>
          <a:ln w="38100">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30" name="Straight Connector 29">
            <a:extLst>
              <a:ext uri="{FF2B5EF4-FFF2-40B4-BE49-F238E27FC236}">
                <a16:creationId xmlns:a16="http://schemas.microsoft.com/office/drawing/2014/main" id="{406B4170-0752-4D73-A3B4-F9E622AD950C}"/>
              </a:ext>
            </a:extLst>
          </p:cNvPr>
          <p:cNvCxnSpPr>
            <a:cxnSpLocks/>
          </p:cNvCxnSpPr>
          <p:nvPr/>
        </p:nvCxnSpPr>
        <p:spPr>
          <a:xfrm>
            <a:off x="4494264" y="5915869"/>
            <a:ext cx="0" cy="285750"/>
          </a:xfrm>
          <a:prstGeom prst="line">
            <a:avLst/>
          </a:prstGeom>
          <a:ln w="38100">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31" name="Straight Connector 30">
            <a:extLst>
              <a:ext uri="{FF2B5EF4-FFF2-40B4-BE49-F238E27FC236}">
                <a16:creationId xmlns:a16="http://schemas.microsoft.com/office/drawing/2014/main" id="{07BA9753-2F23-4E09-B7AF-C37832AB3C74}"/>
              </a:ext>
            </a:extLst>
          </p:cNvPr>
          <p:cNvCxnSpPr>
            <a:cxnSpLocks/>
          </p:cNvCxnSpPr>
          <p:nvPr/>
        </p:nvCxnSpPr>
        <p:spPr>
          <a:xfrm>
            <a:off x="4583619" y="5916505"/>
            <a:ext cx="0" cy="285750"/>
          </a:xfrm>
          <a:prstGeom prst="line">
            <a:avLst/>
          </a:prstGeom>
          <a:ln w="38100">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32" name="Straight Connector 31">
            <a:extLst>
              <a:ext uri="{FF2B5EF4-FFF2-40B4-BE49-F238E27FC236}">
                <a16:creationId xmlns:a16="http://schemas.microsoft.com/office/drawing/2014/main" id="{193F0436-9184-4107-B1B2-C8D9F0201B12}"/>
              </a:ext>
            </a:extLst>
          </p:cNvPr>
          <p:cNvCxnSpPr>
            <a:cxnSpLocks/>
          </p:cNvCxnSpPr>
          <p:nvPr/>
        </p:nvCxnSpPr>
        <p:spPr>
          <a:xfrm>
            <a:off x="4811193" y="5915869"/>
            <a:ext cx="0" cy="285750"/>
          </a:xfrm>
          <a:prstGeom prst="line">
            <a:avLst/>
          </a:prstGeom>
          <a:ln w="38100">
            <a:headEnd type="none" w="med" len="med"/>
            <a:tailEnd type="none" w="med" len="med"/>
          </a:ln>
        </p:spPr>
        <p:style>
          <a:lnRef idx="3">
            <a:schemeClr val="accent2"/>
          </a:lnRef>
          <a:fillRef idx="0">
            <a:schemeClr val="accent2"/>
          </a:fillRef>
          <a:effectRef idx="2">
            <a:schemeClr val="accent2"/>
          </a:effectRef>
          <a:fontRef idx="minor">
            <a:schemeClr val="tx1"/>
          </a:fontRef>
        </p:style>
      </p:cxnSp>
      <p:graphicFrame>
        <p:nvGraphicFramePr>
          <p:cNvPr id="33" name="Table 33">
            <a:extLst>
              <a:ext uri="{FF2B5EF4-FFF2-40B4-BE49-F238E27FC236}">
                <a16:creationId xmlns:a16="http://schemas.microsoft.com/office/drawing/2014/main" id="{E867E698-8371-486B-956E-BCF091CE7C34}"/>
              </a:ext>
            </a:extLst>
          </p:cNvPr>
          <p:cNvGraphicFramePr>
            <a:graphicFrameLocks noGrp="1"/>
          </p:cNvGraphicFramePr>
          <p:nvPr>
            <p:extLst>
              <p:ext uri="{D42A27DB-BD31-4B8C-83A1-F6EECF244321}">
                <p14:modId xmlns:p14="http://schemas.microsoft.com/office/powerpoint/2010/main" val="226377746"/>
              </p:ext>
            </p:extLst>
          </p:nvPr>
        </p:nvGraphicFramePr>
        <p:xfrm>
          <a:off x="1328610" y="1611615"/>
          <a:ext cx="9793109" cy="3344324"/>
        </p:xfrm>
        <a:graphic>
          <a:graphicData uri="http://schemas.openxmlformats.org/drawingml/2006/table">
            <a:tbl>
              <a:tblPr firstRow="1" bandRow="1">
                <a:tableStyleId>{5C22544A-7EE6-4342-B048-85BDC9FD1C3A}</a:tableStyleId>
              </a:tblPr>
              <a:tblGrid>
                <a:gridCol w="1039561">
                  <a:extLst>
                    <a:ext uri="{9D8B030D-6E8A-4147-A177-3AD203B41FA5}">
                      <a16:colId xmlns:a16="http://schemas.microsoft.com/office/drawing/2014/main" val="4288771401"/>
                    </a:ext>
                  </a:extLst>
                </a:gridCol>
                <a:gridCol w="3344007">
                  <a:extLst>
                    <a:ext uri="{9D8B030D-6E8A-4147-A177-3AD203B41FA5}">
                      <a16:colId xmlns:a16="http://schemas.microsoft.com/office/drawing/2014/main" val="161964657"/>
                    </a:ext>
                  </a:extLst>
                </a:gridCol>
                <a:gridCol w="5409541">
                  <a:extLst>
                    <a:ext uri="{9D8B030D-6E8A-4147-A177-3AD203B41FA5}">
                      <a16:colId xmlns:a16="http://schemas.microsoft.com/office/drawing/2014/main" val="3864354426"/>
                    </a:ext>
                  </a:extLst>
                </a:gridCol>
              </a:tblGrid>
              <a:tr h="533574">
                <a:tc>
                  <a:txBody>
                    <a:bodyPr/>
                    <a:lstStyle/>
                    <a:p>
                      <a:pPr algn="ctr"/>
                      <a:r>
                        <a:rPr lang="en-US" b="1" dirty="0">
                          <a:solidFill>
                            <a:schemeClr val="tx1"/>
                          </a:solidFill>
                          <a:latin typeface="+mn-lt"/>
                        </a:rPr>
                        <a:t>Lysine Position</a:t>
                      </a: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mn-lt"/>
                        </a:rPr>
                        <a:t>SUMO Peptide Discovered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rPr>
                        <a:t>Enzyme </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74584"/>
                  </a:ext>
                </a:extLst>
              </a:tr>
              <a:tr h="533574">
                <a:tc>
                  <a:txBody>
                    <a:bodyPr/>
                    <a:lstStyle/>
                    <a:p>
                      <a:pPr algn="ctr"/>
                      <a:r>
                        <a:rPr lang="en-US" b="1" dirty="0">
                          <a:solidFill>
                            <a:schemeClr val="tx1"/>
                          </a:solidFill>
                          <a:latin typeface="+mn-lt"/>
                        </a:rPr>
                        <a:t>21</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latin typeface="+mn-lt"/>
                          <a:cs typeface="Times New Roman" panose="02020603050405020304" pitchFamily="18" charset="0"/>
                        </a:rPr>
                        <a:t>GGTQEQYV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err="1"/>
                        <a:t>GluC</a:t>
                      </a:r>
                      <a:endParaRPr lang="en-US" sz="2400" b="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4280675"/>
                  </a:ext>
                </a:extLst>
              </a:tr>
              <a:tr h="533574">
                <a:tc>
                  <a:txBody>
                    <a:bodyPr/>
                    <a:lstStyle/>
                    <a:p>
                      <a:pPr algn="ctr"/>
                      <a:r>
                        <a:rPr lang="en-US" b="1" dirty="0">
                          <a:solidFill>
                            <a:schemeClr val="tx1"/>
                          </a:solidFill>
                          <a:latin typeface="+mn-lt"/>
                        </a:rPr>
                        <a:t>187</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latin typeface="+mn-lt"/>
                          <a:cs typeface="Times New Roman" panose="02020603050405020304" pitchFamily="18" charset="0"/>
                        </a:rPr>
                        <a:t>GGTQEQYVEIVDEEEMG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t>Chymotrypsin</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6125647"/>
                  </a:ext>
                </a:extLst>
              </a:tr>
              <a:tr h="533574">
                <a:tc>
                  <a:txBody>
                    <a:bodyPr/>
                    <a:lstStyle/>
                    <a:p>
                      <a:pPr algn="ctr"/>
                      <a:r>
                        <a:rPr lang="en-US" b="1" dirty="0">
                          <a:solidFill>
                            <a:schemeClr val="tx1"/>
                          </a:solidFill>
                          <a:latin typeface="+mn-lt"/>
                        </a:rPr>
                        <a:t>230</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latin typeface="+mn-lt"/>
                          <a:cs typeface="Times New Roman" panose="02020603050405020304" pitchFamily="18" charset="0"/>
                        </a:rPr>
                        <a:t>GGTQEQYV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err="1"/>
                        <a:t>GluC</a:t>
                      </a:r>
                      <a:endParaRPr lang="en-US" sz="2400" b="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59895242"/>
                  </a:ext>
                </a:extLst>
              </a:tr>
              <a:tr h="533574">
                <a:tc>
                  <a:txBody>
                    <a:bodyPr/>
                    <a:lstStyle/>
                    <a:p>
                      <a:pPr algn="ctr"/>
                      <a:r>
                        <a:rPr lang="en-US" b="1" dirty="0">
                          <a:solidFill>
                            <a:schemeClr val="tx1"/>
                          </a:solidFill>
                          <a:latin typeface="+mn-lt"/>
                        </a:rPr>
                        <a:t>242</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latin typeface="+mn-lt"/>
                          <a:cs typeface="Times New Roman" panose="02020603050405020304" pitchFamily="18" charset="0"/>
                        </a:rPr>
                        <a:t>GGTQEQYV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err="1"/>
                        <a:t>GluC</a:t>
                      </a:r>
                      <a:endParaRPr lang="en-US" sz="2400" b="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20263985"/>
                  </a:ext>
                </a:extLst>
              </a:tr>
              <a:tr h="569948">
                <a:tc>
                  <a:txBody>
                    <a:bodyPr/>
                    <a:lstStyle/>
                    <a:p>
                      <a:pPr algn="ctr"/>
                      <a:r>
                        <a:rPr lang="en-US" b="1" dirty="0">
                          <a:solidFill>
                            <a:schemeClr val="tx1"/>
                          </a:solidFill>
                          <a:latin typeface="+mn-lt"/>
                        </a:rPr>
                        <a:t>252</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400" b="0" dirty="0">
                          <a:latin typeface="+mn-lt"/>
                        </a:rPr>
                        <a:t>GGTQ</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400" b="0" dirty="0" err="1"/>
                        <a:t>GluC</a:t>
                      </a:r>
                      <a:endParaRPr lang="en-US" sz="2400" b="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503910275"/>
                  </a:ext>
                </a:extLst>
              </a:tr>
            </a:tbl>
          </a:graphicData>
        </a:graphic>
      </p:graphicFrame>
      <p:sp>
        <p:nvSpPr>
          <p:cNvPr id="34" name="Slide Number Placeholder 33">
            <a:extLst>
              <a:ext uri="{FF2B5EF4-FFF2-40B4-BE49-F238E27FC236}">
                <a16:creationId xmlns:a16="http://schemas.microsoft.com/office/drawing/2014/main" id="{0EE271B4-37D8-4678-B80E-FAD3E0AB5F44}"/>
              </a:ext>
            </a:extLst>
          </p:cNvPr>
          <p:cNvSpPr>
            <a:spLocks noGrp="1"/>
          </p:cNvSpPr>
          <p:nvPr>
            <p:ph type="sldNum" sz="quarter" idx="12"/>
          </p:nvPr>
        </p:nvSpPr>
        <p:spPr/>
        <p:txBody>
          <a:bodyPr/>
          <a:lstStyle/>
          <a:p>
            <a:fld id="{8F5CE88E-89A4-4243-AB1D-44322647EED2}" type="slidenum">
              <a:rPr lang="en-US" smtClean="0"/>
              <a:t>31</a:t>
            </a:fld>
            <a:endParaRPr lang="en-US"/>
          </a:p>
        </p:txBody>
      </p:sp>
      <p:sp>
        <p:nvSpPr>
          <p:cNvPr id="36" name="TextBox 35">
            <a:extLst>
              <a:ext uri="{FF2B5EF4-FFF2-40B4-BE49-F238E27FC236}">
                <a16:creationId xmlns:a16="http://schemas.microsoft.com/office/drawing/2014/main" id="{3E58F357-86F7-4552-950E-4C9BC0DE9051}"/>
              </a:ext>
            </a:extLst>
          </p:cNvPr>
          <p:cNvSpPr txBox="1"/>
          <p:nvPr/>
        </p:nvSpPr>
        <p:spPr>
          <a:xfrm>
            <a:off x="0" y="6462069"/>
            <a:ext cx="12054961" cy="430887"/>
          </a:xfrm>
          <a:prstGeom prst="rect">
            <a:avLst/>
          </a:prstGeom>
          <a:noFill/>
        </p:spPr>
        <p:txBody>
          <a:bodyPr wrap="square">
            <a:spAutoFit/>
          </a:bodyPr>
          <a:lstStyle/>
          <a:p>
            <a:r>
              <a:rPr lang="en-US" sz="1100" b="0" i="0" dirty="0">
                <a:solidFill>
                  <a:srgbClr val="222222"/>
                </a:solidFill>
                <a:effectLst/>
                <a:latin typeface="Arial" panose="020B0604020202020204" pitchFamily="34" charset="0"/>
              </a:rPr>
              <a:t>Submitted "Identify human SUMOylation as an Essential Host Pathway for Influenza Virus Infections and Its Inhibition Leads minimal Mutation Escape“ Under Review Nature Communications </a:t>
            </a:r>
          </a:p>
          <a:p>
            <a:r>
              <a:rPr lang="en-US" sz="1100" dirty="0">
                <a:solidFill>
                  <a:srgbClr val="222222"/>
                </a:solidFill>
                <a:latin typeface="Arial" panose="020B0604020202020204" pitchFamily="34" charset="0"/>
              </a:rPr>
              <a:t>Patent Filed “SUMOylation Inhibitors and Methods” 09/10/2021</a:t>
            </a:r>
            <a:endParaRPr lang="en-US" sz="1100" dirty="0"/>
          </a:p>
        </p:txBody>
      </p:sp>
    </p:spTree>
    <p:extLst>
      <p:ext uri="{BB962C8B-B14F-4D97-AF65-F5344CB8AC3E}">
        <p14:creationId xmlns:p14="http://schemas.microsoft.com/office/powerpoint/2010/main" val="30148391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1EE11-E873-4DFC-ACE0-82C649EE7D0C}"/>
              </a:ext>
            </a:extLst>
          </p:cNvPr>
          <p:cNvSpPr>
            <a:spLocks noGrp="1"/>
          </p:cNvSpPr>
          <p:nvPr>
            <p:ph type="title"/>
          </p:nvPr>
        </p:nvSpPr>
        <p:spPr>
          <a:xfrm>
            <a:off x="838200" y="365125"/>
            <a:ext cx="10948516" cy="1325563"/>
          </a:xfrm>
        </p:spPr>
        <p:txBody>
          <a:bodyPr anchor="t">
            <a:normAutofit/>
          </a:bodyPr>
          <a:lstStyle/>
          <a:p>
            <a:r>
              <a:rPr lang="en-US" sz="3200" b="1" dirty="0"/>
              <a:t>Results</a:t>
            </a:r>
            <a:br>
              <a:rPr lang="en-US" sz="3200" b="1" dirty="0"/>
            </a:br>
            <a:r>
              <a:rPr lang="en-US" sz="3200" i="1" dirty="0">
                <a:effectLst/>
                <a:ea typeface="Times" panose="02020603050405020304" pitchFamily="18" charset="0"/>
                <a:cs typeface="Times New Roman" panose="02020603050405020304" pitchFamily="18" charset="0"/>
              </a:rPr>
              <a:t>In vitro </a:t>
            </a:r>
            <a:r>
              <a:rPr lang="en-US" sz="3200" dirty="0">
                <a:effectLst/>
                <a:ea typeface="Times" panose="02020603050405020304" pitchFamily="18" charset="0"/>
                <a:cs typeface="Times New Roman" panose="02020603050405020304" pitchFamily="18" charset="0"/>
              </a:rPr>
              <a:t>SUMOylation of Mutant YPet-IAV-M1 with qFRET Reporter</a:t>
            </a:r>
            <a:r>
              <a:rPr lang="en-US" sz="3200" b="1" dirty="0"/>
              <a:t> </a:t>
            </a:r>
            <a:endParaRPr lang="en-US" sz="3200" dirty="0"/>
          </a:p>
        </p:txBody>
      </p:sp>
      <p:sp>
        <p:nvSpPr>
          <p:cNvPr id="3" name="Content Placeholder 2">
            <a:extLst>
              <a:ext uri="{FF2B5EF4-FFF2-40B4-BE49-F238E27FC236}">
                <a16:creationId xmlns:a16="http://schemas.microsoft.com/office/drawing/2014/main" id="{FD108F29-9647-43B2-A0BA-4675B7C0E210}"/>
              </a:ext>
            </a:extLst>
          </p:cNvPr>
          <p:cNvSpPr>
            <a:spLocks noGrp="1"/>
          </p:cNvSpPr>
          <p:nvPr>
            <p:ph idx="1"/>
          </p:nvPr>
        </p:nvSpPr>
        <p:spPr/>
        <p:txBody>
          <a:bodyPr>
            <a:normAutofit/>
          </a:bodyPr>
          <a:lstStyle/>
          <a:p>
            <a:r>
              <a:rPr lang="en-US" sz="2000" dirty="0"/>
              <a:t>C-terminal mutant and hexa mutant showed the most significant decrease in qFRET signal</a:t>
            </a:r>
          </a:p>
          <a:p>
            <a:r>
              <a:rPr lang="en-US" sz="2000" dirty="0"/>
              <a:t>+ATP/-ATP T-Test unpaired *** p&lt;0.0001</a:t>
            </a:r>
          </a:p>
          <a:p>
            <a:endParaRPr lang="en-US" sz="2400" dirty="0"/>
          </a:p>
        </p:txBody>
      </p:sp>
      <p:graphicFrame>
        <p:nvGraphicFramePr>
          <p:cNvPr id="4" name="Table 12">
            <a:extLst>
              <a:ext uri="{FF2B5EF4-FFF2-40B4-BE49-F238E27FC236}">
                <a16:creationId xmlns:a16="http://schemas.microsoft.com/office/drawing/2014/main" id="{F34527CE-626D-4137-B865-2EC6C2561CCD}"/>
              </a:ext>
            </a:extLst>
          </p:cNvPr>
          <p:cNvGraphicFramePr>
            <a:graphicFrameLocks/>
          </p:cNvGraphicFramePr>
          <p:nvPr>
            <p:extLst>
              <p:ext uri="{D42A27DB-BD31-4B8C-83A1-F6EECF244321}">
                <p14:modId xmlns:p14="http://schemas.microsoft.com/office/powerpoint/2010/main" val="3623647567"/>
              </p:ext>
            </p:extLst>
          </p:nvPr>
        </p:nvGraphicFramePr>
        <p:xfrm>
          <a:off x="2632678" y="5793165"/>
          <a:ext cx="7494222" cy="767596"/>
        </p:xfrm>
        <a:graphic>
          <a:graphicData uri="http://schemas.openxmlformats.org/drawingml/2006/table">
            <a:tbl>
              <a:tblPr firstRow="1" bandRow="1">
                <a:tableStyleId>{5C22544A-7EE6-4342-B048-85BDC9FD1C3A}</a:tableStyleId>
              </a:tblPr>
              <a:tblGrid>
                <a:gridCol w="712421">
                  <a:extLst>
                    <a:ext uri="{9D8B030D-6E8A-4147-A177-3AD203B41FA5}">
                      <a16:colId xmlns:a16="http://schemas.microsoft.com/office/drawing/2014/main" val="228833081"/>
                    </a:ext>
                  </a:extLst>
                </a:gridCol>
                <a:gridCol w="714375">
                  <a:extLst>
                    <a:ext uri="{9D8B030D-6E8A-4147-A177-3AD203B41FA5}">
                      <a16:colId xmlns:a16="http://schemas.microsoft.com/office/drawing/2014/main" val="663708767"/>
                    </a:ext>
                  </a:extLst>
                </a:gridCol>
                <a:gridCol w="742950">
                  <a:extLst>
                    <a:ext uri="{9D8B030D-6E8A-4147-A177-3AD203B41FA5}">
                      <a16:colId xmlns:a16="http://schemas.microsoft.com/office/drawing/2014/main" val="3750462787"/>
                    </a:ext>
                  </a:extLst>
                </a:gridCol>
                <a:gridCol w="714375">
                  <a:extLst>
                    <a:ext uri="{9D8B030D-6E8A-4147-A177-3AD203B41FA5}">
                      <a16:colId xmlns:a16="http://schemas.microsoft.com/office/drawing/2014/main" val="2536234481"/>
                    </a:ext>
                  </a:extLst>
                </a:gridCol>
                <a:gridCol w="771525">
                  <a:extLst>
                    <a:ext uri="{9D8B030D-6E8A-4147-A177-3AD203B41FA5}">
                      <a16:colId xmlns:a16="http://schemas.microsoft.com/office/drawing/2014/main" val="2118178263"/>
                    </a:ext>
                  </a:extLst>
                </a:gridCol>
                <a:gridCol w="704850">
                  <a:extLst>
                    <a:ext uri="{9D8B030D-6E8A-4147-A177-3AD203B41FA5}">
                      <a16:colId xmlns:a16="http://schemas.microsoft.com/office/drawing/2014/main" val="3839487345"/>
                    </a:ext>
                  </a:extLst>
                </a:gridCol>
                <a:gridCol w="723900">
                  <a:extLst>
                    <a:ext uri="{9D8B030D-6E8A-4147-A177-3AD203B41FA5}">
                      <a16:colId xmlns:a16="http://schemas.microsoft.com/office/drawing/2014/main" val="1932377969"/>
                    </a:ext>
                  </a:extLst>
                </a:gridCol>
                <a:gridCol w="683798">
                  <a:extLst>
                    <a:ext uri="{9D8B030D-6E8A-4147-A177-3AD203B41FA5}">
                      <a16:colId xmlns:a16="http://schemas.microsoft.com/office/drawing/2014/main" val="3740997559"/>
                    </a:ext>
                  </a:extLst>
                </a:gridCol>
                <a:gridCol w="806052">
                  <a:extLst>
                    <a:ext uri="{9D8B030D-6E8A-4147-A177-3AD203B41FA5}">
                      <a16:colId xmlns:a16="http://schemas.microsoft.com/office/drawing/2014/main" val="3319319027"/>
                    </a:ext>
                  </a:extLst>
                </a:gridCol>
                <a:gridCol w="919976">
                  <a:extLst>
                    <a:ext uri="{9D8B030D-6E8A-4147-A177-3AD203B41FA5}">
                      <a16:colId xmlns:a16="http://schemas.microsoft.com/office/drawing/2014/main" val="1372111710"/>
                    </a:ext>
                  </a:extLst>
                </a:gridCol>
              </a:tblGrid>
              <a:tr h="767596">
                <a:tc>
                  <a:txBody>
                    <a:bodyPr/>
                    <a:lstStyle/>
                    <a:p>
                      <a:pPr algn="ctr"/>
                      <a:r>
                        <a:rPr lang="en-US" sz="1200" b="1" dirty="0">
                          <a:solidFill>
                            <a:schemeClr val="tx1"/>
                          </a:solidFill>
                        </a:rPr>
                        <a:t>Wild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200" b="1" dirty="0">
                          <a:solidFill>
                            <a:schemeClr val="tx1"/>
                          </a:solidFill>
                        </a:rPr>
                        <a:t> K21R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1" dirty="0">
                          <a:solidFill>
                            <a:schemeClr val="tx1"/>
                          </a:solidFill>
                        </a:rPr>
                        <a:t>K35R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200" b="1" dirty="0">
                          <a:solidFill>
                            <a:schemeClr val="tx1"/>
                          </a:solidFill>
                        </a:rPr>
                        <a:t>K187R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1" dirty="0">
                          <a:solidFill>
                            <a:schemeClr val="tx1"/>
                          </a:solidFill>
                        </a:rPr>
                        <a:t>K230R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200" b="1" dirty="0">
                          <a:solidFill>
                            <a:schemeClr val="tx1"/>
                          </a:solidFill>
                        </a:rPr>
                        <a:t>K242R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200" b="1" dirty="0">
                          <a:solidFill>
                            <a:schemeClr val="tx1"/>
                          </a:solidFill>
                        </a:rPr>
                        <a:t>K252R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200" b="1" dirty="0">
                          <a:solidFill>
                            <a:schemeClr val="tx1"/>
                          </a:solidFill>
                        </a:rPr>
                        <a:t>21/35</a:t>
                      </a:r>
                    </a:p>
                    <a:p>
                      <a:pPr algn="ctr"/>
                      <a:r>
                        <a:rPr lang="en-US" sz="1200" b="1" dirty="0">
                          <a:solidFill>
                            <a:schemeClr val="tx1"/>
                          </a:solidFill>
                        </a:rPr>
                        <a:t>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200" b="1" dirty="0">
                          <a:solidFill>
                            <a:schemeClr val="tx1"/>
                          </a:solidFill>
                        </a:rPr>
                        <a:t>187/230/242/252 </a:t>
                      </a:r>
                    </a:p>
                    <a:p>
                      <a:pPr algn="ctr"/>
                      <a:r>
                        <a:rPr lang="en-US" sz="1200" b="1" dirty="0">
                          <a:solidFill>
                            <a:schemeClr val="tx1"/>
                          </a:solidFill>
                        </a:rPr>
                        <a:t>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200" b="1" dirty="0">
                          <a:solidFill>
                            <a:schemeClr val="tx1"/>
                          </a:solidFill>
                        </a:rPr>
                        <a:t>21/35/187/230/242/252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90330673"/>
                  </a:ext>
                </a:extLst>
              </a:tr>
            </a:tbl>
          </a:graphicData>
        </a:graphic>
      </p:graphicFrame>
      <p:graphicFrame>
        <p:nvGraphicFramePr>
          <p:cNvPr id="5" name="Table 14">
            <a:extLst>
              <a:ext uri="{FF2B5EF4-FFF2-40B4-BE49-F238E27FC236}">
                <a16:creationId xmlns:a16="http://schemas.microsoft.com/office/drawing/2014/main" id="{D0D49F64-2F51-463D-B0D0-32D84C1B29B9}"/>
              </a:ext>
            </a:extLst>
          </p:cNvPr>
          <p:cNvGraphicFramePr>
            <a:graphicFrameLocks noGrp="1"/>
          </p:cNvGraphicFramePr>
          <p:nvPr>
            <p:extLst>
              <p:ext uri="{D42A27DB-BD31-4B8C-83A1-F6EECF244321}">
                <p14:modId xmlns:p14="http://schemas.microsoft.com/office/powerpoint/2010/main" val="185965813"/>
              </p:ext>
            </p:extLst>
          </p:nvPr>
        </p:nvGraphicFramePr>
        <p:xfrm>
          <a:off x="2655221" y="5133782"/>
          <a:ext cx="703578" cy="609600"/>
        </p:xfrm>
        <a:graphic>
          <a:graphicData uri="http://schemas.openxmlformats.org/drawingml/2006/table">
            <a:tbl>
              <a:tblPr firstRow="1" bandRow="1">
                <a:tableStyleId>{5C22544A-7EE6-4342-B048-85BDC9FD1C3A}</a:tableStyleId>
              </a:tblPr>
              <a:tblGrid>
                <a:gridCol w="234526">
                  <a:extLst>
                    <a:ext uri="{9D8B030D-6E8A-4147-A177-3AD203B41FA5}">
                      <a16:colId xmlns:a16="http://schemas.microsoft.com/office/drawing/2014/main" val="3314095768"/>
                    </a:ext>
                  </a:extLst>
                </a:gridCol>
                <a:gridCol w="234526">
                  <a:extLst>
                    <a:ext uri="{9D8B030D-6E8A-4147-A177-3AD203B41FA5}">
                      <a16:colId xmlns:a16="http://schemas.microsoft.com/office/drawing/2014/main" val="2843859944"/>
                    </a:ext>
                  </a:extLst>
                </a:gridCol>
                <a:gridCol w="234526">
                  <a:extLst>
                    <a:ext uri="{9D8B030D-6E8A-4147-A177-3AD203B41FA5}">
                      <a16:colId xmlns:a16="http://schemas.microsoft.com/office/drawing/2014/main" val="2187845357"/>
                    </a:ext>
                  </a:extLst>
                </a:gridCol>
              </a:tblGrid>
              <a:tr h="252203">
                <a:tc>
                  <a:txBody>
                    <a:bodyPr/>
                    <a:lstStyle/>
                    <a:p>
                      <a:pPr algn="ctr"/>
                      <a:r>
                        <a:rPr lang="en-US" sz="1400" b="1" dirty="0">
                          <a:solidFill>
                            <a:schemeClr val="tx1"/>
                          </a:solidFill>
                          <a:latin typeface="+mn-lt"/>
                        </a:rPr>
                        <a: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767501558"/>
                  </a:ext>
                </a:extLst>
              </a:tr>
              <a:tr h="252203">
                <a:tc>
                  <a:txBody>
                    <a:bodyPr/>
                    <a:lstStyle/>
                    <a:p>
                      <a:pPr algn="ctr"/>
                      <a:r>
                        <a:rPr lang="en-US" sz="1400" b="1" dirty="0">
                          <a:solidFill>
                            <a:schemeClr val="tx1"/>
                          </a:solidFill>
                          <a:latin typeface="+mn-lt"/>
                        </a:rPr>
                        <a: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837820543"/>
                  </a:ext>
                </a:extLst>
              </a:tr>
            </a:tbl>
          </a:graphicData>
        </a:graphic>
      </p:graphicFrame>
      <p:graphicFrame>
        <p:nvGraphicFramePr>
          <p:cNvPr id="6" name="Table 5">
            <a:extLst>
              <a:ext uri="{FF2B5EF4-FFF2-40B4-BE49-F238E27FC236}">
                <a16:creationId xmlns:a16="http://schemas.microsoft.com/office/drawing/2014/main" id="{1C584FBD-0FB5-4DCD-A878-B585818E8771}"/>
              </a:ext>
            </a:extLst>
          </p:cNvPr>
          <p:cNvGraphicFramePr>
            <a:graphicFrameLocks noGrp="1"/>
          </p:cNvGraphicFramePr>
          <p:nvPr>
            <p:extLst>
              <p:ext uri="{D42A27DB-BD31-4B8C-83A1-F6EECF244321}">
                <p14:modId xmlns:p14="http://schemas.microsoft.com/office/powerpoint/2010/main" val="288511935"/>
              </p:ext>
            </p:extLst>
          </p:nvPr>
        </p:nvGraphicFramePr>
        <p:xfrm>
          <a:off x="1625201" y="5190864"/>
          <a:ext cx="1016882" cy="609600"/>
        </p:xfrm>
        <a:graphic>
          <a:graphicData uri="http://schemas.openxmlformats.org/drawingml/2006/table">
            <a:tbl>
              <a:tblPr firstRow="1" bandRow="1">
                <a:tableStyleId>{5C22544A-7EE6-4342-B048-85BDC9FD1C3A}</a:tableStyleId>
              </a:tblPr>
              <a:tblGrid>
                <a:gridCol w="1016882">
                  <a:extLst>
                    <a:ext uri="{9D8B030D-6E8A-4147-A177-3AD203B41FA5}">
                      <a16:colId xmlns:a16="http://schemas.microsoft.com/office/drawing/2014/main" val="2553196521"/>
                    </a:ext>
                  </a:extLst>
                </a:gridCol>
              </a:tblGrid>
              <a:tr h="304800">
                <a:tc>
                  <a:txBody>
                    <a:bodyPr/>
                    <a:lstStyle/>
                    <a:p>
                      <a:pPr algn="ctr"/>
                      <a:r>
                        <a:rPr lang="en-US" sz="1400" b="1" dirty="0">
                          <a:solidFill>
                            <a:schemeClr val="tx1"/>
                          </a:solidFill>
                        </a:rPr>
                        <a:t>ATP</a:t>
                      </a:r>
                    </a:p>
                  </a:txBody>
                  <a:tcPr marL="110582" marR="110582"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17470907"/>
                  </a:ext>
                </a:extLst>
              </a:tr>
              <a:tr h="304800">
                <a:tc>
                  <a:txBody>
                    <a:bodyPr/>
                    <a:lstStyle/>
                    <a:p>
                      <a:pPr algn="ctr"/>
                      <a:r>
                        <a:rPr lang="en-US" sz="1400" b="1" dirty="0">
                          <a:solidFill>
                            <a:schemeClr val="tx1"/>
                          </a:solidFill>
                        </a:rPr>
                        <a:t>PIAS1-E3</a:t>
                      </a:r>
                    </a:p>
                  </a:txBody>
                  <a:tcPr marL="110582" marR="110582"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19388094"/>
                  </a:ext>
                </a:extLst>
              </a:tr>
            </a:tbl>
          </a:graphicData>
        </a:graphic>
      </p:graphicFrame>
      <p:graphicFrame>
        <p:nvGraphicFramePr>
          <p:cNvPr id="7" name="Table 14">
            <a:extLst>
              <a:ext uri="{FF2B5EF4-FFF2-40B4-BE49-F238E27FC236}">
                <a16:creationId xmlns:a16="http://schemas.microsoft.com/office/drawing/2014/main" id="{355C0CE9-64AF-473B-918F-2DFC6074F453}"/>
              </a:ext>
            </a:extLst>
          </p:cNvPr>
          <p:cNvGraphicFramePr>
            <a:graphicFrameLocks noGrp="1"/>
          </p:cNvGraphicFramePr>
          <p:nvPr>
            <p:extLst>
              <p:ext uri="{D42A27DB-BD31-4B8C-83A1-F6EECF244321}">
                <p14:modId xmlns:p14="http://schemas.microsoft.com/office/powerpoint/2010/main" val="3379630020"/>
              </p:ext>
            </p:extLst>
          </p:nvPr>
        </p:nvGraphicFramePr>
        <p:xfrm>
          <a:off x="3424660" y="5121285"/>
          <a:ext cx="624840" cy="6096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3314095768"/>
                    </a:ext>
                  </a:extLst>
                </a:gridCol>
                <a:gridCol w="208280">
                  <a:extLst>
                    <a:ext uri="{9D8B030D-6E8A-4147-A177-3AD203B41FA5}">
                      <a16:colId xmlns:a16="http://schemas.microsoft.com/office/drawing/2014/main" val="2843859944"/>
                    </a:ext>
                  </a:extLst>
                </a:gridCol>
                <a:gridCol w="208280">
                  <a:extLst>
                    <a:ext uri="{9D8B030D-6E8A-4147-A177-3AD203B41FA5}">
                      <a16:colId xmlns:a16="http://schemas.microsoft.com/office/drawing/2014/main" val="2187845357"/>
                    </a:ext>
                  </a:extLst>
                </a:gridCol>
              </a:tblGrid>
              <a:tr h="252203">
                <a:tc>
                  <a:txBody>
                    <a:bodyPr/>
                    <a:lstStyle/>
                    <a:p>
                      <a:pPr algn="ctr"/>
                      <a:r>
                        <a:rPr lang="en-US" sz="1400" b="1" dirty="0">
                          <a:solidFill>
                            <a:schemeClr val="tx1"/>
                          </a:solidFill>
                          <a:latin typeface="+mn-lt"/>
                        </a:rPr>
                        <a: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67501558"/>
                  </a:ext>
                </a:extLst>
              </a:tr>
              <a:tr h="252203">
                <a:tc>
                  <a:txBody>
                    <a:bodyPr/>
                    <a:lstStyle/>
                    <a:p>
                      <a:pPr algn="ctr"/>
                      <a:r>
                        <a:rPr lang="en-US" sz="1400" b="1" dirty="0">
                          <a:solidFill>
                            <a:schemeClr val="tx1"/>
                          </a:solidFill>
                          <a:latin typeface="+mn-lt"/>
                        </a:rPr>
                        <a: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37820543"/>
                  </a:ext>
                </a:extLst>
              </a:tr>
            </a:tbl>
          </a:graphicData>
        </a:graphic>
      </p:graphicFrame>
      <p:graphicFrame>
        <p:nvGraphicFramePr>
          <p:cNvPr id="8" name="Table 14">
            <a:extLst>
              <a:ext uri="{FF2B5EF4-FFF2-40B4-BE49-F238E27FC236}">
                <a16:creationId xmlns:a16="http://schemas.microsoft.com/office/drawing/2014/main" id="{D8AA9848-D5B5-4011-9FF7-3DAF22EDB17C}"/>
              </a:ext>
            </a:extLst>
          </p:cNvPr>
          <p:cNvGraphicFramePr>
            <a:graphicFrameLocks noGrp="1"/>
          </p:cNvGraphicFramePr>
          <p:nvPr>
            <p:extLst>
              <p:ext uri="{D42A27DB-BD31-4B8C-83A1-F6EECF244321}">
                <p14:modId xmlns:p14="http://schemas.microsoft.com/office/powerpoint/2010/main" val="2263585945"/>
              </p:ext>
            </p:extLst>
          </p:nvPr>
        </p:nvGraphicFramePr>
        <p:xfrm>
          <a:off x="4115361" y="5122257"/>
          <a:ext cx="703578" cy="609600"/>
        </p:xfrm>
        <a:graphic>
          <a:graphicData uri="http://schemas.openxmlformats.org/drawingml/2006/table">
            <a:tbl>
              <a:tblPr firstRow="1" bandRow="1">
                <a:tableStyleId>{5C22544A-7EE6-4342-B048-85BDC9FD1C3A}</a:tableStyleId>
              </a:tblPr>
              <a:tblGrid>
                <a:gridCol w="234526">
                  <a:extLst>
                    <a:ext uri="{9D8B030D-6E8A-4147-A177-3AD203B41FA5}">
                      <a16:colId xmlns:a16="http://schemas.microsoft.com/office/drawing/2014/main" val="3314095768"/>
                    </a:ext>
                  </a:extLst>
                </a:gridCol>
                <a:gridCol w="234526">
                  <a:extLst>
                    <a:ext uri="{9D8B030D-6E8A-4147-A177-3AD203B41FA5}">
                      <a16:colId xmlns:a16="http://schemas.microsoft.com/office/drawing/2014/main" val="2843859944"/>
                    </a:ext>
                  </a:extLst>
                </a:gridCol>
                <a:gridCol w="234526">
                  <a:extLst>
                    <a:ext uri="{9D8B030D-6E8A-4147-A177-3AD203B41FA5}">
                      <a16:colId xmlns:a16="http://schemas.microsoft.com/office/drawing/2014/main" val="2187845357"/>
                    </a:ext>
                  </a:extLst>
                </a:gridCol>
              </a:tblGrid>
              <a:tr h="252203">
                <a:tc>
                  <a:txBody>
                    <a:bodyPr/>
                    <a:lstStyle/>
                    <a:p>
                      <a:pPr algn="ctr"/>
                      <a:r>
                        <a:rPr lang="en-US" sz="1400" b="1" dirty="0">
                          <a:solidFill>
                            <a:schemeClr val="tx1"/>
                          </a:solidFill>
                          <a:latin typeface="+mn-lt"/>
                        </a:rPr>
                        <a: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767501558"/>
                  </a:ext>
                </a:extLst>
              </a:tr>
              <a:tr h="252203">
                <a:tc>
                  <a:txBody>
                    <a:bodyPr/>
                    <a:lstStyle/>
                    <a:p>
                      <a:pPr algn="ctr"/>
                      <a:r>
                        <a:rPr lang="en-US" sz="1400" b="1" dirty="0">
                          <a:solidFill>
                            <a:schemeClr val="tx1"/>
                          </a:solidFill>
                          <a:latin typeface="+mn-lt"/>
                        </a:rPr>
                        <a: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837820543"/>
                  </a:ext>
                </a:extLst>
              </a:tr>
            </a:tbl>
          </a:graphicData>
        </a:graphic>
      </p:graphicFrame>
      <p:graphicFrame>
        <p:nvGraphicFramePr>
          <p:cNvPr id="9" name="Table 14">
            <a:extLst>
              <a:ext uri="{FF2B5EF4-FFF2-40B4-BE49-F238E27FC236}">
                <a16:creationId xmlns:a16="http://schemas.microsoft.com/office/drawing/2014/main" id="{BC06AB0F-392B-4471-A591-A53AF72B19C4}"/>
              </a:ext>
            </a:extLst>
          </p:cNvPr>
          <p:cNvGraphicFramePr>
            <a:graphicFrameLocks noGrp="1"/>
          </p:cNvGraphicFramePr>
          <p:nvPr>
            <p:extLst>
              <p:ext uri="{D42A27DB-BD31-4B8C-83A1-F6EECF244321}">
                <p14:modId xmlns:p14="http://schemas.microsoft.com/office/powerpoint/2010/main" val="1813990292"/>
              </p:ext>
            </p:extLst>
          </p:nvPr>
        </p:nvGraphicFramePr>
        <p:xfrm>
          <a:off x="4870910" y="5121285"/>
          <a:ext cx="624840" cy="6096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3314095768"/>
                    </a:ext>
                  </a:extLst>
                </a:gridCol>
                <a:gridCol w="208280">
                  <a:extLst>
                    <a:ext uri="{9D8B030D-6E8A-4147-A177-3AD203B41FA5}">
                      <a16:colId xmlns:a16="http://schemas.microsoft.com/office/drawing/2014/main" val="2843859944"/>
                    </a:ext>
                  </a:extLst>
                </a:gridCol>
                <a:gridCol w="208280">
                  <a:extLst>
                    <a:ext uri="{9D8B030D-6E8A-4147-A177-3AD203B41FA5}">
                      <a16:colId xmlns:a16="http://schemas.microsoft.com/office/drawing/2014/main" val="2187845357"/>
                    </a:ext>
                  </a:extLst>
                </a:gridCol>
              </a:tblGrid>
              <a:tr h="252203">
                <a:tc>
                  <a:txBody>
                    <a:bodyPr/>
                    <a:lstStyle/>
                    <a:p>
                      <a:pPr algn="ctr"/>
                      <a:r>
                        <a:rPr lang="en-US" sz="1400" b="1" dirty="0">
                          <a:solidFill>
                            <a:schemeClr val="tx1"/>
                          </a:solidFill>
                          <a:latin typeface="+mn-lt"/>
                        </a:rPr>
                        <a: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67501558"/>
                  </a:ext>
                </a:extLst>
              </a:tr>
              <a:tr h="252203">
                <a:tc>
                  <a:txBody>
                    <a:bodyPr/>
                    <a:lstStyle/>
                    <a:p>
                      <a:pPr algn="ctr"/>
                      <a:r>
                        <a:rPr lang="en-US" sz="1400" b="1" dirty="0">
                          <a:solidFill>
                            <a:schemeClr val="tx1"/>
                          </a:solidFill>
                          <a:latin typeface="+mn-lt"/>
                        </a:rPr>
                        <a: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37820543"/>
                  </a:ext>
                </a:extLst>
              </a:tr>
            </a:tbl>
          </a:graphicData>
        </a:graphic>
      </p:graphicFrame>
      <p:graphicFrame>
        <p:nvGraphicFramePr>
          <p:cNvPr id="10" name="Table 14">
            <a:extLst>
              <a:ext uri="{FF2B5EF4-FFF2-40B4-BE49-F238E27FC236}">
                <a16:creationId xmlns:a16="http://schemas.microsoft.com/office/drawing/2014/main" id="{2C52C533-247E-4491-A40A-CC116D902D6C}"/>
              </a:ext>
            </a:extLst>
          </p:cNvPr>
          <p:cNvGraphicFramePr>
            <a:graphicFrameLocks noGrp="1"/>
          </p:cNvGraphicFramePr>
          <p:nvPr>
            <p:extLst>
              <p:ext uri="{D42A27DB-BD31-4B8C-83A1-F6EECF244321}">
                <p14:modId xmlns:p14="http://schemas.microsoft.com/office/powerpoint/2010/main" val="2005877049"/>
              </p:ext>
            </p:extLst>
          </p:nvPr>
        </p:nvGraphicFramePr>
        <p:xfrm>
          <a:off x="5573784" y="5135000"/>
          <a:ext cx="703578" cy="609600"/>
        </p:xfrm>
        <a:graphic>
          <a:graphicData uri="http://schemas.openxmlformats.org/drawingml/2006/table">
            <a:tbl>
              <a:tblPr firstRow="1" bandRow="1">
                <a:tableStyleId>{5C22544A-7EE6-4342-B048-85BDC9FD1C3A}</a:tableStyleId>
              </a:tblPr>
              <a:tblGrid>
                <a:gridCol w="234526">
                  <a:extLst>
                    <a:ext uri="{9D8B030D-6E8A-4147-A177-3AD203B41FA5}">
                      <a16:colId xmlns:a16="http://schemas.microsoft.com/office/drawing/2014/main" val="3314095768"/>
                    </a:ext>
                  </a:extLst>
                </a:gridCol>
                <a:gridCol w="234526">
                  <a:extLst>
                    <a:ext uri="{9D8B030D-6E8A-4147-A177-3AD203B41FA5}">
                      <a16:colId xmlns:a16="http://schemas.microsoft.com/office/drawing/2014/main" val="2843859944"/>
                    </a:ext>
                  </a:extLst>
                </a:gridCol>
                <a:gridCol w="234526">
                  <a:extLst>
                    <a:ext uri="{9D8B030D-6E8A-4147-A177-3AD203B41FA5}">
                      <a16:colId xmlns:a16="http://schemas.microsoft.com/office/drawing/2014/main" val="2187845357"/>
                    </a:ext>
                  </a:extLst>
                </a:gridCol>
              </a:tblGrid>
              <a:tr h="252203">
                <a:tc>
                  <a:txBody>
                    <a:bodyPr/>
                    <a:lstStyle/>
                    <a:p>
                      <a:pPr algn="ctr"/>
                      <a:r>
                        <a:rPr lang="en-US" sz="1400" b="1" dirty="0">
                          <a:solidFill>
                            <a:schemeClr val="tx1"/>
                          </a:solidFill>
                          <a:latin typeface="+mn-lt"/>
                        </a:rPr>
                        <a: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767501558"/>
                  </a:ext>
                </a:extLst>
              </a:tr>
              <a:tr h="252203">
                <a:tc>
                  <a:txBody>
                    <a:bodyPr/>
                    <a:lstStyle/>
                    <a:p>
                      <a:pPr algn="ctr"/>
                      <a:r>
                        <a:rPr lang="en-US" sz="1400" b="1" dirty="0">
                          <a:solidFill>
                            <a:schemeClr val="tx1"/>
                          </a:solidFill>
                          <a:latin typeface="+mn-lt"/>
                        </a:rPr>
                        <a: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837820543"/>
                  </a:ext>
                </a:extLst>
              </a:tr>
            </a:tbl>
          </a:graphicData>
        </a:graphic>
      </p:graphicFrame>
      <p:graphicFrame>
        <p:nvGraphicFramePr>
          <p:cNvPr id="11" name="Table 14">
            <a:extLst>
              <a:ext uri="{FF2B5EF4-FFF2-40B4-BE49-F238E27FC236}">
                <a16:creationId xmlns:a16="http://schemas.microsoft.com/office/drawing/2014/main" id="{7DC94411-794B-4E74-AB20-92BA27094479}"/>
              </a:ext>
            </a:extLst>
          </p:cNvPr>
          <p:cNvGraphicFramePr>
            <a:graphicFrameLocks noGrp="1"/>
          </p:cNvGraphicFramePr>
          <p:nvPr>
            <p:extLst>
              <p:ext uri="{D42A27DB-BD31-4B8C-83A1-F6EECF244321}">
                <p14:modId xmlns:p14="http://schemas.microsoft.com/office/powerpoint/2010/main" val="1954361800"/>
              </p:ext>
            </p:extLst>
          </p:nvPr>
        </p:nvGraphicFramePr>
        <p:xfrm>
          <a:off x="6347361" y="5115625"/>
          <a:ext cx="624840" cy="6096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3314095768"/>
                    </a:ext>
                  </a:extLst>
                </a:gridCol>
                <a:gridCol w="208280">
                  <a:extLst>
                    <a:ext uri="{9D8B030D-6E8A-4147-A177-3AD203B41FA5}">
                      <a16:colId xmlns:a16="http://schemas.microsoft.com/office/drawing/2014/main" val="2843859944"/>
                    </a:ext>
                  </a:extLst>
                </a:gridCol>
                <a:gridCol w="208280">
                  <a:extLst>
                    <a:ext uri="{9D8B030D-6E8A-4147-A177-3AD203B41FA5}">
                      <a16:colId xmlns:a16="http://schemas.microsoft.com/office/drawing/2014/main" val="2187845357"/>
                    </a:ext>
                  </a:extLst>
                </a:gridCol>
              </a:tblGrid>
              <a:tr h="252203">
                <a:tc>
                  <a:txBody>
                    <a:bodyPr/>
                    <a:lstStyle/>
                    <a:p>
                      <a:pPr algn="ctr"/>
                      <a:r>
                        <a:rPr lang="en-US" sz="1400" b="1" dirty="0">
                          <a:solidFill>
                            <a:schemeClr val="tx1"/>
                          </a:solidFill>
                          <a:latin typeface="+mn-lt"/>
                        </a:rPr>
                        <a: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67501558"/>
                  </a:ext>
                </a:extLst>
              </a:tr>
              <a:tr h="252203">
                <a:tc>
                  <a:txBody>
                    <a:bodyPr/>
                    <a:lstStyle/>
                    <a:p>
                      <a:pPr algn="ctr"/>
                      <a:r>
                        <a:rPr lang="en-US" sz="1400" b="1" dirty="0">
                          <a:solidFill>
                            <a:schemeClr val="tx1"/>
                          </a:solidFill>
                          <a:latin typeface="+mn-lt"/>
                        </a:rPr>
                        <a: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37820543"/>
                  </a:ext>
                </a:extLst>
              </a:tr>
            </a:tbl>
          </a:graphicData>
        </a:graphic>
      </p:graphicFrame>
      <p:graphicFrame>
        <p:nvGraphicFramePr>
          <p:cNvPr id="12" name="Table 14">
            <a:extLst>
              <a:ext uri="{FF2B5EF4-FFF2-40B4-BE49-F238E27FC236}">
                <a16:creationId xmlns:a16="http://schemas.microsoft.com/office/drawing/2014/main" id="{AB20DFAD-2C61-44D3-9BD9-D4D209A6CE7B}"/>
              </a:ext>
            </a:extLst>
          </p:cNvPr>
          <p:cNvGraphicFramePr>
            <a:graphicFrameLocks noGrp="1"/>
          </p:cNvGraphicFramePr>
          <p:nvPr>
            <p:extLst>
              <p:ext uri="{D42A27DB-BD31-4B8C-83A1-F6EECF244321}">
                <p14:modId xmlns:p14="http://schemas.microsoft.com/office/powerpoint/2010/main" val="362624897"/>
              </p:ext>
            </p:extLst>
          </p:nvPr>
        </p:nvGraphicFramePr>
        <p:xfrm>
          <a:off x="7051576" y="5134675"/>
          <a:ext cx="703578" cy="609600"/>
        </p:xfrm>
        <a:graphic>
          <a:graphicData uri="http://schemas.openxmlformats.org/drawingml/2006/table">
            <a:tbl>
              <a:tblPr firstRow="1" bandRow="1">
                <a:tableStyleId>{5C22544A-7EE6-4342-B048-85BDC9FD1C3A}</a:tableStyleId>
              </a:tblPr>
              <a:tblGrid>
                <a:gridCol w="234526">
                  <a:extLst>
                    <a:ext uri="{9D8B030D-6E8A-4147-A177-3AD203B41FA5}">
                      <a16:colId xmlns:a16="http://schemas.microsoft.com/office/drawing/2014/main" val="3314095768"/>
                    </a:ext>
                  </a:extLst>
                </a:gridCol>
                <a:gridCol w="234526">
                  <a:extLst>
                    <a:ext uri="{9D8B030D-6E8A-4147-A177-3AD203B41FA5}">
                      <a16:colId xmlns:a16="http://schemas.microsoft.com/office/drawing/2014/main" val="2843859944"/>
                    </a:ext>
                  </a:extLst>
                </a:gridCol>
                <a:gridCol w="234526">
                  <a:extLst>
                    <a:ext uri="{9D8B030D-6E8A-4147-A177-3AD203B41FA5}">
                      <a16:colId xmlns:a16="http://schemas.microsoft.com/office/drawing/2014/main" val="2187845357"/>
                    </a:ext>
                  </a:extLst>
                </a:gridCol>
              </a:tblGrid>
              <a:tr h="252203">
                <a:tc>
                  <a:txBody>
                    <a:bodyPr/>
                    <a:lstStyle/>
                    <a:p>
                      <a:pPr algn="ctr"/>
                      <a:r>
                        <a:rPr lang="en-US" sz="1400" b="1" dirty="0">
                          <a:solidFill>
                            <a:schemeClr val="tx1"/>
                          </a:solidFill>
                          <a:latin typeface="+mn-lt"/>
                        </a:rPr>
                        <a: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767501558"/>
                  </a:ext>
                </a:extLst>
              </a:tr>
              <a:tr h="252203">
                <a:tc>
                  <a:txBody>
                    <a:bodyPr/>
                    <a:lstStyle/>
                    <a:p>
                      <a:pPr algn="ctr"/>
                      <a:r>
                        <a:rPr lang="en-US" sz="1400" b="1" dirty="0">
                          <a:solidFill>
                            <a:schemeClr val="tx1"/>
                          </a:solidFill>
                          <a:latin typeface="+mn-lt"/>
                        </a:rPr>
                        <a: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837820543"/>
                  </a:ext>
                </a:extLst>
              </a:tr>
            </a:tbl>
          </a:graphicData>
        </a:graphic>
      </p:graphicFrame>
      <p:graphicFrame>
        <p:nvGraphicFramePr>
          <p:cNvPr id="13" name="Table 14">
            <a:extLst>
              <a:ext uri="{FF2B5EF4-FFF2-40B4-BE49-F238E27FC236}">
                <a16:creationId xmlns:a16="http://schemas.microsoft.com/office/drawing/2014/main" id="{41167143-FAA0-4145-893B-2D0A0CC28602}"/>
              </a:ext>
            </a:extLst>
          </p:cNvPr>
          <p:cNvGraphicFramePr>
            <a:graphicFrameLocks noGrp="1"/>
          </p:cNvGraphicFramePr>
          <p:nvPr>
            <p:extLst>
              <p:ext uri="{D42A27DB-BD31-4B8C-83A1-F6EECF244321}">
                <p14:modId xmlns:p14="http://schemas.microsoft.com/office/powerpoint/2010/main" val="1826952598"/>
              </p:ext>
            </p:extLst>
          </p:nvPr>
        </p:nvGraphicFramePr>
        <p:xfrm>
          <a:off x="7802927" y="5141025"/>
          <a:ext cx="624840" cy="6096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3314095768"/>
                    </a:ext>
                  </a:extLst>
                </a:gridCol>
                <a:gridCol w="208280">
                  <a:extLst>
                    <a:ext uri="{9D8B030D-6E8A-4147-A177-3AD203B41FA5}">
                      <a16:colId xmlns:a16="http://schemas.microsoft.com/office/drawing/2014/main" val="2843859944"/>
                    </a:ext>
                  </a:extLst>
                </a:gridCol>
                <a:gridCol w="208280">
                  <a:extLst>
                    <a:ext uri="{9D8B030D-6E8A-4147-A177-3AD203B41FA5}">
                      <a16:colId xmlns:a16="http://schemas.microsoft.com/office/drawing/2014/main" val="2187845357"/>
                    </a:ext>
                  </a:extLst>
                </a:gridCol>
              </a:tblGrid>
              <a:tr h="252203">
                <a:tc>
                  <a:txBody>
                    <a:bodyPr/>
                    <a:lstStyle/>
                    <a:p>
                      <a:pPr algn="ctr"/>
                      <a:r>
                        <a:rPr lang="en-US" sz="1400" b="1" dirty="0">
                          <a:solidFill>
                            <a:schemeClr val="tx1"/>
                          </a:solidFill>
                          <a:latin typeface="+mn-lt"/>
                        </a:rPr>
                        <a: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67501558"/>
                  </a:ext>
                </a:extLst>
              </a:tr>
              <a:tr h="252203">
                <a:tc>
                  <a:txBody>
                    <a:bodyPr/>
                    <a:lstStyle/>
                    <a:p>
                      <a:pPr algn="ctr"/>
                      <a:r>
                        <a:rPr lang="en-US" sz="1400" b="1" dirty="0">
                          <a:solidFill>
                            <a:schemeClr val="tx1"/>
                          </a:solidFill>
                          <a:latin typeface="+mn-lt"/>
                        </a:rPr>
                        <a: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37820543"/>
                  </a:ext>
                </a:extLst>
              </a:tr>
            </a:tbl>
          </a:graphicData>
        </a:graphic>
      </p:graphicFrame>
      <p:graphicFrame>
        <p:nvGraphicFramePr>
          <p:cNvPr id="14" name="Table 14">
            <a:extLst>
              <a:ext uri="{FF2B5EF4-FFF2-40B4-BE49-F238E27FC236}">
                <a16:creationId xmlns:a16="http://schemas.microsoft.com/office/drawing/2014/main" id="{EC873048-C034-4EA9-B110-B281E4A84578}"/>
              </a:ext>
            </a:extLst>
          </p:cNvPr>
          <p:cNvGraphicFramePr>
            <a:graphicFrameLocks noGrp="1"/>
          </p:cNvGraphicFramePr>
          <p:nvPr>
            <p:extLst>
              <p:ext uri="{D42A27DB-BD31-4B8C-83A1-F6EECF244321}">
                <p14:modId xmlns:p14="http://schemas.microsoft.com/office/powerpoint/2010/main" val="4169614445"/>
              </p:ext>
            </p:extLst>
          </p:nvPr>
        </p:nvGraphicFramePr>
        <p:xfrm>
          <a:off x="8502957" y="5121975"/>
          <a:ext cx="703578" cy="609600"/>
        </p:xfrm>
        <a:graphic>
          <a:graphicData uri="http://schemas.openxmlformats.org/drawingml/2006/table">
            <a:tbl>
              <a:tblPr firstRow="1" bandRow="1">
                <a:tableStyleId>{5C22544A-7EE6-4342-B048-85BDC9FD1C3A}</a:tableStyleId>
              </a:tblPr>
              <a:tblGrid>
                <a:gridCol w="234526">
                  <a:extLst>
                    <a:ext uri="{9D8B030D-6E8A-4147-A177-3AD203B41FA5}">
                      <a16:colId xmlns:a16="http://schemas.microsoft.com/office/drawing/2014/main" val="3314095768"/>
                    </a:ext>
                  </a:extLst>
                </a:gridCol>
                <a:gridCol w="234526">
                  <a:extLst>
                    <a:ext uri="{9D8B030D-6E8A-4147-A177-3AD203B41FA5}">
                      <a16:colId xmlns:a16="http://schemas.microsoft.com/office/drawing/2014/main" val="2843859944"/>
                    </a:ext>
                  </a:extLst>
                </a:gridCol>
                <a:gridCol w="234526">
                  <a:extLst>
                    <a:ext uri="{9D8B030D-6E8A-4147-A177-3AD203B41FA5}">
                      <a16:colId xmlns:a16="http://schemas.microsoft.com/office/drawing/2014/main" val="2187845357"/>
                    </a:ext>
                  </a:extLst>
                </a:gridCol>
              </a:tblGrid>
              <a:tr h="252203">
                <a:tc>
                  <a:txBody>
                    <a:bodyPr/>
                    <a:lstStyle/>
                    <a:p>
                      <a:pPr algn="ctr"/>
                      <a:r>
                        <a:rPr lang="en-US" sz="1400" b="1" dirty="0">
                          <a:solidFill>
                            <a:schemeClr val="tx1"/>
                          </a:solidFill>
                          <a:latin typeface="+mn-lt"/>
                        </a:rPr>
                        <a: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767501558"/>
                  </a:ext>
                </a:extLst>
              </a:tr>
              <a:tr h="252203">
                <a:tc>
                  <a:txBody>
                    <a:bodyPr/>
                    <a:lstStyle/>
                    <a:p>
                      <a:pPr algn="ctr"/>
                      <a:r>
                        <a:rPr lang="en-US" sz="1400" b="1" dirty="0">
                          <a:solidFill>
                            <a:schemeClr val="tx1"/>
                          </a:solidFill>
                          <a:latin typeface="+mn-lt"/>
                        </a:rPr>
                        <a: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837820543"/>
                  </a:ext>
                </a:extLst>
              </a:tr>
            </a:tbl>
          </a:graphicData>
        </a:graphic>
      </p:graphicFrame>
      <p:graphicFrame>
        <p:nvGraphicFramePr>
          <p:cNvPr id="15" name="Table 14">
            <a:extLst>
              <a:ext uri="{FF2B5EF4-FFF2-40B4-BE49-F238E27FC236}">
                <a16:creationId xmlns:a16="http://schemas.microsoft.com/office/drawing/2014/main" id="{1F8813ED-6033-4F14-9A1D-0D377C15D510}"/>
              </a:ext>
            </a:extLst>
          </p:cNvPr>
          <p:cNvGraphicFramePr>
            <a:graphicFrameLocks noGrp="1"/>
          </p:cNvGraphicFramePr>
          <p:nvPr>
            <p:extLst>
              <p:ext uri="{D42A27DB-BD31-4B8C-83A1-F6EECF244321}">
                <p14:modId xmlns:p14="http://schemas.microsoft.com/office/powerpoint/2010/main" val="3902864587"/>
              </p:ext>
            </p:extLst>
          </p:nvPr>
        </p:nvGraphicFramePr>
        <p:xfrm>
          <a:off x="9268278" y="5127690"/>
          <a:ext cx="624840" cy="6096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3314095768"/>
                    </a:ext>
                  </a:extLst>
                </a:gridCol>
                <a:gridCol w="208280">
                  <a:extLst>
                    <a:ext uri="{9D8B030D-6E8A-4147-A177-3AD203B41FA5}">
                      <a16:colId xmlns:a16="http://schemas.microsoft.com/office/drawing/2014/main" val="2843859944"/>
                    </a:ext>
                  </a:extLst>
                </a:gridCol>
                <a:gridCol w="208280">
                  <a:extLst>
                    <a:ext uri="{9D8B030D-6E8A-4147-A177-3AD203B41FA5}">
                      <a16:colId xmlns:a16="http://schemas.microsoft.com/office/drawing/2014/main" val="2187845357"/>
                    </a:ext>
                  </a:extLst>
                </a:gridCol>
              </a:tblGrid>
              <a:tr h="252203">
                <a:tc>
                  <a:txBody>
                    <a:bodyPr/>
                    <a:lstStyle/>
                    <a:p>
                      <a:pPr algn="ctr"/>
                      <a:r>
                        <a:rPr lang="en-US" sz="1400" b="1" dirty="0">
                          <a:solidFill>
                            <a:schemeClr val="tx1"/>
                          </a:solidFill>
                          <a:latin typeface="+mn-lt"/>
                        </a:rPr>
                        <a: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67501558"/>
                  </a:ext>
                </a:extLst>
              </a:tr>
              <a:tr h="252203">
                <a:tc>
                  <a:txBody>
                    <a:bodyPr/>
                    <a:lstStyle/>
                    <a:p>
                      <a:pPr algn="ctr"/>
                      <a:r>
                        <a:rPr lang="en-US" sz="1400" b="1" dirty="0">
                          <a:solidFill>
                            <a:schemeClr val="tx1"/>
                          </a:solidFill>
                          <a:latin typeface="+mn-lt"/>
                        </a:rPr>
                        <a: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4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37820543"/>
                  </a:ext>
                </a:extLst>
              </a:tr>
            </a:tbl>
          </a:graphicData>
        </a:graphic>
      </p:graphicFrame>
      <p:graphicFrame>
        <p:nvGraphicFramePr>
          <p:cNvPr id="16" name="Object 15">
            <a:extLst>
              <a:ext uri="{FF2B5EF4-FFF2-40B4-BE49-F238E27FC236}">
                <a16:creationId xmlns:a16="http://schemas.microsoft.com/office/drawing/2014/main" id="{4F8A7950-6C58-4992-B737-E7487F6FD360}"/>
              </a:ext>
            </a:extLst>
          </p:cNvPr>
          <p:cNvGraphicFramePr>
            <a:graphicFrameLocks noChangeAspect="1"/>
          </p:cNvGraphicFramePr>
          <p:nvPr>
            <p:extLst>
              <p:ext uri="{D42A27DB-BD31-4B8C-83A1-F6EECF244321}">
                <p14:modId xmlns:p14="http://schemas.microsoft.com/office/powerpoint/2010/main" val="1429964363"/>
              </p:ext>
            </p:extLst>
          </p:nvPr>
        </p:nvGraphicFramePr>
        <p:xfrm>
          <a:off x="1946345" y="2677841"/>
          <a:ext cx="8362950" cy="2557462"/>
        </p:xfrm>
        <a:graphic>
          <a:graphicData uri="http://schemas.openxmlformats.org/presentationml/2006/ole">
            <mc:AlternateContent xmlns:mc="http://schemas.openxmlformats.org/markup-compatibility/2006">
              <mc:Choice xmlns:v="urn:schemas-microsoft-com:vml" Requires="v">
                <p:oleObj name="Prism Project" r:id="rId2" imgW="7884000" imgH="2412000" progId="Prism5.Document">
                  <p:embed/>
                </p:oleObj>
              </mc:Choice>
              <mc:Fallback>
                <p:oleObj name="Prism Project" r:id="rId2" imgW="7884000" imgH="2412000" progId="Prism5.Document">
                  <p:embed/>
                  <p:pic>
                    <p:nvPicPr>
                      <p:cNvPr id="16" name="Object 15">
                        <a:extLst>
                          <a:ext uri="{FF2B5EF4-FFF2-40B4-BE49-F238E27FC236}">
                            <a16:creationId xmlns:a16="http://schemas.microsoft.com/office/drawing/2014/main" id="{4F8A7950-6C58-4992-B737-E7487F6FD360}"/>
                          </a:ext>
                        </a:extLst>
                      </p:cNvPr>
                      <p:cNvPicPr/>
                      <p:nvPr/>
                    </p:nvPicPr>
                    <p:blipFill>
                      <a:blip r:embed="rId3"/>
                      <a:stretch>
                        <a:fillRect/>
                      </a:stretch>
                    </p:blipFill>
                    <p:spPr>
                      <a:xfrm>
                        <a:off x="1946345" y="2677841"/>
                        <a:ext cx="8362950" cy="2557462"/>
                      </a:xfrm>
                      <a:prstGeom prst="rect">
                        <a:avLst/>
                      </a:prstGeom>
                    </p:spPr>
                  </p:pic>
                </p:oleObj>
              </mc:Fallback>
            </mc:AlternateContent>
          </a:graphicData>
        </a:graphic>
      </p:graphicFrame>
      <p:sp>
        <p:nvSpPr>
          <p:cNvPr id="17" name="TextBox 16">
            <a:extLst>
              <a:ext uri="{FF2B5EF4-FFF2-40B4-BE49-F238E27FC236}">
                <a16:creationId xmlns:a16="http://schemas.microsoft.com/office/drawing/2014/main" id="{13B9942B-4891-4F32-AE56-452E12308433}"/>
              </a:ext>
            </a:extLst>
          </p:cNvPr>
          <p:cNvSpPr txBox="1"/>
          <p:nvPr/>
        </p:nvSpPr>
        <p:spPr>
          <a:xfrm>
            <a:off x="2724428" y="3316299"/>
            <a:ext cx="558384" cy="369332"/>
          </a:xfrm>
          <a:prstGeom prst="rect">
            <a:avLst/>
          </a:prstGeom>
          <a:noFill/>
        </p:spPr>
        <p:txBody>
          <a:bodyPr wrap="square">
            <a:spAutoFit/>
          </a:bodyPr>
          <a:lstStyle/>
          <a:p>
            <a:r>
              <a:rPr lang="en-US" dirty="0"/>
              <a:t>***</a:t>
            </a:r>
          </a:p>
        </p:txBody>
      </p:sp>
      <p:sp>
        <p:nvSpPr>
          <p:cNvPr id="18" name="Left Bracket 17">
            <a:extLst>
              <a:ext uri="{FF2B5EF4-FFF2-40B4-BE49-F238E27FC236}">
                <a16:creationId xmlns:a16="http://schemas.microsoft.com/office/drawing/2014/main" id="{1BA84F2D-EFF8-4F64-BCD2-26BD74CD4771}"/>
              </a:ext>
            </a:extLst>
          </p:cNvPr>
          <p:cNvSpPr/>
          <p:nvPr/>
        </p:nvSpPr>
        <p:spPr>
          <a:xfrm rot="5400000">
            <a:off x="2941453" y="3360590"/>
            <a:ext cx="93801" cy="45378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Left Bracket 18">
            <a:extLst>
              <a:ext uri="{FF2B5EF4-FFF2-40B4-BE49-F238E27FC236}">
                <a16:creationId xmlns:a16="http://schemas.microsoft.com/office/drawing/2014/main" id="{1C301A2D-668B-45A5-8E72-6C0BB6CD06E5}"/>
              </a:ext>
            </a:extLst>
          </p:cNvPr>
          <p:cNvSpPr/>
          <p:nvPr/>
        </p:nvSpPr>
        <p:spPr>
          <a:xfrm rot="5400000">
            <a:off x="2844800" y="4133132"/>
            <a:ext cx="93802" cy="223837"/>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Left Bracket 19">
            <a:extLst>
              <a:ext uri="{FF2B5EF4-FFF2-40B4-BE49-F238E27FC236}">
                <a16:creationId xmlns:a16="http://schemas.microsoft.com/office/drawing/2014/main" id="{BE1212AE-1540-4542-922D-AC4387E6B90B}"/>
              </a:ext>
            </a:extLst>
          </p:cNvPr>
          <p:cNvSpPr/>
          <p:nvPr/>
        </p:nvSpPr>
        <p:spPr>
          <a:xfrm rot="5400000">
            <a:off x="3053371" y="3608920"/>
            <a:ext cx="93802" cy="223838"/>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DAA2DE1A-0F75-4517-A6EE-8DCFE24AC292}"/>
              </a:ext>
            </a:extLst>
          </p:cNvPr>
          <p:cNvSpPr txBox="1"/>
          <p:nvPr/>
        </p:nvSpPr>
        <p:spPr>
          <a:xfrm>
            <a:off x="2891701" y="3470446"/>
            <a:ext cx="558384" cy="369332"/>
          </a:xfrm>
          <a:prstGeom prst="rect">
            <a:avLst/>
          </a:prstGeom>
          <a:noFill/>
        </p:spPr>
        <p:txBody>
          <a:bodyPr wrap="square">
            <a:spAutoFit/>
          </a:bodyPr>
          <a:lstStyle/>
          <a:p>
            <a:r>
              <a:rPr lang="en-US" dirty="0"/>
              <a:t>** </a:t>
            </a:r>
          </a:p>
        </p:txBody>
      </p:sp>
      <p:sp>
        <p:nvSpPr>
          <p:cNvPr id="22" name="TextBox 21">
            <a:extLst>
              <a:ext uri="{FF2B5EF4-FFF2-40B4-BE49-F238E27FC236}">
                <a16:creationId xmlns:a16="http://schemas.microsoft.com/office/drawing/2014/main" id="{24406EC3-EB1B-4ACF-9CEA-73B91A0FBD9E}"/>
              </a:ext>
            </a:extLst>
          </p:cNvPr>
          <p:cNvSpPr txBox="1"/>
          <p:nvPr/>
        </p:nvSpPr>
        <p:spPr>
          <a:xfrm>
            <a:off x="2666406" y="3906887"/>
            <a:ext cx="558384" cy="369332"/>
          </a:xfrm>
          <a:prstGeom prst="rect">
            <a:avLst/>
          </a:prstGeom>
          <a:noFill/>
        </p:spPr>
        <p:txBody>
          <a:bodyPr wrap="square">
            <a:spAutoFit/>
          </a:bodyPr>
          <a:lstStyle/>
          <a:p>
            <a:r>
              <a:rPr lang="en-US" dirty="0"/>
              <a:t> </a:t>
            </a:r>
            <a:r>
              <a:rPr lang="en-US" sz="1400" dirty="0"/>
              <a:t>ns</a:t>
            </a:r>
            <a:endParaRPr lang="en-US" dirty="0"/>
          </a:p>
        </p:txBody>
      </p:sp>
      <p:sp>
        <p:nvSpPr>
          <p:cNvPr id="23" name="Left Bracket 22">
            <a:extLst>
              <a:ext uri="{FF2B5EF4-FFF2-40B4-BE49-F238E27FC236}">
                <a16:creationId xmlns:a16="http://schemas.microsoft.com/office/drawing/2014/main" id="{9A2B577B-A336-4CA9-AD6B-9C5B4B09A24E}"/>
              </a:ext>
            </a:extLst>
          </p:cNvPr>
          <p:cNvSpPr/>
          <p:nvPr/>
        </p:nvSpPr>
        <p:spPr>
          <a:xfrm rot="5400000">
            <a:off x="3664929" y="3639003"/>
            <a:ext cx="93801" cy="45378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Left Bracket 23">
            <a:extLst>
              <a:ext uri="{FF2B5EF4-FFF2-40B4-BE49-F238E27FC236}">
                <a16:creationId xmlns:a16="http://schemas.microsoft.com/office/drawing/2014/main" id="{25E2D53F-E0ED-4DFB-91E9-55E03FF2F5CE}"/>
              </a:ext>
            </a:extLst>
          </p:cNvPr>
          <p:cNvSpPr/>
          <p:nvPr/>
        </p:nvSpPr>
        <p:spPr>
          <a:xfrm rot="5400000">
            <a:off x="3558826" y="4070499"/>
            <a:ext cx="93802" cy="223837"/>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Left Bracket 24">
            <a:extLst>
              <a:ext uri="{FF2B5EF4-FFF2-40B4-BE49-F238E27FC236}">
                <a16:creationId xmlns:a16="http://schemas.microsoft.com/office/drawing/2014/main" id="{78B0839F-9396-4901-B862-2C12B9DC87ED}"/>
              </a:ext>
            </a:extLst>
          </p:cNvPr>
          <p:cNvSpPr/>
          <p:nvPr/>
        </p:nvSpPr>
        <p:spPr>
          <a:xfrm rot="5400000">
            <a:off x="3779901" y="3912237"/>
            <a:ext cx="93802" cy="223838"/>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Left Bracket 25">
            <a:extLst>
              <a:ext uri="{FF2B5EF4-FFF2-40B4-BE49-F238E27FC236}">
                <a16:creationId xmlns:a16="http://schemas.microsoft.com/office/drawing/2014/main" id="{2E861C66-BA5F-45A0-A272-02ADBC042992}"/>
              </a:ext>
            </a:extLst>
          </p:cNvPr>
          <p:cNvSpPr/>
          <p:nvPr/>
        </p:nvSpPr>
        <p:spPr>
          <a:xfrm rot="5400000">
            <a:off x="4382858" y="3304242"/>
            <a:ext cx="93801" cy="45378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Left Bracket 26">
            <a:extLst>
              <a:ext uri="{FF2B5EF4-FFF2-40B4-BE49-F238E27FC236}">
                <a16:creationId xmlns:a16="http://schemas.microsoft.com/office/drawing/2014/main" id="{A6B37148-D69B-4506-9F38-9D2DD796BA08}"/>
              </a:ext>
            </a:extLst>
          </p:cNvPr>
          <p:cNvSpPr/>
          <p:nvPr/>
        </p:nvSpPr>
        <p:spPr>
          <a:xfrm rot="5400000">
            <a:off x="4330874" y="4104101"/>
            <a:ext cx="93802" cy="223837"/>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Left Bracket 27">
            <a:extLst>
              <a:ext uri="{FF2B5EF4-FFF2-40B4-BE49-F238E27FC236}">
                <a16:creationId xmlns:a16="http://schemas.microsoft.com/office/drawing/2014/main" id="{D2F94CBB-C109-43E2-99A2-AD999E7CDD71}"/>
              </a:ext>
            </a:extLst>
          </p:cNvPr>
          <p:cNvSpPr/>
          <p:nvPr/>
        </p:nvSpPr>
        <p:spPr>
          <a:xfrm rot="5400000">
            <a:off x="4504796" y="3547842"/>
            <a:ext cx="93802" cy="223838"/>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Left Bracket 28">
            <a:extLst>
              <a:ext uri="{FF2B5EF4-FFF2-40B4-BE49-F238E27FC236}">
                <a16:creationId xmlns:a16="http://schemas.microsoft.com/office/drawing/2014/main" id="{88CF2467-7233-4658-AF1C-BBCF293E2E66}"/>
              </a:ext>
            </a:extLst>
          </p:cNvPr>
          <p:cNvSpPr/>
          <p:nvPr/>
        </p:nvSpPr>
        <p:spPr>
          <a:xfrm rot="5400000">
            <a:off x="5112568" y="3433245"/>
            <a:ext cx="93801" cy="45378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Left Bracket 29">
            <a:extLst>
              <a:ext uri="{FF2B5EF4-FFF2-40B4-BE49-F238E27FC236}">
                <a16:creationId xmlns:a16="http://schemas.microsoft.com/office/drawing/2014/main" id="{C3868040-3A32-414B-AD9E-AE830131B9B5}"/>
              </a:ext>
            </a:extLst>
          </p:cNvPr>
          <p:cNvSpPr/>
          <p:nvPr/>
        </p:nvSpPr>
        <p:spPr>
          <a:xfrm rot="5400000">
            <a:off x="5052583" y="4359252"/>
            <a:ext cx="93802" cy="223837"/>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ket 30">
            <a:extLst>
              <a:ext uri="{FF2B5EF4-FFF2-40B4-BE49-F238E27FC236}">
                <a16:creationId xmlns:a16="http://schemas.microsoft.com/office/drawing/2014/main" id="{67413E19-64BB-4AD3-929E-1792E0091BCA}"/>
              </a:ext>
            </a:extLst>
          </p:cNvPr>
          <p:cNvSpPr/>
          <p:nvPr/>
        </p:nvSpPr>
        <p:spPr>
          <a:xfrm rot="5400000">
            <a:off x="5227540" y="3706479"/>
            <a:ext cx="93802" cy="223838"/>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ket 31">
            <a:extLst>
              <a:ext uri="{FF2B5EF4-FFF2-40B4-BE49-F238E27FC236}">
                <a16:creationId xmlns:a16="http://schemas.microsoft.com/office/drawing/2014/main" id="{ADB46882-F4B2-4BFC-8664-8239FE1B8FC0}"/>
              </a:ext>
            </a:extLst>
          </p:cNvPr>
          <p:cNvSpPr/>
          <p:nvPr/>
        </p:nvSpPr>
        <p:spPr>
          <a:xfrm rot="5400000">
            <a:off x="5829441" y="3479770"/>
            <a:ext cx="93801" cy="45378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Left Bracket 32">
            <a:extLst>
              <a:ext uri="{FF2B5EF4-FFF2-40B4-BE49-F238E27FC236}">
                <a16:creationId xmlns:a16="http://schemas.microsoft.com/office/drawing/2014/main" id="{22F8BCC4-273C-4F2E-9DC3-9495E5FAA554}"/>
              </a:ext>
            </a:extLst>
          </p:cNvPr>
          <p:cNvSpPr/>
          <p:nvPr/>
        </p:nvSpPr>
        <p:spPr>
          <a:xfrm rot="5400000">
            <a:off x="5754600" y="4169937"/>
            <a:ext cx="93802" cy="223837"/>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Left Bracket 33">
            <a:extLst>
              <a:ext uri="{FF2B5EF4-FFF2-40B4-BE49-F238E27FC236}">
                <a16:creationId xmlns:a16="http://schemas.microsoft.com/office/drawing/2014/main" id="{0AE79C6C-9F23-45F6-AAEE-B3F13088354C}"/>
              </a:ext>
            </a:extLst>
          </p:cNvPr>
          <p:cNvSpPr/>
          <p:nvPr/>
        </p:nvSpPr>
        <p:spPr>
          <a:xfrm rot="5400000">
            <a:off x="5944413" y="3753004"/>
            <a:ext cx="93802" cy="223838"/>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Left Bracket 34">
            <a:extLst>
              <a:ext uri="{FF2B5EF4-FFF2-40B4-BE49-F238E27FC236}">
                <a16:creationId xmlns:a16="http://schemas.microsoft.com/office/drawing/2014/main" id="{4BA5D322-1A7F-4D91-AF04-42E04844FE2C}"/>
              </a:ext>
            </a:extLst>
          </p:cNvPr>
          <p:cNvSpPr/>
          <p:nvPr/>
        </p:nvSpPr>
        <p:spPr>
          <a:xfrm rot="5400000">
            <a:off x="6559781" y="3395048"/>
            <a:ext cx="93801" cy="45378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Left Bracket 35">
            <a:extLst>
              <a:ext uri="{FF2B5EF4-FFF2-40B4-BE49-F238E27FC236}">
                <a16:creationId xmlns:a16="http://schemas.microsoft.com/office/drawing/2014/main" id="{916C7C61-4A92-4982-B713-86DE6914267B}"/>
              </a:ext>
            </a:extLst>
          </p:cNvPr>
          <p:cNvSpPr/>
          <p:nvPr/>
        </p:nvSpPr>
        <p:spPr>
          <a:xfrm rot="5400000">
            <a:off x="6497955" y="4176611"/>
            <a:ext cx="93802" cy="223837"/>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Left Bracket 36">
            <a:extLst>
              <a:ext uri="{FF2B5EF4-FFF2-40B4-BE49-F238E27FC236}">
                <a16:creationId xmlns:a16="http://schemas.microsoft.com/office/drawing/2014/main" id="{08DE4215-2755-42DB-B262-8D313B085740}"/>
              </a:ext>
            </a:extLst>
          </p:cNvPr>
          <p:cNvSpPr/>
          <p:nvPr/>
        </p:nvSpPr>
        <p:spPr>
          <a:xfrm rot="5400000">
            <a:off x="6686824" y="3652597"/>
            <a:ext cx="94200" cy="223838"/>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Left Bracket 37">
            <a:extLst>
              <a:ext uri="{FF2B5EF4-FFF2-40B4-BE49-F238E27FC236}">
                <a16:creationId xmlns:a16="http://schemas.microsoft.com/office/drawing/2014/main" id="{2ABC2BCF-97D1-4308-B602-88EFF0CC9643}"/>
              </a:ext>
            </a:extLst>
          </p:cNvPr>
          <p:cNvSpPr/>
          <p:nvPr/>
        </p:nvSpPr>
        <p:spPr>
          <a:xfrm rot="5400000">
            <a:off x="7298807" y="3628378"/>
            <a:ext cx="93801" cy="45378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Left Bracket 38">
            <a:extLst>
              <a:ext uri="{FF2B5EF4-FFF2-40B4-BE49-F238E27FC236}">
                <a16:creationId xmlns:a16="http://schemas.microsoft.com/office/drawing/2014/main" id="{B78E6B70-38C5-4FD9-916E-E008265355B4}"/>
              </a:ext>
            </a:extLst>
          </p:cNvPr>
          <p:cNvSpPr/>
          <p:nvPr/>
        </p:nvSpPr>
        <p:spPr>
          <a:xfrm rot="5400000">
            <a:off x="7223277" y="4225187"/>
            <a:ext cx="93802" cy="223837"/>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Left Bracket 39">
            <a:extLst>
              <a:ext uri="{FF2B5EF4-FFF2-40B4-BE49-F238E27FC236}">
                <a16:creationId xmlns:a16="http://schemas.microsoft.com/office/drawing/2014/main" id="{D5D227FA-BC50-44FA-912F-02A5CCB9FE2E}"/>
              </a:ext>
            </a:extLst>
          </p:cNvPr>
          <p:cNvSpPr/>
          <p:nvPr/>
        </p:nvSpPr>
        <p:spPr>
          <a:xfrm rot="5400000">
            <a:off x="7415796" y="3888078"/>
            <a:ext cx="94200" cy="223838"/>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Left Bracket 40">
            <a:extLst>
              <a:ext uri="{FF2B5EF4-FFF2-40B4-BE49-F238E27FC236}">
                <a16:creationId xmlns:a16="http://schemas.microsoft.com/office/drawing/2014/main" id="{5B09A4AD-23CB-4D93-88D6-F95A8F96E7A5}"/>
              </a:ext>
            </a:extLst>
          </p:cNvPr>
          <p:cNvSpPr/>
          <p:nvPr/>
        </p:nvSpPr>
        <p:spPr>
          <a:xfrm rot="5400000">
            <a:off x="8011481" y="3120807"/>
            <a:ext cx="93801" cy="45378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Left Bracket 41">
            <a:extLst>
              <a:ext uri="{FF2B5EF4-FFF2-40B4-BE49-F238E27FC236}">
                <a16:creationId xmlns:a16="http://schemas.microsoft.com/office/drawing/2014/main" id="{30906B68-9E67-4422-9CE2-06AAA068466F}"/>
              </a:ext>
            </a:extLst>
          </p:cNvPr>
          <p:cNvSpPr/>
          <p:nvPr/>
        </p:nvSpPr>
        <p:spPr>
          <a:xfrm rot="5400000">
            <a:off x="7944840" y="3932971"/>
            <a:ext cx="93802" cy="223837"/>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Left Bracket 42">
            <a:extLst>
              <a:ext uri="{FF2B5EF4-FFF2-40B4-BE49-F238E27FC236}">
                <a16:creationId xmlns:a16="http://schemas.microsoft.com/office/drawing/2014/main" id="{09C07371-D3D0-45C2-86A1-41285CAAED7D}"/>
              </a:ext>
            </a:extLst>
          </p:cNvPr>
          <p:cNvSpPr/>
          <p:nvPr/>
        </p:nvSpPr>
        <p:spPr>
          <a:xfrm rot="5400000">
            <a:off x="8126454" y="3385506"/>
            <a:ext cx="93802" cy="223838"/>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Left Bracket 43">
            <a:extLst>
              <a:ext uri="{FF2B5EF4-FFF2-40B4-BE49-F238E27FC236}">
                <a16:creationId xmlns:a16="http://schemas.microsoft.com/office/drawing/2014/main" id="{5BC41767-461F-415A-8311-A1B3C76FF37F}"/>
              </a:ext>
            </a:extLst>
          </p:cNvPr>
          <p:cNvSpPr/>
          <p:nvPr/>
        </p:nvSpPr>
        <p:spPr>
          <a:xfrm rot="5400000">
            <a:off x="8758856" y="3701149"/>
            <a:ext cx="93801" cy="45378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Left Bracket 44">
            <a:extLst>
              <a:ext uri="{FF2B5EF4-FFF2-40B4-BE49-F238E27FC236}">
                <a16:creationId xmlns:a16="http://schemas.microsoft.com/office/drawing/2014/main" id="{3C666C19-9055-4E6A-8E0A-B787738FEAE0}"/>
              </a:ext>
            </a:extLst>
          </p:cNvPr>
          <p:cNvSpPr/>
          <p:nvPr/>
        </p:nvSpPr>
        <p:spPr>
          <a:xfrm rot="5400000">
            <a:off x="8652753" y="4132645"/>
            <a:ext cx="93802" cy="223837"/>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Left Bracket 45">
            <a:extLst>
              <a:ext uri="{FF2B5EF4-FFF2-40B4-BE49-F238E27FC236}">
                <a16:creationId xmlns:a16="http://schemas.microsoft.com/office/drawing/2014/main" id="{F1E64C67-526A-4610-A9DF-E62988004DA1}"/>
              </a:ext>
            </a:extLst>
          </p:cNvPr>
          <p:cNvSpPr/>
          <p:nvPr/>
        </p:nvSpPr>
        <p:spPr>
          <a:xfrm rot="5400000">
            <a:off x="8873828" y="3974383"/>
            <a:ext cx="93802" cy="223838"/>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Left Bracket 46">
            <a:extLst>
              <a:ext uri="{FF2B5EF4-FFF2-40B4-BE49-F238E27FC236}">
                <a16:creationId xmlns:a16="http://schemas.microsoft.com/office/drawing/2014/main" id="{7BF4C4F4-9D30-4524-A54E-9D84BFA2A1F9}"/>
              </a:ext>
            </a:extLst>
          </p:cNvPr>
          <p:cNvSpPr/>
          <p:nvPr/>
        </p:nvSpPr>
        <p:spPr>
          <a:xfrm rot="5400000">
            <a:off x="9511081" y="3844165"/>
            <a:ext cx="93801" cy="45378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Left Bracket 47">
            <a:extLst>
              <a:ext uri="{FF2B5EF4-FFF2-40B4-BE49-F238E27FC236}">
                <a16:creationId xmlns:a16="http://schemas.microsoft.com/office/drawing/2014/main" id="{E25AA728-496A-4CD0-B117-D257CEECCF6D}"/>
              </a:ext>
            </a:extLst>
          </p:cNvPr>
          <p:cNvSpPr/>
          <p:nvPr/>
        </p:nvSpPr>
        <p:spPr>
          <a:xfrm rot="5400000">
            <a:off x="9404978" y="4275661"/>
            <a:ext cx="93802" cy="223837"/>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Left Bracket 48">
            <a:extLst>
              <a:ext uri="{FF2B5EF4-FFF2-40B4-BE49-F238E27FC236}">
                <a16:creationId xmlns:a16="http://schemas.microsoft.com/office/drawing/2014/main" id="{85983FB8-2737-4ECF-A735-350D20F58725}"/>
              </a:ext>
            </a:extLst>
          </p:cNvPr>
          <p:cNvSpPr/>
          <p:nvPr/>
        </p:nvSpPr>
        <p:spPr>
          <a:xfrm rot="5400000">
            <a:off x="9626053" y="4117399"/>
            <a:ext cx="93802" cy="223838"/>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a:extLst>
              <a:ext uri="{FF2B5EF4-FFF2-40B4-BE49-F238E27FC236}">
                <a16:creationId xmlns:a16="http://schemas.microsoft.com/office/drawing/2014/main" id="{547D6825-289D-418A-96CD-097A075500A6}"/>
              </a:ext>
            </a:extLst>
          </p:cNvPr>
          <p:cNvSpPr txBox="1"/>
          <p:nvPr/>
        </p:nvSpPr>
        <p:spPr>
          <a:xfrm>
            <a:off x="3438454" y="3914499"/>
            <a:ext cx="558384" cy="369332"/>
          </a:xfrm>
          <a:prstGeom prst="rect">
            <a:avLst/>
          </a:prstGeom>
          <a:noFill/>
        </p:spPr>
        <p:txBody>
          <a:bodyPr wrap="square">
            <a:spAutoFit/>
          </a:bodyPr>
          <a:lstStyle/>
          <a:p>
            <a:r>
              <a:rPr lang="en-US" dirty="0"/>
              <a:t>* </a:t>
            </a:r>
          </a:p>
        </p:txBody>
      </p:sp>
      <p:sp>
        <p:nvSpPr>
          <p:cNvPr id="51" name="TextBox 50">
            <a:extLst>
              <a:ext uri="{FF2B5EF4-FFF2-40B4-BE49-F238E27FC236}">
                <a16:creationId xmlns:a16="http://schemas.microsoft.com/office/drawing/2014/main" id="{30BE4986-01A4-4F39-B26F-5F1B7B0522DC}"/>
              </a:ext>
            </a:extLst>
          </p:cNvPr>
          <p:cNvSpPr txBox="1"/>
          <p:nvPr/>
        </p:nvSpPr>
        <p:spPr>
          <a:xfrm>
            <a:off x="3621496" y="3773285"/>
            <a:ext cx="558384" cy="369332"/>
          </a:xfrm>
          <a:prstGeom prst="rect">
            <a:avLst/>
          </a:prstGeom>
          <a:noFill/>
        </p:spPr>
        <p:txBody>
          <a:bodyPr wrap="square">
            <a:spAutoFit/>
          </a:bodyPr>
          <a:lstStyle/>
          <a:p>
            <a:r>
              <a:rPr lang="en-US" dirty="0"/>
              <a:t>** </a:t>
            </a:r>
          </a:p>
        </p:txBody>
      </p:sp>
      <p:sp>
        <p:nvSpPr>
          <p:cNvPr id="52" name="TextBox 51">
            <a:extLst>
              <a:ext uri="{FF2B5EF4-FFF2-40B4-BE49-F238E27FC236}">
                <a16:creationId xmlns:a16="http://schemas.microsoft.com/office/drawing/2014/main" id="{D3BB0621-F79C-4567-A605-6106425874E4}"/>
              </a:ext>
            </a:extLst>
          </p:cNvPr>
          <p:cNvSpPr txBox="1"/>
          <p:nvPr/>
        </p:nvSpPr>
        <p:spPr>
          <a:xfrm>
            <a:off x="3475189" y="3601144"/>
            <a:ext cx="558384" cy="369332"/>
          </a:xfrm>
          <a:prstGeom prst="rect">
            <a:avLst/>
          </a:prstGeom>
          <a:noFill/>
        </p:spPr>
        <p:txBody>
          <a:bodyPr wrap="square">
            <a:spAutoFit/>
          </a:bodyPr>
          <a:lstStyle/>
          <a:p>
            <a:r>
              <a:rPr lang="en-US" dirty="0"/>
              <a:t>** </a:t>
            </a:r>
          </a:p>
        </p:txBody>
      </p:sp>
      <p:sp>
        <p:nvSpPr>
          <p:cNvPr id="53" name="TextBox 52">
            <a:extLst>
              <a:ext uri="{FF2B5EF4-FFF2-40B4-BE49-F238E27FC236}">
                <a16:creationId xmlns:a16="http://schemas.microsoft.com/office/drawing/2014/main" id="{C73C7A60-179B-442F-A000-05B2E63C2354}"/>
              </a:ext>
            </a:extLst>
          </p:cNvPr>
          <p:cNvSpPr txBox="1"/>
          <p:nvPr/>
        </p:nvSpPr>
        <p:spPr>
          <a:xfrm>
            <a:off x="4230697" y="3952897"/>
            <a:ext cx="558384" cy="369332"/>
          </a:xfrm>
          <a:prstGeom prst="rect">
            <a:avLst/>
          </a:prstGeom>
          <a:noFill/>
        </p:spPr>
        <p:txBody>
          <a:bodyPr wrap="square">
            <a:spAutoFit/>
          </a:bodyPr>
          <a:lstStyle/>
          <a:p>
            <a:r>
              <a:rPr lang="en-US" dirty="0"/>
              <a:t>* </a:t>
            </a:r>
          </a:p>
        </p:txBody>
      </p:sp>
      <p:sp>
        <p:nvSpPr>
          <p:cNvPr id="54" name="TextBox 53">
            <a:extLst>
              <a:ext uri="{FF2B5EF4-FFF2-40B4-BE49-F238E27FC236}">
                <a16:creationId xmlns:a16="http://schemas.microsoft.com/office/drawing/2014/main" id="{75476D20-87C1-458B-BB4D-4DF24165614B}"/>
              </a:ext>
            </a:extLst>
          </p:cNvPr>
          <p:cNvSpPr txBox="1"/>
          <p:nvPr/>
        </p:nvSpPr>
        <p:spPr>
          <a:xfrm>
            <a:off x="4173675" y="3265858"/>
            <a:ext cx="558384" cy="369332"/>
          </a:xfrm>
          <a:prstGeom prst="rect">
            <a:avLst/>
          </a:prstGeom>
          <a:noFill/>
        </p:spPr>
        <p:txBody>
          <a:bodyPr wrap="square">
            <a:spAutoFit/>
          </a:bodyPr>
          <a:lstStyle/>
          <a:p>
            <a:r>
              <a:rPr lang="en-US" dirty="0"/>
              <a:t>***</a:t>
            </a:r>
          </a:p>
        </p:txBody>
      </p:sp>
      <p:sp>
        <p:nvSpPr>
          <p:cNvPr id="55" name="TextBox 54">
            <a:extLst>
              <a:ext uri="{FF2B5EF4-FFF2-40B4-BE49-F238E27FC236}">
                <a16:creationId xmlns:a16="http://schemas.microsoft.com/office/drawing/2014/main" id="{0399C8AF-6EA7-4C0A-A3CF-2769190F411B}"/>
              </a:ext>
            </a:extLst>
          </p:cNvPr>
          <p:cNvSpPr txBox="1"/>
          <p:nvPr/>
        </p:nvSpPr>
        <p:spPr>
          <a:xfrm>
            <a:off x="4173675" y="3405260"/>
            <a:ext cx="558384" cy="369332"/>
          </a:xfrm>
          <a:prstGeom prst="rect">
            <a:avLst/>
          </a:prstGeom>
          <a:noFill/>
        </p:spPr>
        <p:txBody>
          <a:bodyPr wrap="square">
            <a:spAutoFit/>
          </a:bodyPr>
          <a:lstStyle/>
          <a:p>
            <a:r>
              <a:rPr lang="en-US" dirty="0"/>
              <a:t>***</a:t>
            </a:r>
          </a:p>
        </p:txBody>
      </p:sp>
      <p:sp>
        <p:nvSpPr>
          <p:cNvPr id="56" name="TextBox 55">
            <a:extLst>
              <a:ext uri="{FF2B5EF4-FFF2-40B4-BE49-F238E27FC236}">
                <a16:creationId xmlns:a16="http://schemas.microsoft.com/office/drawing/2014/main" id="{5FAA8C0D-4A7A-47DB-9B29-766CD59782C7}"/>
              </a:ext>
            </a:extLst>
          </p:cNvPr>
          <p:cNvSpPr txBox="1"/>
          <p:nvPr/>
        </p:nvSpPr>
        <p:spPr>
          <a:xfrm>
            <a:off x="4883330" y="4125591"/>
            <a:ext cx="558384" cy="369332"/>
          </a:xfrm>
          <a:prstGeom prst="rect">
            <a:avLst/>
          </a:prstGeom>
          <a:noFill/>
        </p:spPr>
        <p:txBody>
          <a:bodyPr wrap="square">
            <a:spAutoFit/>
          </a:bodyPr>
          <a:lstStyle/>
          <a:p>
            <a:r>
              <a:rPr lang="en-US" dirty="0"/>
              <a:t> </a:t>
            </a:r>
            <a:r>
              <a:rPr lang="en-US" sz="1400" dirty="0"/>
              <a:t>ns</a:t>
            </a:r>
            <a:endParaRPr lang="en-US" dirty="0"/>
          </a:p>
        </p:txBody>
      </p:sp>
      <p:sp>
        <p:nvSpPr>
          <p:cNvPr id="57" name="TextBox 56">
            <a:extLst>
              <a:ext uri="{FF2B5EF4-FFF2-40B4-BE49-F238E27FC236}">
                <a16:creationId xmlns:a16="http://schemas.microsoft.com/office/drawing/2014/main" id="{54227D87-9315-443E-BC37-3034054A5E21}"/>
              </a:ext>
            </a:extLst>
          </p:cNvPr>
          <p:cNvSpPr txBox="1"/>
          <p:nvPr/>
        </p:nvSpPr>
        <p:spPr>
          <a:xfrm>
            <a:off x="4893566" y="3385710"/>
            <a:ext cx="558384" cy="369332"/>
          </a:xfrm>
          <a:prstGeom prst="rect">
            <a:avLst/>
          </a:prstGeom>
          <a:noFill/>
        </p:spPr>
        <p:txBody>
          <a:bodyPr wrap="square">
            <a:spAutoFit/>
          </a:bodyPr>
          <a:lstStyle/>
          <a:p>
            <a:r>
              <a:rPr lang="en-US" dirty="0"/>
              <a:t>***</a:t>
            </a:r>
          </a:p>
        </p:txBody>
      </p:sp>
      <p:sp>
        <p:nvSpPr>
          <p:cNvPr id="58" name="TextBox 57">
            <a:extLst>
              <a:ext uri="{FF2B5EF4-FFF2-40B4-BE49-F238E27FC236}">
                <a16:creationId xmlns:a16="http://schemas.microsoft.com/office/drawing/2014/main" id="{AC3E2186-E137-4584-BE0B-2F671716B7C0}"/>
              </a:ext>
            </a:extLst>
          </p:cNvPr>
          <p:cNvSpPr txBox="1"/>
          <p:nvPr/>
        </p:nvSpPr>
        <p:spPr>
          <a:xfrm>
            <a:off x="4893566" y="3550076"/>
            <a:ext cx="558384" cy="369332"/>
          </a:xfrm>
          <a:prstGeom prst="rect">
            <a:avLst/>
          </a:prstGeom>
          <a:noFill/>
        </p:spPr>
        <p:txBody>
          <a:bodyPr wrap="square">
            <a:spAutoFit/>
          </a:bodyPr>
          <a:lstStyle/>
          <a:p>
            <a:r>
              <a:rPr lang="en-US" dirty="0"/>
              <a:t>***</a:t>
            </a:r>
          </a:p>
        </p:txBody>
      </p:sp>
      <p:sp>
        <p:nvSpPr>
          <p:cNvPr id="59" name="TextBox 58">
            <a:extLst>
              <a:ext uri="{FF2B5EF4-FFF2-40B4-BE49-F238E27FC236}">
                <a16:creationId xmlns:a16="http://schemas.microsoft.com/office/drawing/2014/main" id="{E415688B-5B8D-4639-9F3C-4EB39D6ACC65}"/>
              </a:ext>
            </a:extLst>
          </p:cNvPr>
          <p:cNvSpPr txBox="1"/>
          <p:nvPr/>
        </p:nvSpPr>
        <p:spPr>
          <a:xfrm>
            <a:off x="5680319" y="3441349"/>
            <a:ext cx="558384" cy="369332"/>
          </a:xfrm>
          <a:prstGeom prst="rect">
            <a:avLst/>
          </a:prstGeom>
          <a:noFill/>
        </p:spPr>
        <p:txBody>
          <a:bodyPr wrap="square">
            <a:spAutoFit/>
          </a:bodyPr>
          <a:lstStyle/>
          <a:p>
            <a:r>
              <a:rPr lang="en-US" dirty="0"/>
              <a:t>** </a:t>
            </a:r>
          </a:p>
        </p:txBody>
      </p:sp>
      <p:sp>
        <p:nvSpPr>
          <p:cNvPr id="60" name="TextBox 59">
            <a:extLst>
              <a:ext uri="{FF2B5EF4-FFF2-40B4-BE49-F238E27FC236}">
                <a16:creationId xmlns:a16="http://schemas.microsoft.com/office/drawing/2014/main" id="{CD5F1884-2DE5-4BB6-996C-4526540294F1}"/>
              </a:ext>
            </a:extLst>
          </p:cNvPr>
          <p:cNvSpPr txBox="1"/>
          <p:nvPr/>
        </p:nvSpPr>
        <p:spPr>
          <a:xfrm>
            <a:off x="5575645" y="3942197"/>
            <a:ext cx="558384" cy="369332"/>
          </a:xfrm>
          <a:prstGeom prst="rect">
            <a:avLst/>
          </a:prstGeom>
          <a:noFill/>
        </p:spPr>
        <p:txBody>
          <a:bodyPr wrap="square">
            <a:spAutoFit/>
          </a:bodyPr>
          <a:lstStyle/>
          <a:p>
            <a:r>
              <a:rPr lang="en-US" dirty="0"/>
              <a:t> </a:t>
            </a:r>
            <a:r>
              <a:rPr lang="en-US" sz="1400" dirty="0"/>
              <a:t>ns</a:t>
            </a:r>
            <a:endParaRPr lang="en-US" dirty="0"/>
          </a:p>
        </p:txBody>
      </p:sp>
      <p:sp>
        <p:nvSpPr>
          <p:cNvPr id="61" name="TextBox 60">
            <a:extLst>
              <a:ext uri="{FF2B5EF4-FFF2-40B4-BE49-F238E27FC236}">
                <a16:creationId xmlns:a16="http://schemas.microsoft.com/office/drawing/2014/main" id="{76DC9529-C2F0-4E49-B8F3-DD49090DB076}"/>
              </a:ext>
            </a:extLst>
          </p:cNvPr>
          <p:cNvSpPr txBox="1"/>
          <p:nvPr/>
        </p:nvSpPr>
        <p:spPr>
          <a:xfrm>
            <a:off x="5775637" y="3612860"/>
            <a:ext cx="558384" cy="369332"/>
          </a:xfrm>
          <a:prstGeom prst="rect">
            <a:avLst/>
          </a:prstGeom>
          <a:noFill/>
        </p:spPr>
        <p:txBody>
          <a:bodyPr wrap="square">
            <a:spAutoFit/>
          </a:bodyPr>
          <a:lstStyle/>
          <a:p>
            <a:r>
              <a:rPr lang="en-US" dirty="0"/>
              <a:t>** </a:t>
            </a:r>
          </a:p>
        </p:txBody>
      </p:sp>
      <p:sp>
        <p:nvSpPr>
          <p:cNvPr id="62" name="TextBox 61">
            <a:extLst>
              <a:ext uri="{FF2B5EF4-FFF2-40B4-BE49-F238E27FC236}">
                <a16:creationId xmlns:a16="http://schemas.microsoft.com/office/drawing/2014/main" id="{BCD5BAF3-303B-4948-B783-B1B5479E10A8}"/>
              </a:ext>
            </a:extLst>
          </p:cNvPr>
          <p:cNvSpPr txBox="1"/>
          <p:nvPr/>
        </p:nvSpPr>
        <p:spPr>
          <a:xfrm>
            <a:off x="6284115" y="4014675"/>
            <a:ext cx="558384" cy="369332"/>
          </a:xfrm>
          <a:prstGeom prst="rect">
            <a:avLst/>
          </a:prstGeom>
          <a:noFill/>
        </p:spPr>
        <p:txBody>
          <a:bodyPr wrap="square">
            <a:spAutoFit/>
          </a:bodyPr>
          <a:lstStyle/>
          <a:p>
            <a:r>
              <a:rPr lang="en-US" dirty="0"/>
              <a:t>***</a:t>
            </a:r>
          </a:p>
        </p:txBody>
      </p:sp>
      <p:sp>
        <p:nvSpPr>
          <p:cNvPr id="63" name="TextBox 62">
            <a:extLst>
              <a:ext uri="{FF2B5EF4-FFF2-40B4-BE49-F238E27FC236}">
                <a16:creationId xmlns:a16="http://schemas.microsoft.com/office/drawing/2014/main" id="{E64028A7-2FDC-4282-A722-2209A8D4AFC0}"/>
              </a:ext>
            </a:extLst>
          </p:cNvPr>
          <p:cNvSpPr txBox="1"/>
          <p:nvPr/>
        </p:nvSpPr>
        <p:spPr>
          <a:xfrm>
            <a:off x="6579512" y="3500965"/>
            <a:ext cx="558384" cy="369332"/>
          </a:xfrm>
          <a:prstGeom prst="rect">
            <a:avLst/>
          </a:prstGeom>
          <a:noFill/>
        </p:spPr>
        <p:txBody>
          <a:bodyPr wrap="square">
            <a:spAutoFit/>
          </a:bodyPr>
          <a:lstStyle/>
          <a:p>
            <a:r>
              <a:rPr lang="en-US" dirty="0"/>
              <a:t>* </a:t>
            </a:r>
          </a:p>
        </p:txBody>
      </p:sp>
      <p:sp>
        <p:nvSpPr>
          <p:cNvPr id="64" name="TextBox 63">
            <a:extLst>
              <a:ext uri="{FF2B5EF4-FFF2-40B4-BE49-F238E27FC236}">
                <a16:creationId xmlns:a16="http://schemas.microsoft.com/office/drawing/2014/main" id="{2A9E1632-9CC5-414E-BB76-4AEAA1374378}"/>
              </a:ext>
            </a:extLst>
          </p:cNvPr>
          <p:cNvSpPr txBox="1"/>
          <p:nvPr/>
        </p:nvSpPr>
        <p:spPr>
          <a:xfrm>
            <a:off x="6395638" y="3353494"/>
            <a:ext cx="558384" cy="369332"/>
          </a:xfrm>
          <a:prstGeom prst="rect">
            <a:avLst/>
          </a:prstGeom>
          <a:noFill/>
        </p:spPr>
        <p:txBody>
          <a:bodyPr wrap="square">
            <a:spAutoFit/>
          </a:bodyPr>
          <a:lstStyle/>
          <a:p>
            <a:r>
              <a:rPr lang="en-US" dirty="0"/>
              <a:t>** </a:t>
            </a:r>
          </a:p>
        </p:txBody>
      </p:sp>
      <p:sp>
        <p:nvSpPr>
          <p:cNvPr id="65" name="TextBox 64">
            <a:extLst>
              <a:ext uri="{FF2B5EF4-FFF2-40B4-BE49-F238E27FC236}">
                <a16:creationId xmlns:a16="http://schemas.microsoft.com/office/drawing/2014/main" id="{D32F7E8B-2E66-4B1F-AB85-8C0EEAD19973}"/>
              </a:ext>
            </a:extLst>
          </p:cNvPr>
          <p:cNvSpPr txBox="1"/>
          <p:nvPr/>
        </p:nvSpPr>
        <p:spPr>
          <a:xfrm>
            <a:off x="6995646" y="4086302"/>
            <a:ext cx="558384" cy="369332"/>
          </a:xfrm>
          <a:prstGeom prst="rect">
            <a:avLst/>
          </a:prstGeom>
          <a:noFill/>
        </p:spPr>
        <p:txBody>
          <a:bodyPr wrap="square">
            <a:spAutoFit/>
          </a:bodyPr>
          <a:lstStyle/>
          <a:p>
            <a:r>
              <a:rPr lang="en-US" dirty="0"/>
              <a:t>***</a:t>
            </a:r>
          </a:p>
        </p:txBody>
      </p:sp>
      <p:sp>
        <p:nvSpPr>
          <p:cNvPr id="66" name="TextBox 65">
            <a:extLst>
              <a:ext uri="{FF2B5EF4-FFF2-40B4-BE49-F238E27FC236}">
                <a16:creationId xmlns:a16="http://schemas.microsoft.com/office/drawing/2014/main" id="{07534930-1EA8-4B9D-9D52-AE5E2DBCFA9B}"/>
              </a:ext>
            </a:extLst>
          </p:cNvPr>
          <p:cNvSpPr txBox="1"/>
          <p:nvPr/>
        </p:nvSpPr>
        <p:spPr>
          <a:xfrm>
            <a:off x="7101028" y="3734742"/>
            <a:ext cx="558384" cy="369332"/>
          </a:xfrm>
          <a:prstGeom prst="rect">
            <a:avLst/>
          </a:prstGeom>
          <a:noFill/>
        </p:spPr>
        <p:txBody>
          <a:bodyPr wrap="square">
            <a:spAutoFit/>
          </a:bodyPr>
          <a:lstStyle/>
          <a:p>
            <a:r>
              <a:rPr lang="en-US" dirty="0"/>
              <a:t>***</a:t>
            </a:r>
          </a:p>
        </p:txBody>
      </p:sp>
      <p:sp>
        <p:nvSpPr>
          <p:cNvPr id="67" name="TextBox 66">
            <a:extLst>
              <a:ext uri="{FF2B5EF4-FFF2-40B4-BE49-F238E27FC236}">
                <a16:creationId xmlns:a16="http://schemas.microsoft.com/office/drawing/2014/main" id="{2444222C-1E49-4C62-B0E2-283BF84C26C6}"/>
              </a:ext>
            </a:extLst>
          </p:cNvPr>
          <p:cNvSpPr txBox="1"/>
          <p:nvPr/>
        </p:nvSpPr>
        <p:spPr>
          <a:xfrm>
            <a:off x="7088167" y="3588857"/>
            <a:ext cx="558384" cy="369332"/>
          </a:xfrm>
          <a:prstGeom prst="rect">
            <a:avLst/>
          </a:prstGeom>
          <a:noFill/>
        </p:spPr>
        <p:txBody>
          <a:bodyPr wrap="square">
            <a:spAutoFit/>
          </a:bodyPr>
          <a:lstStyle/>
          <a:p>
            <a:r>
              <a:rPr lang="en-US" dirty="0"/>
              <a:t>***</a:t>
            </a:r>
          </a:p>
        </p:txBody>
      </p:sp>
      <p:sp>
        <p:nvSpPr>
          <p:cNvPr id="68" name="TextBox 67">
            <a:extLst>
              <a:ext uri="{FF2B5EF4-FFF2-40B4-BE49-F238E27FC236}">
                <a16:creationId xmlns:a16="http://schemas.microsoft.com/office/drawing/2014/main" id="{05EB61FC-0F81-4473-AFED-DC4ECA734B80}"/>
              </a:ext>
            </a:extLst>
          </p:cNvPr>
          <p:cNvSpPr txBox="1"/>
          <p:nvPr/>
        </p:nvSpPr>
        <p:spPr>
          <a:xfrm>
            <a:off x="7780696" y="3720676"/>
            <a:ext cx="558384" cy="369332"/>
          </a:xfrm>
          <a:prstGeom prst="rect">
            <a:avLst/>
          </a:prstGeom>
          <a:noFill/>
        </p:spPr>
        <p:txBody>
          <a:bodyPr wrap="square">
            <a:spAutoFit/>
          </a:bodyPr>
          <a:lstStyle/>
          <a:p>
            <a:r>
              <a:rPr lang="en-US" dirty="0"/>
              <a:t> </a:t>
            </a:r>
            <a:r>
              <a:rPr lang="en-US" sz="1400" dirty="0"/>
              <a:t>ns</a:t>
            </a:r>
            <a:endParaRPr lang="en-US" dirty="0"/>
          </a:p>
        </p:txBody>
      </p:sp>
      <p:sp>
        <p:nvSpPr>
          <p:cNvPr id="69" name="TextBox 68">
            <a:extLst>
              <a:ext uri="{FF2B5EF4-FFF2-40B4-BE49-F238E27FC236}">
                <a16:creationId xmlns:a16="http://schemas.microsoft.com/office/drawing/2014/main" id="{8250C247-2D5F-449A-A20A-4268BDC95F8B}"/>
              </a:ext>
            </a:extLst>
          </p:cNvPr>
          <p:cNvSpPr txBox="1"/>
          <p:nvPr/>
        </p:nvSpPr>
        <p:spPr>
          <a:xfrm>
            <a:off x="7794082" y="3091770"/>
            <a:ext cx="558384" cy="369332"/>
          </a:xfrm>
          <a:prstGeom prst="rect">
            <a:avLst/>
          </a:prstGeom>
          <a:noFill/>
        </p:spPr>
        <p:txBody>
          <a:bodyPr wrap="square">
            <a:spAutoFit/>
          </a:bodyPr>
          <a:lstStyle/>
          <a:p>
            <a:r>
              <a:rPr lang="en-US" dirty="0"/>
              <a:t>***</a:t>
            </a:r>
          </a:p>
        </p:txBody>
      </p:sp>
      <p:sp>
        <p:nvSpPr>
          <p:cNvPr id="70" name="TextBox 69">
            <a:extLst>
              <a:ext uri="{FF2B5EF4-FFF2-40B4-BE49-F238E27FC236}">
                <a16:creationId xmlns:a16="http://schemas.microsoft.com/office/drawing/2014/main" id="{1300F63F-48C3-4758-999D-C25C2958F9D4}"/>
              </a:ext>
            </a:extLst>
          </p:cNvPr>
          <p:cNvSpPr txBox="1"/>
          <p:nvPr/>
        </p:nvSpPr>
        <p:spPr>
          <a:xfrm>
            <a:off x="7955589" y="3231812"/>
            <a:ext cx="558384" cy="369332"/>
          </a:xfrm>
          <a:prstGeom prst="rect">
            <a:avLst/>
          </a:prstGeom>
          <a:noFill/>
        </p:spPr>
        <p:txBody>
          <a:bodyPr wrap="square">
            <a:spAutoFit/>
          </a:bodyPr>
          <a:lstStyle/>
          <a:p>
            <a:r>
              <a:rPr lang="en-US" dirty="0"/>
              <a:t>** </a:t>
            </a:r>
          </a:p>
        </p:txBody>
      </p:sp>
      <p:sp>
        <p:nvSpPr>
          <p:cNvPr id="71" name="TextBox 70">
            <a:extLst>
              <a:ext uri="{FF2B5EF4-FFF2-40B4-BE49-F238E27FC236}">
                <a16:creationId xmlns:a16="http://schemas.microsoft.com/office/drawing/2014/main" id="{CE26F08A-0A08-4659-AF9A-F5543CA17FE7}"/>
              </a:ext>
            </a:extLst>
          </p:cNvPr>
          <p:cNvSpPr txBox="1"/>
          <p:nvPr/>
        </p:nvSpPr>
        <p:spPr>
          <a:xfrm>
            <a:off x="8464920" y="3901636"/>
            <a:ext cx="558384" cy="369332"/>
          </a:xfrm>
          <a:prstGeom prst="rect">
            <a:avLst/>
          </a:prstGeom>
          <a:noFill/>
        </p:spPr>
        <p:txBody>
          <a:bodyPr wrap="square">
            <a:spAutoFit/>
          </a:bodyPr>
          <a:lstStyle/>
          <a:p>
            <a:r>
              <a:rPr lang="en-US" dirty="0"/>
              <a:t> </a:t>
            </a:r>
            <a:r>
              <a:rPr lang="en-US" sz="1400" dirty="0"/>
              <a:t>ns</a:t>
            </a:r>
            <a:endParaRPr lang="en-US" dirty="0"/>
          </a:p>
        </p:txBody>
      </p:sp>
      <p:sp>
        <p:nvSpPr>
          <p:cNvPr id="72" name="TextBox 71">
            <a:extLst>
              <a:ext uri="{FF2B5EF4-FFF2-40B4-BE49-F238E27FC236}">
                <a16:creationId xmlns:a16="http://schemas.microsoft.com/office/drawing/2014/main" id="{F7C4E964-C765-455A-B1F6-F8EE92123671}"/>
              </a:ext>
            </a:extLst>
          </p:cNvPr>
          <p:cNvSpPr txBox="1"/>
          <p:nvPr/>
        </p:nvSpPr>
        <p:spPr>
          <a:xfrm>
            <a:off x="8690403" y="3749543"/>
            <a:ext cx="558384" cy="369332"/>
          </a:xfrm>
          <a:prstGeom prst="rect">
            <a:avLst/>
          </a:prstGeom>
          <a:noFill/>
        </p:spPr>
        <p:txBody>
          <a:bodyPr wrap="square">
            <a:spAutoFit/>
          </a:bodyPr>
          <a:lstStyle/>
          <a:p>
            <a:r>
              <a:rPr lang="en-US" dirty="0"/>
              <a:t> </a:t>
            </a:r>
            <a:r>
              <a:rPr lang="en-US" sz="1400" dirty="0"/>
              <a:t>ns</a:t>
            </a:r>
            <a:endParaRPr lang="en-US" dirty="0"/>
          </a:p>
        </p:txBody>
      </p:sp>
      <p:sp>
        <p:nvSpPr>
          <p:cNvPr id="73" name="TextBox 72">
            <a:extLst>
              <a:ext uri="{FF2B5EF4-FFF2-40B4-BE49-F238E27FC236}">
                <a16:creationId xmlns:a16="http://schemas.microsoft.com/office/drawing/2014/main" id="{94F0DD57-5043-45F7-B3BB-F7F5A6E1097E}"/>
              </a:ext>
            </a:extLst>
          </p:cNvPr>
          <p:cNvSpPr txBox="1"/>
          <p:nvPr/>
        </p:nvSpPr>
        <p:spPr>
          <a:xfrm>
            <a:off x="8564563" y="3579850"/>
            <a:ext cx="558384" cy="369332"/>
          </a:xfrm>
          <a:prstGeom prst="rect">
            <a:avLst/>
          </a:prstGeom>
          <a:noFill/>
        </p:spPr>
        <p:txBody>
          <a:bodyPr wrap="square">
            <a:spAutoFit/>
          </a:bodyPr>
          <a:lstStyle/>
          <a:p>
            <a:r>
              <a:rPr lang="en-US" dirty="0"/>
              <a:t> </a:t>
            </a:r>
            <a:r>
              <a:rPr lang="en-US" sz="1400" dirty="0"/>
              <a:t>ns</a:t>
            </a:r>
            <a:endParaRPr lang="en-US" dirty="0"/>
          </a:p>
        </p:txBody>
      </p:sp>
      <p:sp>
        <p:nvSpPr>
          <p:cNvPr id="74" name="TextBox 73">
            <a:extLst>
              <a:ext uri="{FF2B5EF4-FFF2-40B4-BE49-F238E27FC236}">
                <a16:creationId xmlns:a16="http://schemas.microsoft.com/office/drawing/2014/main" id="{0B573BF6-F059-4597-8FC7-888C5BCEDDCD}"/>
              </a:ext>
            </a:extLst>
          </p:cNvPr>
          <p:cNvSpPr txBox="1"/>
          <p:nvPr/>
        </p:nvSpPr>
        <p:spPr>
          <a:xfrm>
            <a:off x="9208538" y="4053729"/>
            <a:ext cx="558384" cy="369332"/>
          </a:xfrm>
          <a:prstGeom prst="rect">
            <a:avLst/>
          </a:prstGeom>
          <a:noFill/>
        </p:spPr>
        <p:txBody>
          <a:bodyPr wrap="square">
            <a:spAutoFit/>
          </a:bodyPr>
          <a:lstStyle/>
          <a:p>
            <a:r>
              <a:rPr lang="en-US" dirty="0"/>
              <a:t> </a:t>
            </a:r>
            <a:r>
              <a:rPr lang="en-US" sz="1400" dirty="0"/>
              <a:t>ns</a:t>
            </a:r>
            <a:endParaRPr lang="en-US" dirty="0"/>
          </a:p>
        </p:txBody>
      </p:sp>
      <p:sp>
        <p:nvSpPr>
          <p:cNvPr id="75" name="TextBox 74">
            <a:extLst>
              <a:ext uri="{FF2B5EF4-FFF2-40B4-BE49-F238E27FC236}">
                <a16:creationId xmlns:a16="http://schemas.microsoft.com/office/drawing/2014/main" id="{211DF289-CF37-4139-8A3C-A362DDB635D1}"/>
              </a:ext>
            </a:extLst>
          </p:cNvPr>
          <p:cNvSpPr txBox="1"/>
          <p:nvPr/>
        </p:nvSpPr>
        <p:spPr>
          <a:xfrm>
            <a:off x="9434021" y="3901636"/>
            <a:ext cx="558384" cy="369332"/>
          </a:xfrm>
          <a:prstGeom prst="rect">
            <a:avLst/>
          </a:prstGeom>
          <a:noFill/>
        </p:spPr>
        <p:txBody>
          <a:bodyPr wrap="square">
            <a:spAutoFit/>
          </a:bodyPr>
          <a:lstStyle/>
          <a:p>
            <a:r>
              <a:rPr lang="en-US" dirty="0"/>
              <a:t> </a:t>
            </a:r>
            <a:r>
              <a:rPr lang="en-US" sz="1400" dirty="0"/>
              <a:t>ns</a:t>
            </a:r>
            <a:endParaRPr lang="en-US" dirty="0"/>
          </a:p>
        </p:txBody>
      </p:sp>
      <p:sp>
        <p:nvSpPr>
          <p:cNvPr id="76" name="TextBox 75">
            <a:extLst>
              <a:ext uri="{FF2B5EF4-FFF2-40B4-BE49-F238E27FC236}">
                <a16:creationId xmlns:a16="http://schemas.microsoft.com/office/drawing/2014/main" id="{F969747B-FB72-49BC-9556-2E4ECF4005A6}"/>
              </a:ext>
            </a:extLst>
          </p:cNvPr>
          <p:cNvSpPr txBox="1"/>
          <p:nvPr/>
        </p:nvSpPr>
        <p:spPr>
          <a:xfrm>
            <a:off x="9308181" y="3731943"/>
            <a:ext cx="558384" cy="369332"/>
          </a:xfrm>
          <a:prstGeom prst="rect">
            <a:avLst/>
          </a:prstGeom>
          <a:noFill/>
        </p:spPr>
        <p:txBody>
          <a:bodyPr wrap="square">
            <a:spAutoFit/>
          </a:bodyPr>
          <a:lstStyle/>
          <a:p>
            <a:r>
              <a:rPr lang="en-US" dirty="0"/>
              <a:t> </a:t>
            </a:r>
            <a:r>
              <a:rPr lang="en-US" sz="1400" dirty="0"/>
              <a:t>ns</a:t>
            </a:r>
            <a:endParaRPr lang="en-US" dirty="0"/>
          </a:p>
        </p:txBody>
      </p:sp>
      <p:sp>
        <p:nvSpPr>
          <p:cNvPr id="79" name="Slide Number Placeholder 78">
            <a:extLst>
              <a:ext uri="{FF2B5EF4-FFF2-40B4-BE49-F238E27FC236}">
                <a16:creationId xmlns:a16="http://schemas.microsoft.com/office/drawing/2014/main" id="{1DF75FC5-12F6-4D63-A0C4-C669E3AC34D5}"/>
              </a:ext>
            </a:extLst>
          </p:cNvPr>
          <p:cNvSpPr>
            <a:spLocks noGrp="1"/>
          </p:cNvSpPr>
          <p:nvPr>
            <p:ph type="sldNum" sz="quarter" idx="12"/>
          </p:nvPr>
        </p:nvSpPr>
        <p:spPr/>
        <p:txBody>
          <a:bodyPr/>
          <a:lstStyle/>
          <a:p>
            <a:fld id="{8F5CE88E-89A4-4243-AB1D-44322647EED2}" type="slidenum">
              <a:rPr lang="en-US" smtClean="0"/>
              <a:t>32</a:t>
            </a:fld>
            <a:endParaRPr lang="en-US"/>
          </a:p>
        </p:txBody>
      </p:sp>
      <p:sp>
        <p:nvSpPr>
          <p:cNvPr id="80" name="TextBox 79">
            <a:extLst>
              <a:ext uri="{FF2B5EF4-FFF2-40B4-BE49-F238E27FC236}">
                <a16:creationId xmlns:a16="http://schemas.microsoft.com/office/drawing/2014/main" id="{BED49FAC-D3F2-4C4B-B9A4-19DAC2149C3E}"/>
              </a:ext>
            </a:extLst>
          </p:cNvPr>
          <p:cNvSpPr txBox="1"/>
          <p:nvPr/>
        </p:nvSpPr>
        <p:spPr>
          <a:xfrm>
            <a:off x="-10365" y="6634528"/>
            <a:ext cx="11939752" cy="253916"/>
          </a:xfrm>
          <a:prstGeom prst="rect">
            <a:avLst/>
          </a:prstGeom>
          <a:noFill/>
        </p:spPr>
        <p:txBody>
          <a:bodyPr wrap="square">
            <a:spAutoFit/>
          </a:bodyPr>
          <a:lstStyle/>
          <a:p>
            <a:r>
              <a:rPr lang="en-US" sz="1050" b="0" i="0" dirty="0">
                <a:solidFill>
                  <a:srgbClr val="222222"/>
                </a:solidFill>
                <a:effectLst/>
                <a:latin typeface="Arial" panose="020B0604020202020204" pitchFamily="34" charset="0"/>
              </a:rPr>
              <a:t>Submitted "Identify human SUMOylation as an Essential Host Pathway for Influenza Virus Infections and Its Inhibition Leads minimal Mutation Escape“ Under Review Nature Communications  </a:t>
            </a:r>
            <a:endParaRPr lang="en-US" sz="1050" dirty="0"/>
          </a:p>
        </p:txBody>
      </p:sp>
    </p:spTree>
    <p:extLst>
      <p:ext uri="{BB962C8B-B14F-4D97-AF65-F5344CB8AC3E}">
        <p14:creationId xmlns:p14="http://schemas.microsoft.com/office/powerpoint/2010/main" val="21220917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 name="Table 60">
            <a:extLst>
              <a:ext uri="{FF2B5EF4-FFF2-40B4-BE49-F238E27FC236}">
                <a16:creationId xmlns:a16="http://schemas.microsoft.com/office/drawing/2014/main" id="{85062D93-BD20-412D-B800-111C4FA72F5C}"/>
              </a:ext>
            </a:extLst>
          </p:cNvPr>
          <p:cNvGraphicFramePr>
            <a:graphicFrameLocks noGrp="1"/>
          </p:cNvGraphicFramePr>
          <p:nvPr>
            <p:extLst>
              <p:ext uri="{D42A27DB-BD31-4B8C-83A1-F6EECF244321}">
                <p14:modId xmlns:p14="http://schemas.microsoft.com/office/powerpoint/2010/main" val="221144084"/>
              </p:ext>
            </p:extLst>
          </p:nvPr>
        </p:nvGraphicFramePr>
        <p:xfrm>
          <a:off x="1076733" y="1281099"/>
          <a:ext cx="10030160" cy="370840"/>
        </p:xfrm>
        <a:graphic>
          <a:graphicData uri="http://schemas.openxmlformats.org/drawingml/2006/table">
            <a:tbl>
              <a:tblPr firstRow="1" bandRow="1">
                <a:tableStyleId>{5C22544A-7EE6-4342-B048-85BDC9FD1C3A}</a:tableStyleId>
              </a:tblPr>
              <a:tblGrid>
                <a:gridCol w="557087">
                  <a:extLst>
                    <a:ext uri="{9D8B030D-6E8A-4147-A177-3AD203B41FA5}">
                      <a16:colId xmlns:a16="http://schemas.microsoft.com/office/drawing/2014/main" val="3046290449"/>
                    </a:ext>
                  </a:extLst>
                </a:gridCol>
                <a:gridCol w="1555052">
                  <a:extLst>
                    <a:ext uri="{9D8B030D-6E8A-4147-A177-3AD203B41FA5}">
                      <a16:colId xmlns:a16="http://schemas.microsoft.com/office/drawing/2014/main" val="1973992324"/>
                    </a:ext>
                  </a:extLst>
                </a:gridCol>
                <a:gridCol w="959909">
                  <a:extLst>
                    <a:ext uri="{9D8B030D-6E8A-4147-A177-3AD203B41FA5}">
                      <a16:colId xmlns:a16="http://schemas.microsoft.com/office/drawing/2014/main" val="1036092157"/>
                    </a:ext>
                  </a:extLst>
                </a:gridCol>
                <a:gridCol w="1555052">
                  <a:extLst>
                    <a:ext uri="{9D8B030D-6E8A-4147-A177-3AD203B41FA5}">
                      <a16:colId xmlns:a16="http://schemas.microsoft.com/office/drawing/2014/main" val="2132547807"/>
                    </a:ext>
                  </a:extLst>
                </a:gridCol>
                <a:gridCol w="969508">
                  <a:extLst>
                    <a:ext uri="{9D8B030D-6E8A-4147-A177-3AD203B41FA5}">
                      <a16:colId xmlns:a16="http://schemas.microsoft.com/office/drawing/2014/main" val="1730892112"/>
                    </a:ext>
                  </a:extLst>
                </a:gridCol>
                <a:gridCol w="1564651">
                  <a:extLst>
                    <a:ext uri="{9D8B030D-6E8A-4147-A177-3AD203B41FA5}">
                      <a16:colId xmlns:a16="http://schemas.microsoft.com/office/drawing/2014/main" val="2561655012"/>
                    </a:ext>
                  </a:extLst>
                </a:gridCol>
                <a:gridCol w="863918">
                  <a:extLst>
                    <a:ext uri="{9D8B030D-6E8A-4147-A177-3AD203B41FA5}">
                      <a16:colId xmlns:a16="http://schemas.microsoft.com/office/drawing/2014/main" val="1900189845"/>
                    </a:ext>
                  </a:extLst>
                </a:gridCol>
                <a:gridCol w="1593449">
                  <a:extLst>
                    <a:ext uri="{9D8B030D-6E8A-4147-A177-3AD203B41FA5}">
                      <a16:colId xmlns:a16="http://schemas.microsoft.com/office/drawing/2014/main" val="191020860"/>
                    </a:ext>
                  </a:extLst>
                </a:gridCol>
                <a:gridCol w="411534">
                  <a:extLst>
                    <a:ext uri="{9D8B030D-6E8A-4147-A177-3AD203B41FA5}">
                      <a16:colId xmlns:a16="http://schemas.microsoft.com/office/drawing/2014/main" val="580688612"/>
                    </a:ext>
                  </a:extLst>
                </a:gridCol>
              </a:tblGrid>
              <a:tr h="370840">
                <a:tc>
                  <a:txBody>
                    <a:bodyPr/>
                    <a:lstStyle/>
                    <a:p>
                      <a:pPr algn="ctr"/>
                      <a:endParaRPr lang="en-US" sz="1200" b="0" dirty="0">
                        <a:solidFill>
                          <a:schemeClr val="tx1"/>
                        </a:solidFill>
                        <a:latin typeface="Times New Roman" panose="02020603050405020304" pitchFamily="18" charset="0"/>
                        <a:cs typeface="Times New Roman" panose="02020603050405020304" pitchFamily="18"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a:solidFill>
                            <a:schemeClr val="tx1"/>
                          </a:solidFill>
                          <a:latin typeface="Times New Roman" panose="02020603050405020304" pitchFamily="18" charset="0"/>
                          <a:cs typeface="Times New Roman" panose="02020603050405020304" pitchFamily="18" charset="0"/>
                        </a:rPr>
                        <a:t>IAV M1 Wild Type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400" b="0" dirty="0">
                        <a:solidFill>
                          <a:schemeClr val="tx1"/>
                        </a:solidFill>
                        <a:latin typeface="Times New Roman" panose="02020603050405020304" pitchFamily="18" charset="0"/>
                        <a:cs typeface="Times New Roman" panose="02020603050405020304" pitchFamily="18"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a:solidFill>
                            <a:schemeClr val="tx1"/>
                          </a:solidFill>
                          <a:latin typeface="Times New Roman" panose="02020603050405020304" pitchFamily="18" charset="0"/>
                          <a:cs typeface="Times New Roman" panose="02020603050405020304" pitchFamily="18" charset="0"/>
                        </a:rPr>
                        <a:t>IAV-M1 K21R</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400" b="0" dirty="0">
                        <a:solidFill>
                          <a:schemeClr val="tx1"/>
                        </a:solidFill>
                        <a:latin typeface="Times New Roman" panose="02020603050405020304" pitchFamily="18" charset="0"/>
                        <a:cs typeface="Times New Roman" panose="02020603050405020304" pitchFamily="18"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IAV-M1 K35R</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400" b="0" dirty="0">
                        <a:solidFill>
                          <a:schemeClr val="tx1"/>
                        </a:solidFill>
                        <a:latin typeface="Times New Roman" panose="02020603050405020304" pitchFamily="18" charset="0"/>
                        <a:cs typeface="Times New Roman" panose="02020603050405020304" pitchFamily="18"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IAV-M1 K187R</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200" b="0" dirty="0">
                        <a:solidFill>
                          <a:schemeClr val="tx1"/>
                        </a:solidFill>
                        <a:latin typeface="Times New Roman" panose="02020603050405020304" pitchFamily="18" charset="0"/>
                        <a:cs typeface="Times New Roman" panose="02020603050405020304" pitchFamily="18"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23598632"/>
                  </a:ext>
                </a:extLst>
              </a:tr>
            </a:tbl>
          </a:graphicData>
        </a:graphic>
      </p:graphicFrame>
      <p:pic>
        <p:nvPicPr>
          <p:cNvPr id="7" name="Picture 6" descr="A picture containing text, pallette, cosmetic&#10;&#10;Description automatically generated">
            <a:extLst>
              <a:ext uri="{FF2B5EF4-FFF2-40B4-BE49-F238E27FC236}">
                <a16:creationId xmlns:a16="http://schemas.microsoft.com/office/drawing/2014/main" id="{66E79932-EEA9-46D2-87B1-33E5A5DB76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6735" y="1629529"/>
            <a:ext cx="1541118" cy="2352418"/>
          </a:xfrm>
          <a:prstGeom prst="rect">
            <a:avLst/>
          </a:prstGeom>
        </p:spPr>
      </p:pic>
      <p:graphicFrame>
        <p:nvGraphicFramePr>
          <p:cNvPr id="9" name="Table 9">
            <a:extLst>
              <a:ext uri="{FF2B5EF4-FFF2-40B4-BE49-F238E27FC236}">
                <a16:creationId xmlns:a16="http://schemas.microsoft.com/office/drawing/2014/main" id="{C91756C0-C623-4CB1-9AE0-7D3376BDF225}"/>
              </a:ext>
            </a:extLst>
          </p:cNvPr>
          <p:cNvGraphicFramePr>
            <a:graphicFrameLocks noGrp="1"/>
          </p:cNvGraphicFramePr>
          <p:nvPr>
            <p:extLst>
              <p:ext uri="{D42A27DB-BD31-4B8C-83A1-F6EECF244321}">
                <p14:modId xmlns:p14="http://schemas.microsoft.com/office/powerpoint/2010/main" val="2427925453"/>
              </p:ext>
            </p:extLst>
          </p:nvPr>
        </p:nvGraphicFramePr>
        <p:xfrm>
          <a:off x="1004982" y="1709442"/>
          <a:ext cx="572895" cy="2312511"/>
        </p:xfrm>
        <a:graphic>
          <a:graphicData uri="http://schemas.openxmlformats.org/drawingml/2006/table">
            <a:tbl>
              <a:tblPr firstRow="1" bandRow="1">
                <a:tableStyleId>{5C22544A-7EE6-4342-B048-85BDC9FD1C3A}</a:tableStyleId>
              </a:tblPr>
              <a:tblGrid>
                <a:gridCol w="572895">
                  <a:extLst>
                    <a:ext uri="{9D8B030D-6E8A-4147-A177-3AD203B41FA5}">
                      <a16:colId xmlns:a16="http://schemas.microsoft.com/office/drawing/2014/main" val="3556507921"/>
                    </a:ext>
                  </a:extLst>
                </a:gridCol>
              </a:tblGrid>
              <a:tr h="770837">
                <a:tc>
                  <a:txBody>
                    <a:bodyPr/>
                    <a:lstStyle/>
                    <a:p>
                      <a:pPr algn="r"/>
                      <a:r>
                        <a:rPr lang="en-US" sz="1600" b="0" dirty="0">
                          <a:solidFill>
                            <a:schemeClr val="tx1"/>
                          </a:solidFill>
                          <a:latin typeface="Times New Roman" panose="02020603050405020304" pitchFamily="18" charset="0"/>
                          <a:cs typeface="Times New Roman" panose="02020603050405020304" pitchFamily="18" charset="0"/>
                        </a:rPr>
                        <a:t>PBS</a:t>
                      </a:r>
                    </a:p>
                  </a:txBody>
                  <a:tcPr anchor="ct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99600025"/>
                  </a:ext>
                </a:extLst>
              </a:tr>
              <a:tr h="770837">
                <a:tc>
                  <a:txBody>
                    <a:bodyPr/>
                    <a:lstStyle/>
                    <a:p>
                      <a:pPr algn="r"/>
                      <a:r>
                        <a:rPr lang="en-US" sz="1600" dirty="0">
                          <a:solidFill>
                            <a:schemeClr val="tx1"/>
                          </a:solidFill>
                          <a:latin typeface="Times New Roman" panose="02020603050405020304" pitchFamily="18" charset="0"/>
                          <a:cs typeface="Times New Roman" panose="02020603050405020304" pitchFamily="18" charset="0"/>
                        </a:rPr>
                        <a:t>10</a:t>
                      </a:r>
                      <a:r>
                        <a:rPr lang="en-US" sz="1600" baseline="30000" dirty="0">
                          <a:solidFill>
                            <a:schemeClr val="tx1"/>
                          </a:solidFill>
                          <a:latin typeface="Times New Roman" panose="02020603050405020304" pitchFamily="18" charset="0"/>
                          <a:cs typeface="Times New Roman" panose="02020603050405020304" pitchFamily="18" charset="0"/>
                        </a:rPr>
                        <a:t>-3</a:t>
                      </a:r>
                    </a:p>
                  </a:txBody>
                  <a:tcPr anchor="ctr">
                    <a:lnL w="12700" cap="flat" cmpd="sng" algn="ctr">
                      <a:no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01158868"/>
                  </a:ext>
                </a:extLst>
              </a:tr>
              <a:tr h="770837">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Times New Roman" panose="02020603050405020304" pitchFamily="18" charset="0"/>
                          <a:cs typeface="Times New Roman" panose="02020603050405020304" pitchFamily="18" charset="0"/>
                        </a:rPr>
                        <a:t>10</a:t>
                      </a:r>
                      <a:r>
                        <a:rPr lang="en-US" sz="1600" baseline="30000" dirty="0">
                          <a:solidFill>
                            <a:schemeClr val="tx1"/>
                          </a:solidFill>
                          <a:latin typeface="Times New Roman" panose="02020603050405020304" pitchFamily="18" charset="0"/>
                          <a:cs typeface="Times New Roman" panose="02020603050405020304" pitchFamily="18" charset="0"/>
                        </a:rPr>
                        <a:t>-4</a:t>
                      </a: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75033940"/>
                  </a:ext>
                </a:extLst>
              </a:tr>
            </a:tbl>
          </a:graphicData>
        </a:graphic>
      </p:graphicFrame>
      <p:graphicFrame>
        <p:nvGraphicFramePr>
          <p:cNvPr id="10" name="Table 9">
            <a:extLst>
              <a:ext uri="{FF2B5EF4-FFF2-40B4-BE49-F238E27FC236}">
                <a16:creationId xmlns:a16="http://schemas.microsoft.com/office/drawing/2014/main" id="{24F4F37A-9E1C-40DB-A23F-0104F121235E}"/>
              </a:ext>
            </a:extLst>
          </p:cNvPr>
          <p:cNvGraphicFramePr>
            <a:graphicFrameLocks noGrp="1"/>
          </p:cNvGraphicFramePr>
          <p:nvPr>
            <p:extLst>
              <p:ext uri="{D42A27DB-BD31-4B8C-83A1-F6EECF244321}">
                <p14:modId xmlns:p14="http://schemas.microsoft.com/office/powerpoint/2010/main" val="2756886694"/>
              </p:ext>
            </p:extLst>
          </p:nvPr>
        </p:nvGraphicFramePr>
        <p:xfrm>
          <a:off x="3153065" y="1709441"/>
          <a:ext cx="583660" cy="2312511"/>
        </p:xfrm>
        <a:graphic>
          <a:graphicData uri="http://schemas.openxmlformats.org/drawingml/2006/table">
            <a:tbl>
              <a:tblPr firstRow="1" bandRow="1">
                <a:tableStyleId>{5C22544A-7EE6-4342-B048-85BDC9FD1C3A}</a:tableStyleId>
              </a:tblPr>
              <a:tblGrid>
                <a:gridCol w="583660">
                  <a:extLst>
                    <a:ext uri="{9D8B030D-6E8A-4147-A177-3AD203B41FA5}">
                      <a16:colId xmlns:a16="http://schemas.microsoft.com/office/drawing/2014/main" val="3556507921"/>
                    </a:ext>
                  </a:extLst>
                </a:gridCol>
              </a:tblGrid>
              <a:tr h="770837">
                <a:tc>
                  <a:txBody>
                    <a:bodyPr/>
                    <a:lstStyle/>
                    <a:p>
                      <a:pPr algn="l"/>
                      <a:r>
                        <a:rPr lang="en-US" sz="1600" b="0" dirty="0">
                          <a:solidFill>
                            <a:schemeClr val="tx1"/>
                          </a:solidFill>
                          <a:latin typeface="Times New Roman" panose="02020603050405020304" pitchFamily="18" charset="0"/>
                          <a:cs typeface="Times New Roman" panose="02020603050405020304" pitchFamily="18" charset="0"/>
                        </a:rPr>
                        <a:t>10</a:t>
                      </a:r>
                      <a:r>
                        <a:rPr lang="en-US" sz="1600" b="0" baseline="30000" dirty="0">
                          <a:solidFill>
                            <a:schemeClr val="tx1"/>
                          </a:solidFill>
                          <a:latin typeface="Times New Roman" panose="02020603050405020304" pitchFamily="18" charset="0"/>
                          <a:cs typeface="Times New Roman" panose="02020603050405020304" pitchFamily="18" charset="0"/>
                        </a:rPr>
                        <a:t>-5</a:t>
                      </a: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99600025"/>
                  </a:ext>
                </a:extLst>
              </a:tr>
              <a:tr h="770837">
                <a:tc>
                  <a:txBody>
                    <a:bodyPr/>
                    <a:lstStyle/>
                    <a:p>
                      <a:pPr algn="l"/>
                      <a:r>
                        <a:rPr lang="en-US" sz="1600" b="0" dirty="0">
                          <a:solidFill>
                            <a:schemeClr val="tx1"/>
                          </a:solidFill>
                          <a:latin typeface="Times New Roman" panose="02020603050405020304" pitchFamily="18" charset="0"/>
                          <a:cs typeface="Times New Roman" panose="02020603050405020304" pitchFamily="18" charset="0"/>
                        </a:rPr>
                        <a:t>10</a:t>
                      </a:r>
                      <a:r>
                        <a:rPr lang="en-US" sz="1600" b="0" baseline="30000" dirty="0">
                          <a:solidFill>
                            <a:schemeClr val="tx1"/>
                          </a:solidFill>
                          <a:latin typeface="Times New Roman" panose="02020603050405020304" pitchFamily="18" charset="0"/>
                          <a:cs typeface="Times New Roman" panose="02020603050405020304" pitchFamily="18" charset="0"/>
                        </a:rPr>
                        <a:t>-6</a:t>
                      </a:r>
                    </a:p>
                  </a:txBody>
                  <a:tcPr anchor="ctr">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01158868"/>
                  </a:ext>
                </a:extLst>
              </a:tr>
              <a:tr h="770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latin typeface="Times New Roman" panose="02020603050405020304" pitchFamily="18" charset="0"/>
                          <a:cs typeface="Times New Roman" panose="02020603050405020304" pitchFamily="18" charset="0"/>
                        </a:rPr>
                        <a:t>10</a:t>
                      </a:r>
                      <a:r>
                        <a:rPr lang="en-US" sz="1600" b="0" baseline="30000" dirty="0">
                          <a:solidFill>
                            <a:schemeClr val="tx1"/>
                          </a:solidFill>
                          <a:latin typeface="Times New Roman" panose="02020603050405020304" pitchFamily="18" charset="0"/>
                          <a:cs typeface="Times New Roman" panose="02020603050405020304" pitchFamily="18" charset="0"/>
                        </a:rPr>
                        <a:t>-7</a:t>
                      </a: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75033940"/>
                  </a:ext>
                </a:extLst>
              </a:tr>
            </a:tbl>
          </a:graphicData>
        </a:graphic>
      </p:graphicFrame>
      <p:pic>
        <p:nvPicPr>
          <p:cNvPr id="11" name="Picture 10">
            <a:extLst>
              <a:ext uri="{FF2B5EF4-FFF2-40B4-BE49-F238E27FC236}">
                <a16:creationId xmlns:a16="http://schemas.microsoft.com/office/drawing/2014/main" id="{D1DEC9BA-7C4A-45F3-AB52-DF552DE9C30D}"/>
              </a:ext>
            </a:extLst>
          </p:cNvPr>
          <p:cNvPicPr>
            <a:picLocks noChangeAspect="1"/>
          </p:cNvPicPr>
          <p:nvPr/>
        </p:nvPicPr>
        <p:blipFill rotWithShape="1">
          <a:blip r:embed="rId4"/>
          <a:srcRect r="50000"/>
          <a:stretch/>
        </p:blipFill>
        <p:spPr>
          <a:xfrm>
            <a:off x="4104943" y="1638169"/>
            <a:ext cx="1560275" cy="2370456"/>
          </a:xfrm>
          <a:prstGeom prst="rect">
            <a:avLst/>
          </a:prstGeom>
        </p:spPr>
      </p:pic>
      <p:pic>
        <p:nvPicPr>
          <p:cNvPr id="12" name="Picture 11">
            <a:extLst>
              <a:ext uri="{FF2B5EF4-FFF2-40B4-BE49-F238E27FC236}">
                <a16:creationId xmlns:a16="http://schemas.microsoft.com/office/drawing/2014/main" id="{65C85750-24D4-4F1E-A05D-DF0638EDCBE5}"/>
              </a:ext>
            </a:extLst>
          </p:cNvPr>
          <p:cNvPicPr>
            <a:picLocks noChangeAspect="1"/>
          </p:cNvPicPr>
          <p:nvPr/>
        </p:nvPicPr>
        <p:blipFill rotWithShape="1">
          <a:blip r:embed="rId4"/>
          <a:srcRect l="50000" t="668" b="-668"/>
          <a:stretch/>
        </p:blipFill>
        <p:spPr>
          <a:xfrm>
            <a:off x="9075816" y="4434661"/>
            <a:ext cx="1601006" cy="2366232"/>
          </a:xfrm>
          <a:prstGeom prst="rect">
            <a:avLst/>
          </a:prstGeom>
        </p:spPr>
      </p:pic>
      <p:graphicFrame>
        <p:nvGraphicFramePr>
          <p:cNvPr id="13" name="Table 9">
            <a:extLst>
              <a:ext uri="{FF2B5EF4-FFF2-40B4-BE49-F238E27FC236}">
                <a16:creationId xmlns:a16="http://schemas.microsoft.com/office/drawing/2014/main" id="{F780FB2C-517E-44EC-9345-0BDECF61B916}"/>
              </a:ext>
            </a:extLst>
          </p:cNvPr>
          <p:cNvGraphicFramePr>
            <a:graphicFrameLocks noGrp="1"/>
          </p:cNvGraphicFramePr>
          <p:nvPr>
            <p:extLst>
              <p:ext uri="{D42A27DB-BD31-4B8C-83A1-F6EECF244321}">
                <p14:modId xmlns:p14="http://schemas.microsoft.com/office/powerpoint/2010/main" val="2539645086"/>
              </p:ext>
            </p:extLst>
          </p:nvPr>
        </p:nvGraphicFramePr>
        <p:xfrm>
          <a:off x="3515255" y="1709440"/>
          <a:ext cx="583661" cy="2312511"/>
        </p:xfrm>
        <a:graphic>
          <a:graphicData uri="http://schemas.openxmlformats.org/drawingml/2006/table">
            <a:tbl>
              <a:tblPr firstRow="1" bandRow="1">
                <a:tableStyleId>{5C22544A-7EE6-4342-B048-85BDC9FD1C3A}</a:tableStyleId>
              </a:tblPr>
              <a:tblGrid>
                <a:gridCol w="583661">
                  <a:extLst>
                    <a:ext uri="{9D8B030D-6E8A-4147-A177-3AD203B41FA5}">
                      <a16:colId xmlns:a16="http://schemas.microsoft.com/office/drawing/2014/main" val="3556507921"/>
                    </a:ext>
                  </a:extLst>
                </a:gridCol>
              </a:tblGrid>
              <a:tr h="770837">
                <a:tc>
                  <a:txBody>
                    <a:bodyPr/>
                    <a:lstStyle/>
                    <a:p>
                      <a:pPr algn="r"/>
                      <a:r>
                        <a:rPr lang="en-US" sz="1600" b="0" dirty="0">
                          <a:solidFill>
                            <a:schemeClr val="tx1"/>
                          </a:solidFill>
                          <a:latin typeface="Times New Roman" panose="02020603050405020304" pitchFamily="18" charset="0"/>
                          <a:cs typeface="Times New Roman" panose="02020603050405020304" pitchFamily="18" charset="0"/>
                        </a:rPr>
                        <a:t>10</a:t>
                      </a:r>
                      <a:r>
                        <a:rPr lang="en-US" sz="1600" b="0" baseline="30000" dirty="0">
                          <a:solidFill>
                            <a:schemeClr val="tx1"/>
                          </a:solidFill>
                          <a:latin typeface="Times New Roman" panose="02020603050405020304" pitchFamily="18" charset="0"/>
                          <a:cs typeface="Times New Roman" panose="02020603050405020304" pitchFamily="18" charset="0"/>
                        </a:rPr>
                        <a:t>0</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99600025"/>
                  </a:ext>
                </a:extLst>
              </a:tr>
              <a:tr h="770837">
                <a:tc>
                  <a:txBody>
                    <a:bodyPr/>
                    <a:lstStyle/>
                    <a:p>
                      <a:pPr algn="r"/>
                      <a:r>
                        <a:rPr lang="en-US" sz="1600" dirty="0">
                          <a:solidFill>
                            <a:schemeClr val="tx1"/>
                          </a:solidFill>
                          <a:latin typeface="Times New Roman" panose="02020603050405020304" pitchFamily="18" charset="0"/>
                          <a:cs typeface="Times New Roman" panose="02020603050405020304" pitchFamily="18" charset="0"/>
                        </a:rPr>
                        <a:t>10</a:t>
                      </a:r>
                      <a:r>
                        <a:rPr lang="en-US" sz="1600" baseline="30000" dirty="0">
                          <a:solidFill>
                            <a:schemeClr val="tx1"/>
                          </a:solidFill>
                          <a:latin typeface="Times New Roman" panose="02020603050405020304" pitchFamily="18" charset="0"/>
                          <a:cs typeface="Times New Roman" panose="02020603050405020304" pitchFamily="18" charset="0"/>
                        </a:rPr>
                        <a:t>-2</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01158868"/>
                  </a:ext>
                </a:extLst>
              </a:tr>
              <a:tr h="770837">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Times New Roman" panose="02020603050405020304" pitchFamily="18" charset="0"/>
                          <a:cs typeface="Times New Roman" panose="02020603050405020304" pitchFamily="18" charset="0"/>
                        </a:rPr>
                        <a:t>10</a:t>
                      </a:r>
                      <a:r>
                        <a:rPr lang="en-US" sz="1600" baseline="30000" dirty="0">
                          <a:solidFill>
                            <a:schemeClr val="tx1"/>
                          </a:solidFill>
                          <a:latin typeface="Times New Roman" panose="02020603050405020304" pitchFamily="18" charset="0"/>
                          <a:cs typeface="Times New Roman" panose="02020603050405020304" pitchFamily="18" charset="0"/>
                        </a:rPr>
                        <a:t>-3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75033940"/>
                  </a:ext>
                </a:extLst>
              </a:tr>
            </a:tbl>
          </a:graphicData>
        </a:graphic>
      </p:graphicFrame>
      <p:graphicFrame>
        <p:nvGraphicFramePr>
          <p:cNvPr id="14" name="Table 13">
            <a:extLst>
              <a:ext uri="{FF2B5EF4-FFF2-40B4-BE49-F238E27FC236}">
                <a16:creationId xmlns:a16="http://schemas.microsoft.com/office/drawing/2014/main" id="{D9FAAB9B-877E-4F17-8C5C-51D2329DB6D0}"/>
              </a:ext>
            </a:extLst>
          </p:cNvPr>
          <p:cNvGraphicFramePr>
            <a:graphicFrameLocks noGrp="1"/>
          </p:cNvGraphicFramePr>
          <p:nvPr>
            <p:extLst>
              <p:ext uri="{D42A27DB-BD31-4B8C-83A1-F6EECF244321}">
                <p14:modId xmlns:p14="http://schemas.microsoft.com/office/powerpoint/2010/main" val="2455410433"/>
              </p:ext>
            </p:extLst>
          </p:nvPr>
        </p:nvGraphicFramePr>
        <p:xfrm>
          <a:off x="5652107" y="1698919"/>
          <a:ext cx="583660" cy="2312511"/>
        </p:xfrm>
        <a:graphic>
          <a:graphicData uri="http://schemas.openxmlformats.org/drawingml/2006/table">
            <a:tbl>
              <a:tblPr firstRow="1" bandRow="1">
                <a:tableStyleId>{5C22544A-7EE6-4342-B048-85BDC9FD1C3A}</a:tableStyleId>
              </a:tblPr>
              <a:tblGrid>
                <a:gridCol w="583660">
                  <a:extLst>
                    <a:ext uri="{9D8B030D-6E8A-4147-A177-3AD203B41FA5}">
                      <a16:colId xmlns:a16="http://schemas.microsoft.com/office/drawing/2014/main" val="3556507921"/>
                    </a:ext>
                  </a:extLst>
                </a:gridCol>
              </a:tblGrid>
              <a:tr h="770837">
                <a:tc>
                  <a:txBody>
                    <a:bodyPr/>
                    <a:lstStyle/>
                    <a:p>
                      <a:pPr algn="l"/>
                      <a:r>
                        <a:rPr lang="en-US" sz="1600" b="0" dirty="0">
                          <a:solidFill>
                            <a:schemeClr val="tx1"/>
                          </a:solidFill>
                          <a:latin typeface="Times New Roman" panose="02020603050405020304" pitchFamily="18" charset="0"/>
                          <a:cs typeface="Times New Roman" panose="02020603050405020304" pitchFamily="18" charset="0"/>
                        </a:rPr>
                        <a:t>10</a:t>
                      </a:r>
                      <a:r>
                        <a:rPr lang="en-US" sz="1600" b="0" baseline="30000" dirty="0">
                          <a:solidFill>
                            <a:schemeClr val="tx1"/>
                          </a:solidFill>
                          <a:latin typeface="Times New Roman" panose="02020603050405020304" pitchFamily="18" charset="0"/>
                          <a:cs typeface="Times New Roman" panose="02020603050405020304" pitchFamily="18" charset="0"/>
                        </a:rPr>
                        <a:t>-4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99600025"/>
                  </a:ext>
                </a:extLst>
              </a:tr>
              <a:tr h="770837">
                <a:tc>
                  <a:txBody>
                    <a:bodyPr/>
                    <a:lstStyle/>
                    <a:p>
                      <a:pPr algn="l"/>
                      <a:r>
                        <a:rPr lang="en-US" sz="1600" b="0" dirty="0">
                          <a:solidFill>
                            <a:schemeClr val="tx1"/>
                          </a:solidFill>
                          <a:latin typeface="Times New Roman" panose="02020603050405020304" pitchFamily="18" charset="0"/>
                          <a:cs typeface="Times New Roman" panose="02020603050405020304" pitchFamily="18" charset="0"/>
                        </a:rPr>
                        <a:t>10</a:t>
                      </a:r>
                      <a:r>
                        <a:rPr lang="en-US" sz="1600" b="0" baseline="30000" dirty="0">
                          <a:solidFill>
                            <a:schemeClr val="tx1"/>
                          </a:solidFill>
                          <a:latin typeface="Times New Roman" panose="02020603050405020304" pitchFamily="18" charset="0"/>
                          <a:cs typeface="Times New Roman" panose="02020603050405020304" pitchFamily="18" charset="0"/>
                        </a:rPr>
                        <a:t>-5</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01158868"/>
                  </a:ext>
                </a:extLst>
              </a:tr>
              <a:tr h="770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latin typeface="Times New Roman" panose="02020603050405020304" pitchFamily="18" charset="0"/>
                          <a:cs typeface="Times New Roman" panose="02020603050405020304" pitchFamily="18" charset="0"/>
                        </a:rPr>
                        <a:t>10</a:t>
                      </a:r>
                      <a:r>
                        <a:rPr lang="en-US" sz="1600" b="0" baseline="30000" dirty="0">
                          <a:solidFill>
                            <a:schemeClr val="tx1"/>
                          </a:solidFill>
                          <a:latin typeface="Times New Roman" panose="02020603050405020304" pitchFamily="18" charset="0"/>
                          <a:cs typeface="Times New Roman" panose="02020603050405020304" pitchFamily="18" charset="0"/>
                        </a:rPr>
                        <a:t>-6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75033940"/>
                  </a:ext>
                </a:extLst>
              </a:tr>
            </a:tbl>
          </a:graphicData>
        </a:graphic>
      </p:graphicFrame>
      <p:pic>
        <p:nvPicPr>
          <p:cNvPr id="17" name="Content Placeholder 4">
            <a:extLst>
              <a:ext uri="{FF2B5EF4-FFF2-40B4-BE49-F238E27FC236}">
                <a16:creationId xmlns:a16="http://schemas.microsoft.com/office/drawing/2014/main" id="{D61E85B8-31BE-4BF7-BD68-922EF62FF7DA}"/>
              </a:ext>
            </a:extLst>
          </p:cNvPr>
          <p:cNvPicPr>
            <a:picLocks noChangeAspect="1"/>
          </p:cNvPicPr>
          <p:nvPr/>
        </p:nvPicPr>
        <p:blipFill rotWithShape="1">
          <a:blip r:embed="rId5">
            <a:extLst>
              <a:ext uri="{28A0092B-C50C-407E-A947-70E740481C1C}">
                <a14:useLocalDpi xmlns:a14="http://schemas.microsoft.com/office/drawing/2010/main" val="0"/>
              </a:ext>
            </a:extLst>
          </a:blip>
          <a:srcRect l="38073" t="32812" r="46002" b="36316"/>
          <a:stretch/>
        </p:blipFill>
        <p:spPr>
          <a:xfrm flipH="1">
            <a:off x="6691581" y="1608330"/>
            <a:ext cx="1541119" cy="2375720"/>
          </a:xfrm>
          <a:prstGeom prst="rect">
            <a:avLst/>
          </a:prstGeom>
        </p:spPr>
      </p:pic>
      <p:pic>
        <p:nvPicPr>
          <p:cNvPr id="21" name="Picture 20">
            <a:extLst>
              <a:ext uri="{FF2B5EF4-FFF2-40B4-BE49-F238E27FC236}">
                <a16:creationId xmlns:a16="http://schemas.microsoft.com/office/drawing/2014/main" id="{19D474DB-3DBD-49CD-81A7-3A77112FF78B}"/>
              </a:ext>
            </a:extLst>
          </p:cNvPr>
          <p:cNvPicPr>
            <a:picLocks noChangeAspect="1"/>
          </p:cNvPicPr>
          <p:nvPr/>
        </p:nvPicPr>
        <p:blipFill rotWithShape="1">
          <a:blip r:embed="rId6">
            <a:extLst>
              <a:ext uri="{28A0092B-C50C-407E-A947-70E740481C1C}">
                <a14:useLocalDpi xmlns:a14="http://schemas.microsoft.com/office/drawing/2010/main" val="0"/>
              </a:ext>
            </a:extLst>
          </a:blip>
          <a:srcRect l="53883" t="30564" r="29452" b="36158"/>
          <a:stretch/>
        </p:blipFill>
        <p:spPr>
          <a:xfrm flipV="1">
            <a:off x="9079470" y="1616849"/>
            <a:ext cx="1559114" cy="2365098"/>
          </a:xfrm>
          <a:prstGeom prst="rect">
            <a:avLst/>
          </a:prstGeom>
        </p:spPr>
      </p:pic>
      <p:pic>
        <p:nvPicPr>
          <p:cNvPr id="24" name="Picture 23">
            <a:extLst>
              <a:ext uri="{FF2B5EF4-FFF2-40B4-BE49-F238E27FC236}">
                <a16:creationId xmlns:a16="http://schemas.microsoft.com/office/drawing/2014/main" id="{0F7965C4-EF79-4315-8A05-82CB8C559212}"/>
              </a:ext>
            </a:extLst>
          </p:cNvPr>
          <p:cNvPicPr>
            <a:picLocks noChangeAspect="1"/>
          </p:cNvPicPr>
          <p:nvPr/>
        </p:nvPicPr>
        <p:blipFill rotWithShape="1">
          <a:blip r:embed="rId7">
            <a:extLst>
              <a:ext uri="{28A0092B-C50C-407E-A947-70E740481C1C}">
                <a14:useLocalDpi xmlns:a14="http://schemas.microsoft.com/office/drawing/2010/main" val="0"/>
              </a:ext>
            </a:extLst>
          </a:blip>
          <a:srcRect l="53641" t="32972" r="30594" b="36083"/>
          <a:stretch/>
        </p:blipFill>
        <p:spPr>
          <a:xfrm flipH="1">
            <a:off x="1596324" y="4439685"/>
            <a:ext cx="1556741" cy="2335112"/>
          </a:xfrm>
          <a:prstGeom prst="rect">
            <a:avLst/>
          </a:prstGeom>
        </p:spPr>
      </p:pic>
      <p:pic>
        <p:nvPicPr>
          <p:cNvPr id="27" name="Picture 26">
            <a:extLst>
              <a:ext uri="{FF2B5EF4-FFF2-40B4-BE49-F238E27FC236}">
                <a16:creationId xmlns:a16="http://schemas.microsoft.com/office/drawing/2014/main" id="{58259C2B-4363-4F1D-B37F-47265853775B}"/>
              </a:ext>
            </a:extLst>
          </p:cNvPr>
          <p:cNvPicPr>
            <a:picLocks noChangeAspect="1"/>
          </p:cNvPicPr>
          <p:nvPr/>
        </p:nvPicPr>
        <p:blipFill rotWithShape="1">
          <a:blip r:embed="rId8">
            <a:extLst>
              <a:ext uri="{28A0092B-C50C-407E-A947-70E740481C1C}">
                <a14:useLocalDpi xmlns:a14="http://schemas.microsoft.com/office/drawing/2010/main" val="0"/>
              </a:ext>
            </a:extLst>
          </a:blip>
          <a:srcRect l="37608" t="34562" r="47047" b="35886"/>
          <a:stretch/>
        </p:blipFill>
        <p:spPr>
          <a:xfrm flipV="1">
            <a:off x="4131918" y="4424123"/>
            <a:ext cx="1533383" cy="2366237"/>
          </a:xfrm>
          <a:prstGeom prst="rect">
            <a:avLst/>
          </a:prstGeom>
        </p:spPr>
      </p:pic>
      <p:sp>
        <p:nvSpPr>
          <p:cNvPr id="59" name="Rectangle 58">
            <a:extLst>
              <a:ext uri="{FF2B5EF4-FFF2-40B4-BE49-F238E27FC236}">
                <a16:creationId xmlns:a16="http://schemas.microsoft.com/office/drawing/2014/main" id="{F4F91601-7BAA-4EE8-866D-4E279B84AADC}"/>
              </a:ext>
            </a:extLst>
          </p:cNvPr>
          <p:cNvSpPr/>
          <p:nvPr/>
        </p:nvSpPr>
        <p:spPr>
          <a:xfrm>
            <a:off x="1076734" y="1638474"/>
            <a:ext cx="10030160" cy="237361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C3CF220A-E98D-47C2-8848-B6D8287AAE05}"/>
              </a:ext>
            </a:extLst>
          </p:cNvPr>
          <p:cNvSpPr/>
          <p:nvPr/>
        </p:nvSpPr>
        <p:spPr>
          <a:xfrm>
            <a:off x="1076733" y="4427276"/>
            <a:ext cx="10030161" cy="237361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2" name="Table 60">
            <a:extLst>
              <a:ext uri="{FF2B5EF4-FFF2-40B4-BE49-F238E27FC236}">
                <a16:creationId xmlns:a16="http://schemas.microsoft.com/office/drawing/2014/main" id="{DEC42B86-4B0E-4D08-8188-95650E061B9B}"/>
              </a:ext>
            </a:extLst>
          </p:cNvPr>
          <p:cNvGraphicFramePr>
            <a:graphicFrameLocks noGrp="1"/>
          </p:cNvGraphicFramePr>
          <p:nvPr>
            <p:extLst>
              <p:ext uri="{D42A27DB-BD31-4B8C-83A1-F6EECF244321}">
                <p14:modId xmlns:p14="http://schemas.microsoft.com/office/powerpoint/2010/main" val="2230226951"/>
              </p:ext>
            </p:extLst>
          </p:nvPr>
        </p:nvGraphicFramePr>
        <p:xfrm>
          <a:off x="1076733" y="4019661"/>
          <a:ext cx="10030159" cy="370840"/>
        </p:xfrm>
        <a:graphic>
          <a:graphicData uri="http://schemas.openxmlformats.org/drawingml/2006/table">
            <a:tbl>
              <a:tblPr firstRow="1" bandRow="1">
                <a:tableStyleId>{5C22544A-7EE6-4342-B048-85BDC9FD1C3A}</a:tableStyleId>
              </a:tblPr>
              <a:tblGrid>
                <a:gridCol w="557087">
                  <a:extLst>
                    <a:ext uri="{9D8B030D-6E8A-4147-A177-3AD203B41FA5}">
                      <a16:colId xmlns:a16="http://schemas.microsoft.com/office/drawing/2014/main" val="3046290449"/>
                    </a:ext>
                  </a:extLst>
                </a:gridCol>
                <a:gridCol w="1555052">
                  <a:extLst>
                    <a:ext uri="{9D8B030D-6E8A-4147-A177-3AD203B41FA5}">
                      <a16:colId xmlns:a16="http://schemas.microsoft.com/office/drawing/2014/main" val="1973992324"/>
                    </a:ext>
                  </a:extLst>
                </a:gridCol>
                <a:gridCol w="959909">
                  <a:extLst>
                    <a:ext uri="{9D8B030D-6E8A-4147-A177-3AD203B41FA5}">
                      <a16:colId xmlns:a16="http://schemas.microsoft.com/office/drawing/2014/main" val="1036092157"/>
                    </a:ext>
                  </a:extLst>
                </a:gridCol>
                <a:gridCol w="1555052">
                  <a:extLst>
                    <a:ext uri="{9D8B030D-6E8A-4147-A177-3AD203B41FA5}">
                      <a16:colId xmlns:a16="http://schemas.microsoft.com/office/drawing/2014/main" val="2132547807"/>
                    </a:ext>
                  </a:extLst>
                </a:gridCol>
                <a:gridCol w="916787">
                  <a:extLst>
                    <a:ext uri="{9D8B030D-6E8A-4147-A177-3AD203B41FA5}">
                      <a16:colId xmlns:a16="http://schemas.microsoft.com/office/drawing/2014/main" val="1730892112"/>
                    </a:ext>
                  </a:extLst>
                </a:gridCol>
                <a:gridCol w="1562100">
                  <a:extLst>
                    <a:ext uri="{9D8B030D-6E8A-4147-A177-3AD203B41FA5}">
                      <a16:colId xmlns:a16="http://schemas.microsoft.com/office/drawing/2014/main" val="2561655012"/>
                    </a:ext>
                  </a:extLst>
                </a:gridCol>
                <a:gridCol w="704850">
                  <a:extLst>
                    <a:ext uri="{9D8B030D-6E8A-4147-A177-3AD203B41FA5}">
                      <a16:colId xmlns:a16="http://schemas.microsoft.com/office/drawing/2014/main" val="1900189845"/>
                    </a:ext>
                  </a:extLst>
                </a:gridCol>
                <a:gridCol w="1905000">
                  <a:extLst>
                    <a:ext uri="{9D8B030D-6E8A-4147-A177-3AD203B41FA5}">
                      <a16:colId xmlns:a16="http://schemas.microsoft.com/office/drawing/2014/main" val="191020860"/>
                    </a:ext>
                  </a:extLst>
                </a:gridCol>
                <a:gridCol w="314322">
                  <a:extLst>
                    <a:ext uri="{9D8B030D-6E8A-4147-A177-3AD203B41FA5}">
                      <a16:colId xmlns:a16="http://schemas.microsoft.com/office/drawing/2014/main" val="580688612"/>
                    </a:ext>
                  </a:extLst>
                </a:gridCol>
              </a:tblGrid>
              <a:tr h="370840">
                <a:tc>
                  <a:txBody>
                    <a:bodyPr/>
                    <a:lstStyle/>
                    <a:p>
                      <a:pPr algn="ctr"/>
                      <a:endParaRPr lang="en-US" sz="1200" b="0" dirty="0">
                        <a:solidFill>
                          <a:schemeClr val="tx1"/>
                        </a:solidFill>
                        <a:latin typeface="Times New Roman" panose="02020603050405020304" pitchFamily="18" charset="0"/>
                        <a:cs typeface="Times New Roman" panose="02020603050405020304" pitchFamily="18"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a:solidFill>
                            <a:schemeClr val="tx1"/>
                          </a:solidFill>
                          <a:latin typeface="Times New Roman" panose="02020603050405020304" pitchFamily="18" charset="0"/>
                          <a:cs typeface="Times New Roman" panose="02020603050405020304" pitchFamily="18" charset="0"/>
                        </a:rPr>
                        <a:t>IAV M1 K230R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4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a:solidFill>
                            <a:schemeClr val="tx1"/>
                          </a:solidFill>
                          <a:latin typeface="Times New Roman" panose="02020603050405020304" pitchFamily="18" charset="0"/>
                          <a:cs typeface="Times New Roman" panose="02020603050405020304" pitchFamily="18" charset="0"/>
                        </a:rPr>
                        <a:t>IAV-M1 K242R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4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IAV-M1 K252R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1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tx1"/>
                          </a:solidFill>
                          <a:latin typeface="Times New Roman" panose="02020603050405020304" pitchFamily="18" charset="0"/>
                          <a:cs typeface="Times New Roman" panose="02020603050405020304" pitchFamily="18" charset="0"/>
                        </a:rPr>
                        <a:t>K21,35,187,230,242,252R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200" b="0" dirty="0">
                        <a:solidFill>
                          <a:schemeClr val="tx1"/>
                        </a:solidFill>
                        <a:latin typeface="Times New Roman" panose="02020603050405020304" pitchFamily="18" charset="0"/>
                        <a:cs typeface="Times New Roman" panose="02020603050405020304" pitchFamily="18"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23598632"/>
                  </a:ext>
                </a:extLst>
              </a:tr>
            </a:tbl>
          </a:graphicData>
        </a:graphic>
      </p:graphicFrame>
      <p:pic>
        <p:nvPicPr>
          <p:cNvPr id="64" name="Picture 63" descr="A close up of a logo&#10;&#10;Description automatically generated">
            <a:extLst>
              <a:ext uri="{FF2B5EF4-FFF2-40B4-BE49-F238E27FC236}">
                <a16:creationId xmlns:a16="http://schemas.microsoft.com/office/drawing/2014/main" id="{C7D68856-A384-4D40-ACDC-0DCAA3C7DD3B}"/>
              </a:ext>
            </a:extLst>
          </p:cNvPr>
          <p:cNvPicPr>
            <a:picLocks noChangeAspect="1"/>
          </p:cNvPicPr>
          <p:nvPr/>
        </p:nvPicPr>
        <p:blipFill rotWithShape="1">
          <a:blip r:embed="rId9">
            <a:extLst>
              <a:ext uri="{28A0092B-C50C-407E-A947-70E740481C1C}">
                <a14:useLocalDpi xmlns:a14="http://schemas.microsoft.com/office/drawing/2010/main" val="0"/>
              </a:ext>
            </a:extLst>
          </a:blip>
          <a:srcRect t="49674"/>
          <a:stretch/>
        </p:blipFill>
        <p:spPr>
          <a:xfrm rot="16200000" flipV="1">
            <a:off x="6243156" y="4831746"/>
            <a:ext cx="2327729" cy="1556846"/>
          </a:xfrm>
          <a:prstGeom prst="rect">
            <a:avLst/>
          </a:prstGeom>
        </p:spPr>
      </p:pic>
      <p:graphicFrame>
        <p:nvGraphicFramePr>
          <p:cNvPr id="30" name="Table 9">
            <a:extLst>
              <a:ext uri="{FF2B5EF4-FFF2-40B4-BE49-F238E27FC236}">
                <a16:creationId xmlns:a16="http://schemas.microsoft.com/office/drawing/2014/main" id="{B85B3B8D-A51A-4DE9-BFB4-175F3118F45C}"/>
              </a:ext>
            </a:extLst>
          </p:cNvPr>
          <p:cNvGraphicFramePr>
            <a:graphicFrameLocks noGrp="1"/>
          </p:cNvGraphicFramePr>
          <p:nvPr>
            <p:extLst>
              <p:ext uri="{D42A27DB-BD31-4B8C-83A1-F6EECF244321}">
                <p14:modId xmlns:p14="http://schemas.microsoft.com/office/powerpoint/2010/main" val="1272489856"/>
              </p:ext>
            </p:extLst>
          </p:nvPr>
        </p:nvGraphicFramePr>
        <p:xfrm>
          <a:off x="6087005" y="1709440"/>
          <a:ext cx="583661" cy="2312511"/>
        </p:xfrm>
        <a:graphic>
          <a:graphicData uri="http://schemas.openxmlformats.org/drawingml/2006/table">
            <a:tbl>
              <a:tblPr firstRow="1" bandRow="1">
                <a:tableStyleId>{5C22544A-7EE6-4342-B048-85BDC9FD1C3A}</a:tableStyleId>
              </a:tblPr>
              <a:tblGrid>
                <a:gridCol w="583661">
                  <a:extLst>
                    <a:ext uri="{9D8B030D-6E8A-4147-A177-3AD203B41FA5}">
                      <a16:colId xmlns:a16="http://schemas.microsoft.com/office/drawing/2014/main" val="3556507921"/>
                    </a:ext>
                  </a:extLst>
                </a:gridCol>
              </a:tblGrid>
              <a:tr h="770837">
                <a:tc>
                  <a:txBody>
                    <a:bodyPr/>
                    <a:lstStyle/>
                    <a:p>
                      <a:pPr algn="r"/>
                      <a:r>
                        <a:rPr lang="en-US" sz="1600" b="0" dirty="0">
                          <a:solidFill>
                            <a:schemeClr val="tx1"/>
                          </a:solidFill>
                          <a:latin typeface="Times New Roman" panose="02020603050405020304" pitchFamily="18" charset="0"/>
                          <a:cs typeface="Times New Roman" panose="02020603050405020304" pitchFamily="18" charset="0"/>
                        </a:rPr>
                        <a:t>10</a:t>
                      </a:r>
                      <a:r>
                        <a:rPr lang="en-US" sz="1600" b="0" baseline="30000" dirty="0">
                          <a:solidFill>
                            <a:schemeClr val="tx1"/>
                          </a:solidFill>
                          <a:latin typeface="Times New Roman" panose="02020603050405020304" pitchFamily="18" charset="0"/>
                          <a:cs typeface="Times New Roman" panose="02020603050405020304" pitchFamily="18" charset="0"/>
                        </a:rPr>
                        <a:t>0</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99600025"/>
                  </a:ext>
                </a:extLst>
              </a:tr>
              <a:tr h="770837">
                <a:tc>
                  <a:txBody>
                    <a:bodyPr/>
                    <a:lstStyle/>
                    <a:p>
                      <a:pPr algn="r"/>
                      <a:r>
                        <a:rPr lang="en-US" sz="1600" dirty="0">
                          <a:solidFill>
                            <a:schemeClr val="tx1"/>
                          </a:solidFill>
                          <a:latin typeface="Times New Roman" panose="02020603050405020304" pitchFamily="18" charset="0"/>
                          <a:cs typeface="Times New Roman" panose="02020603050405020304" pitchFamily="18" charset="0"/>
                        </a:rPr>
                        <a:t>10</a:t>
                      </a:r>
                      <a:r>
                        <a:rPr lang="en-US" sz="1600" baseline="30000" dirty="0">
                          <a:solidFill>
                            <a:schemeClr val="tx1"/>
                          </a:solidFill>
                          <a:latin typeface="Times New Roman" panose="02020603050405020304" pitchFamily="18" charset="0"/>
                          <a:cs typeface="Times New Roman" panose="02020603050405020304" pitchFamily="18" charset="0"/>
                        </a:rPr>
                        <a:t>-2</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01158868"/>
                  </a:ext>
                </a:extLst>
              </a:tr>
              <a:tr h="770837">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Times New Roman" panose="02020603050405020304" pitchFamily="18" charset="0"/>
                          <a:cs typeface="Times New Roman" panose="02020603050405020304" pitchFamily="18" charset="0"/>
                        </a:rPr>
                        <a:t>10</a:t>
                      </a:r>
                      <a:r>
                        <a:rPr lang="en-US" sz="1600" baseline="30000" dirty="0">
                          <a:solidFill>
                            <a:schemeClr val="tx1"/>
                          </a:solidFill>
                          <a:latin typeface="Times New Roman" panose="02020603050405020304" pitchFamily="18" charset="0"/>
                          <a:cs typeface="Times New Roman" panose="02020603050405020304" pitchFamily="18" charset="0"/>
                        </a:rPr>
                        <a:t>-3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75033940"/>
                  </a:ext>
                </a:extLst>
              </a:tr>
            </a:tbl>
          </a:graphicData>
        </a:graphic>
      </p:graphicFrame>
      <p:graphicFrame>
        <p:nvGraphicFramePr>
          <p:cNvPr id="31" name="Table 30">
            <a:extLst>
              <a:ext uri="{FF2B5EF4-FFF2-40B4-BE49-F238E27FC236}">
                <a16:creationId xmlns:a16="http://schemas.microsoft.com/office/drawing/2014/main" id="{A9B767D9-8CC3-4CFD-9203-B2F15A6B635E}"/>
              </a:ext>
            </a:extLst>
          </p:cNvPr>
          <p:cNvGraphicFramePr>
            <a:graphicFrameLocks noGrp="1"/>
          </p:cNvGraphicFramePr>
          <p:nvPr>
            <p:extLst>
              <p:ext uri="{D42A27DB-BD31-4B8C-83A1-F6EECF244321}">
                <p14:modId xmlns:p14="http://schemas.microsoft.com/office/powerpoint/2010/main" val="1385761546"/>
              </p:ext>
            </p:extLst>
          </p:nvPr>
        </p:nvGraphicFramePr>
        <p:xfrm>
          <a:off x="8223857" y="1698919"/>
          <a:ext cx="583660" cy="2312511"/>
        </p:xfrm>
        <a:graphic>
          <a:graphicData uri="http://schemas.openxmlformats.org/drawingml/2006/table">
            <a:tbl>
              <a:tblPr firstRow="1" bandRow="1">
                <a:tableStyleId>{5C22544A-7EE6-4342-B048-85BDC9FD1C3A}</a:tableStyleId>
              </a:tblPr>
              <a:tblGrid>
                <a:gridCol w="583660">
                  <a:extLst>
                    <a:ext uri="{9D8B030D-6E8A-4147-A177-3AD203B41FA5}">
                      <a16:colId xmlns:a16="http://schemas.microsoft.com/office/drawing/2014/main" val="3556507921"/>
                    </a:ext>
                  </a:extLst>
                </a:gridCol>
              </a:tblGrid>
              <a:tr h="770837">
                <a:tc>
                  <a:txBody>
                    <a:bodyPr/>
                    <a:lstStyle/>
                    <a:p>
                      <a:pPr algn="l"/>
                      <a:r>
                        <a:rPr lang="en-US" sz="1600" b="0" dirty="0">
                          <a:solidFill>
                            <a:schemeClr val="tx1"/>
                          </a:solidFill>
                          <a:latin typeface="Times New Roman" panose="02020603050405020304" pitchFamily="18" charset="0"/>
                          <a:cs typeface="Times New Roman" panose="02020603050405020304" pitchFamily="18" charset="0"/>
                        </a:rPr>
                        <a:t>10</a:t>
                      </a:r>
                      <a:r>
                        <a:rPr lang="en-US" sz="1600" b="0" baseline="30000" dirty="0">
                          <a:solidFill>
                            <a:schemeClr val="tx1"/>
                          </a:solidFill>
                          <a:latin typeface="Times New Roman" panose="02020603050405020304" pitchFamily="18" charset="0"/>
                          <a:cs typeface="Times New Roman" panose="02020603050405020304" pitchFamily="18" charset="0"/>
                        </a:rPr>
                        <a:t>-4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99600025"/>
                  </a:ext>
                </a:extLst>
              </a:tr>
              <a:tr h="770837">
                <a:tc>
                  <a:txBody>
                    <a:bodyPr/>
                    <a:lstStyle/>
                    <a:p>
                      <a:pPr algn="l"/>
                      <a:r>
                        <a:rPr lang="en-US" sz="1600" b="0" dirty="0">
                          <a:solidFill>
                            <a:schemeClr val="tx1"/>
                          </a:solidFill>
                          <a:latin typeface="Times New Roman" panose="02020603050405020304" pitchFamily="18" charset="0"/>
                          <a:cs typeface="Times New Roman" panose="02020603050405020304" pitchFamily="18" charset="0"/>
                        </a:rPr>
                        <a:t>10</a:t>
                      </a:r>
                      <a:r>
                        <a:rPr lang="en-US" sz="1600" b="0" baseline="30000" dirty="0">
                          <a:solidFill>
                            <a:schemeClr val="tx1"/>
                          </a:solidFill>
                          <a:latin typeface="Times New Roman" panose="02020603050405020304" pitchFamily="18" charset="0"/>
                          <a:cs typeface="Times New Roman" panose="02020603050405020304" pitchFamily="18" charset="0"/>
                        </a:rPr>
                        <a:t>-5</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01158868"/>
                  </a:ext>
                </a:extLst>
              </a:tr>
              <a:tr h="770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latin typeface="Times New Roman" panose="02020603050405020304" pitchFamily="18" charset="0"/>
                          <a:cs typeface="Times New Roman" panose="02020603050405020304" pitchFamily="18" charset="0"/>
                        </a:rPr>
                        <a:t>10</a:t>
                      </a:r>
                      <a:r>
                        <a:rPr lang="en-US" sz="1600" b="0" baseline="30000" dirty="0">
                          <a:solidFill>
                            <a:schemeClr val="tx1"/>
                          </a:solidFill>
                          <a:latin typeface="Times New Roman" panose="02020603050405020304" pitchFamily="18" charset="0"/>
                          <a:cs typeface="Times New Roman" panose="02020603050405020304" pitchFamily="18" charset="0"/>
                        </a:rPr>
                        <a:t>-6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75033940"/>
                  </a:ext>
                </a:extLst>
              </a:tr>
            </a:tbl>
          </a:graphicData>
        </a:graphic>
      </p:graphicFrame>
      <p:graphicFrame>
        <p:nvGraphicFramePr>
          <p:cNvPr id="32" name="Table 9">
            <a:extLst>
              <a:ext uri="{FF2B5EF4-FFF2-40B4-BE49-F238E27FC236}">
                <a16:creationId xmlns:a16="http://schemas.microsoft.com/office/drawing/2014/main" id="{2F40C36C-56C2-456F-BFF9-8641094EE6EC}"/>
              </a:ext>
            </a:extLst>
          </p:cNvPr>
          <p:cNvGraphicFramePr>
            <a:graphicFrameLocks noGrp="1"/>
          </p:cNvGraphicFramePr>
          <p:nvPr>
            <p:extLst>
              <p:ext uri="{D42A27DB-BD31-4B8C-83A1-F6EECF244321}">
                <p14:modId xmlns:p14="http://schemas.microsoft.com/office/powerpoint/2010/main" val="4114129552"/>
              </p:ext>
            </p:extLst>
          </p:nvPr>
        </p:nvGraphicFramePr>
        <p:xfrm>
          <a:off x="8493096" y="1701209"/>
          <a:ext cx="583661" cy="2312511"/>
        </p:xfrm>
        <a:graphic>
          <a:graphicData uri="http://schemas.openxmlformats.org/drawingml/2006/table">
            <a:tbl>
              <a:tblPr firstRow="1" bandRow="1">
                <a:tableStyleId>{5C22544A-7EE6-4342-B048-85BDC9FD1C3A}</a:tableStyleId>
              </a:tblPr>
              <a:tblGrid>
                <a:gridCol w="583661">
                  <a:extLst>
                    <a:ext uri="{9D8B030D-6E8A-4147-A177-3AD203B41FA5}">
                      <a16:colId xmlns:a16="http://schemas.microsoft.com/office/drawing/2014/main" val="3556507921"/>
                    </a:ext>
                  </a:extLst>
                </a:gridCol>
              </a:tblGrid>
              <a:tr h="770837">
                <a:tc>
                  <a:txBody>
                    <a:bodyPr/>
                    <a:lstStyle/>
                    <a:p>
                      <a:pPr algn="r"/>
                      <a:r>
                        <a:rPr lang="en-US" sz="1600" b="0" dirty="0">
                          <a:solidFill>
                            <a:schemeClr val="tx1"/>
                          </a:solidFill>
                          <a:latin typeface="Times New Roman" panose="02020603050405020304" pitchFamily="18" charset="0"/>
                          <a:cs typeface="Times New Roman" panose="02020603050405020304" pitchFamily="18" charset="0"/>
                        </a:rPr>
                        <a:t>10</a:t>
                      </a:r>
                      <a:r>
                        <a:rPr lang="en-US" sz="1600" b="0" baseline="30000" dirty="0">
                          <a:solidFill>
                            <a:schemeClr val="tx1"/>
                          </a:solidFill>
                          <a:latin typeface="Times New Roman" panose="02020603050405020304" pitchFamily="18" charset="0"/>
                          <a:cs typeface="Times New Roman" panose="02020603050405020304" pitchFamily="18" charset="0"/>
                        </a:rPr>
                        <a:t>0</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99600025"/>
                  </a:ext>
                </a:extLst>
              </a:tr>
              <a:tr h="770837">
                <a:tc>
                  <a:txBody>
                    <a:bodyPr/>
                    <a:lstStyle/>
                    <a:p>
                      <a:pPr algn="r"/>
                      <a:r>
                        <a:rPr lang="en-US" sz="1600" dirty="0">
                          <a:solidFill>
                            <a:schemeClr val="tx1"/>
                          </a:solidFill>
                          <a:latin typeface="Times New Roman" panose="02020603050405020304" pitchFamily="18" charset="0"/>
                          <a:cs typeface="Times New Roman" panose="02020603050405020304" pitchFamily="18" charset="0"/>
                        </a:rPr>
                        <a:t>10</a:t>
                      </a:r>
                      <a:r>
                        <a:rPr lang="en-US" sz="1600" baseline="30000" dirty="0">
                          <a:solidFill>
                            <a:schemeClr val="tx1"/>
                          </a:solidFill>
                          <a:latin typeface="Times New Roman" panose="02020603050405020304" pitchFamily="18" charset="0"/>
                          <a:cs typeface="Times New Roman" panose="02020603050405020304" pitchFamily="18" charset="0"/>
                        </a:rPr>
                        <a:t>-2</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01158868"/>
                  </a:ext>
                </a:extLst>
              </a:tr>
              <a:tr h="770837">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Times New Roman" panose="02020603050405020304" pitchFamily="18" charset="0"/>
                          <a:cs typeface="Times New Roman" panose="02020603050405020304" pitchFamily="18" charset="0"/>
                        </a:rPr>
                        <a:t>10</a:t>
                      </a:r>
                      <a:r>
                        <a:rPr lang="en-US" sz="1600" baseline="30000" dirty="0">
                          <a:solidFill>
                            <a:schemeClr val="tx1"/>
                          </a:solidFill>
                          <a:latin typeface="Times New Roman" panose="02020603050405020304" pitchFamily="18" charset="0"/>
                          <a:cs typeface="Times New Roman" panose="02020603050405020304" pitchFamily="18" charset="0"/>
                        </a:rPr>
                        <a:t>-3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75033940"/>
                  </a:ext>
                </a:extLst>
              </a:tr>
            </a:tbl>
          </a:graphicData>
        </a:graphic>
      </p:graphicFrame>
      <p:graphicFrame>
        <p:nvGraphicFramePr>
          <p:cNvPr id="33" name="Table 32">
            <a:extLst>
              <a:ext uri="{FF2B5EF4-FFF2-40B4-BE49-F238E27FC236}">
                <a16:creationId xmlns:a16="http://schemas.microsoft.com/office/drawing/2014/main" id="{92675620-D62F-454D-A8C6-F53F169CCAA0}"/>
              </a:ext>
            </a:extLst>
          </p:cNvPr>
          <p:cNvGraphicFramePr>
            <a:graphicFrameLocks noGrp="1"/>
          </p:cNvGraphicFramePr>
          <p:nvPr>
            <p:extLst>
              <p:ext uri="{D42A27DB-BD31-4B8C-83A1-F6EECF244321}">
                <p14:modId xmlns:p14="http://schemas.microsoft.com/office/powerpoint/2010/main" val="66242622"/>
              </p:ext>
            </p:extLst>
          </p:nvPr>
        </p:nvGraphicFramePr>
        <p:xfrm>
          <a:off x="10629948" y="1690688"/>
          <a:ext cx="583660" cy="2312511"/>
        </p:xfrm>
        <a:graphic>
          <a:graphicData uri="http://schemas.openxmlformats.org/drawingml/2006/table">
            <a:tbl>
              <a:tblPr firstRow="1" bandRow="1">
                <a:tableStyleId>{5C22544A-7EE6-4342-B048-85BDC9FD1C3A}</a:tableStyleId>
              </a:tblPr>
              <a:tblGrid>
                <a:gridCol w="583660">
                  <a:extLst>
                    <a:ext uri="{9D8B030D-6E8A-4147-A177-3AD203B41FA5}">
                      <a16:colId xmlns:a16="http://schemas.microsoft.com/office/drawing/2014/main" val="3556507921"/>
                    </a:ext>
                  </a:extLst>
                </a:gridCol>
              </a:tblGrid>
              <a:tr h="770837">
                <a:tc>
                  <a:txBody>
                    <a:bodyPr/>
                    <a:lstStyle/>
                    <a:p>
                      <a:pPr algn="l"/>
                      <a:r>
                        <a:rPr lang="en-US" sz="1600" b="0" dirty="0">
                          <a:solidFill>
                            <a:schemeClr val="tx1"/>
                          </a:solidFill>
                          <a:latin typeface="Times New Roman" panose="02020603050405020304" pitchFamily="18" charset="0"/>
                          <a:cs typeface="Times New Roman" panose="02020603050405020304" pitchFamily="18" charset="0"/>
                        </a:rPr>
                        <a:t>10</a:t>
                      </a:r>
                      <a:r>
                        <a:rPr lang="en-US" sz="1600" b="0" baseline="30000" dirty="0">
                          <a:solidFill>
                            <a:schemeClr val="tx1"/>
                          </a:solidFill>
                          <a:latin typeface="Times New Roman" panose="02020603050405020304" pitchFamily="18" charset="0"/>
                          <a:cs typeface="Times New Roman" panose="02020603050405020304" pitchFamily="18" charset="0"/>
                        </a:rPr>
                        <a:t>-4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99600025"/>
                  </a:ext>
                </a:extLst>
              </a:tr>
              <a:tr h="770837">
                <a:tc>
                  <a:txBody>
                    <a:bodyPr/>
                    <a:lstStyle/>
                    <a:p>
                      <a:pPr algn="l"/>
                      <a:r>
                        <a:rPr lang="en-US" sz="1600" b="0" dirty="0">
                          <a:solidFill>
                            <a:schemeClr val="tx1"/>
                          </a:solidFill>
                          <a:latin typeface="Times New Roman" panose="02020603050405020304" pitchFamily="18" charset="0"/>
                          <a:cs typeface="Times New Roman" panose="02020603050405020304" pitchFamily="18" charset="0"/>
                        </a:rPr>
                        <a:t>10</a:t>
                      </a:r>
                      <a:r>
                        <a:rPr lang="en-US" sz="1600" b="0" baseline="30000" dirty="0">
                          <a:solidFill>
                            <a:schemeClr val="tx1"/>
                          </a:solidFill>
                          <a:latin typeface="Times New Roman" panose="02020603050405020304" pitchFamily="18" charset="0"/>
                          <a:cs typeface="Times New Roman" panose="02020603050405020304" pitchFamily="18" charset="0"/>
                        </a:rPr>
                        <a:t>-5</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01158868"/>
                  </a:ext>
                </a:extLst>
              </a:tr>
              <a:tr h="770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latin typeface="Times New Roman" panose="02020603050405020304" pitchFamily="18" charset="0"/>
                          <a:cs typeface="Times New Roman" panose="02020603050405020304" pitchFamily="18" charset="0"/>
                        </a:rPr>
                        <a:t>10</a:t>
                      </a:r>
                      <a:r>
                        <a:rPr lang="en-US" sz="1600" b="0" baseline="30000" dirty="0">
                          <a:solidFill>
                            <a:schemeClr val="tx1"/>
                          </a:solidFill>
                          <a:latin typeface="Times New Roman" panose="02020603050405020304" pitchFamily="18" charset="0"/>
                          <a:cs typeface="Times New Roman" panose="02020603050405020304" pitchFamily="18" charset="0"/>
                        </a:rPr>
                        <a:t>-6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75033940"/>
                  </a:ext>
                </a:extLst>
              </a:tr>
            </a:tbl>
          </a:graphicData>
        </a:graphic>
      </p:graphicFrame>
      <p:graphicFrame>
        <p:nvGraphicFramePr>
          <p:cNvPr id="34" name="Table 9">
            <a:extLst>
              <a:ext uri="{FF2B5EF4-FFF2-40B4-BE49-F238E27FC236}">
                <a16:creationId xmlns:a16="http://schemas.microsoft.com/office/drawing/2014/main" id="{BF1DE766-E30E-43E8-BF51-B2874ED4837E}"/>
              </a:ext>
            </a:extLst>
          </p:cNvPr>
          <p:cNvGraphicFramePr>
            <a:graphicFrameLocks noGrp="1"/>
          </p:cNvGraphicFramePr>
          <p:nvPr>
            <p:extLst>
              <p:ext uri="{D42A27DB-BD31-4B8C-83A1-F6EECF244321}">
                <p14:modId xmlns:p14="http://schemas.microsoft.com/office/powerpoint/2010/main" val="4225278991"/>
              </p:ext>
            </p:extLst>
          </p:nvPr>
        </p:nvGraphicFramePr>
        <p:xfrm>
          <a:off x="981334" y="4557536"/>
          <a:ext cx="583661" cy="2312511"/>
        </p:xfrm>
        <a:graphic>
          <a:graphicData uri="http://schemas.openxmlformats.org/drawingml/2006/table">
            <a:tbl>
              <a:tblPr firstRow="1" bandRow="1">
                <a:tableStyleId>{5C22544A-7EE6-4342-B048-85BDC9FD1C3A}</a:tableStyleId>
              </a:tblPr>
              <a:tblGrid>
                <a:gridCol w="583661">
                  <a:extLst>
                    <a:ext uri="{9D8B030D-6E8A-4147-A177-3AD203B41FA5}">
                      <a16:colId xmlns:a16="http://schemas.microsoft.com/office/drawing/2014/main" val="3556507921"/>
                    </a:ext>
                  </a:extLst>
                </a:gridCol>
              </a:tblGrid>
              <a:tr h="770837">
                <a:tc>
                  <a:txBody>
                    <a:bodyPr/>
                    <a:lstStyle/>
                    <a:p>
                      <a:pPr algn="r"/>
                      <a:r>
                        <a:rPr lang="en-US" sz="1600" b="0" dirty="0">
                          <a:solidFill>
                            <a:schemeClr val="tx1"/>
                          </a:solidFill>
                          <a:latin typeface="Times New Roman" panose="02020603050405020304" pitchFamily="18" charset="0"/>
                          <a:cs typeface="Times New Roman" panose="02020603050405020304" pitchFamily="18" charset="0"/>
                        </a:rPr>
                        <a:t>10</a:t>
                      </a:r>
                      <a:r>
                        <a:rPr lang="en-US" sz="1600" b="0" baseline="30000" dirty="0">
                          <a:solidFill>
                            <a:schemeClr val="tx1"/>
                          </a:solidFill>
                          <a:latin typeface="Times New Roman" panose="02020603050405020304" pitchFamily="18" charset="0"/>
                          <a:cs typeface="Times New Roman" panose="02020603050405020304" pitchFamily="18" charset="0"/>
                        </a:rPr>
                        <a:t>0</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99600025"/>
                  </a:ext>
                </a:extLst>
              </a:tr>
              <a:tr h="770837">
                <a:tc>
                  <a:txBody>
                    <a:bodyPr/>
                    <a:lstStyle/>
                    <a:p>
                      <a:pPr algn="r"/>
                      <a:r>
                        <a:rPr lang="en-US" sz="1600" dirty="0">
                          <a:solidFill>
                            <a:schemeClr val="tx1"/>
                          </a:solidFill>
                          <a:latin typeface="Times New Roman" panose="02020603050405020304" pitchFamily="18" charset="0"/>
                          <a:cs typeface="Times New Roman" panose="02020603050405020304" pitchFamily="18" charset="0"/>
                        </a:rPr>
                        <a:t>10</a:t>
                      </a:r>
                      <a:r>
                        <a:rPr lang="en-US" sz="1600" baseline="30000" dirty="0">
                          <a:solidFill>
                            <a:schemeClr val="tx1"/>
                          </a:solidFill>
                          <a:latin typeface="Times New Roman" panose="02020603050405020304" pitchFamily="18" charset="0"/>
                          <a:cs typeface="Times New Roman" panose="02020603050405020304" pitchFamily="18" charset="0"/>
                        </a:rPr>
                        <a:t>-2</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01158868"/>
                  </a:ext>
                </a:extLst>
              </a:tr>
              <a:tr h="770837">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Times New Roman" panose="02020603050405020304" pitchFamily="18" charset="0"/>
                          <a:cs typeface="Times New Roman" panose="02020603050405020304" pitchFamily="18" charset="0"/>
                        </a:rPr>
                        <a:t>10</a:t>
                      </a:r>
                      <a:r>
                        <a:rPr lang="en-US" sz="1600" baseline="30000" dirty="0">
                          <a:solidFill>
                            <a:schemeClr val="tx1"/>
                          </a:solidFill>
                          <a:latin typeface="Times New Roman" panose="02020603050405020304" pitchFamily="18" charset="0"/>
                          <a:cs typeface="Times New Roman" panose="02020603050405020304" pitchFamily="18" charset="0"/>
                        </a:rPr>
                        <a:t>-3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75033940"/>
                  </a:ext>
                </a:extLst>
              </a:tr>
            </a:tbl>
          </a:graphicData>
        </a:graphic>
      </p:graphicFrame>
      <p:graphicFrame>
        <p:nvGraphicFramePr>
          <p:cNvPr id="35" name="Table 34">
            <a:extLst>
              <a:ext uri="{FF2B5EF4-FFF2-40B4-BE49-F238E27FC236}">
                <a16:creationId xmlns:a16="http://schemas.microsoft.com/office/drawing/2014/main" id="{C9DF1188-71E1-458C-991F-D1701A8A4AE2}"/>
              </a:ext>
            </a:extLst>
          </p:cNvPr>
          <p:cNvGraphicFramePr>
            <a:graphicFrameLocks noGrp="1"/>
          </p:cNvGraphicFramePr>
          <p:nvPr>
            <p:extLst>
              <p:ext uri="{D42A27DB-BD31-4B8C-83A1-F6EECF244321}">
                <p14:modId xmlns:p14="http://schemas.microsoft.com/office/powerpoint/2010/main" val="66103368"/>
              </p:ext>
            </p:extLst>
          </p:nvPr>
        </p:nvGraphicFramePr>
        <p:xfrm>
          <a:off x="3118186" y="4547015"/>
          <a:ext cx="583660" cy="2312511"/>
        </p:xfrm>
        <a:graphic>
          <a:graphicData uri="http://schemas.openxmlformats.org/drawingml/2006/table">
            <a:tbl>
              <a:tblPr firstRow="1" bandRow="1">
                <a:tableStyleId>{5C22544A-7EE6-4342-B048-85BDC9FD1C3A}</a:tableStyleId>
              </a:tblPr>
              <a:tblGrid>
                <a:gridCol w="583660">
                  <a:extLst>
                    <a:ext uri="{9D8B030D-6E8A-4147-A177-3AD203B41FA5}">
                      <a16:colId xmlns:a16="http://schemas.microsoft.com/office/drawing/2014/main" val="3556507921"/>
                    </a:ext>
                  </a:extLst>
                </a:gridCol>
              </a:tblGrid>
              <a:tr h="770837">
                <a:tc>
                  <a:txBody>
                    <a:bodyPr/>
                    <a:lstStyle/>
                    <a:p>
                      <a:pPr algn="l"/>
                      <a:r>
                        <a:rPr lang="en-US" sz="1600" b="0" dirty="0">
                          <a:solidFill>
                            <a:schemeClr val="tx1"/>
                          </a:solidFill>
                          <a:latin typeface="Times New Roman" panose="02020603050405020304" pitchFamily="18" charset="0"/>
                          <a:cs typeface="Times New Roman" panose="02020603050405020304" pitchFamily="18" charset="0"/>
                        </a:rPr>
                        <a:t>10</a:t>
                      </a:r>
                      <a:r>
                        <a:rPr lang="en-US" sz="1600" b="0" baseline="30000" dirty="0">
                          <a:solidFill>
                            <a:schemeClr val="tx1"/>
                          </a:solidFill>
                          <a:latin typeface="Times New Roman" panose="02020603050405020304" pitchFamily="18" charset="0"/>
                          <a:cs typeface="Times New Roman" panose="02020603050405020304" pitchFamily="18" charset="0"/>
                        </a:rPr>
                        <a:t>-4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99600025"/>
                  </a:ext>
                </a:extLst>
              </a:tr>
              <a:tr h="770837">
                <a:tc>
                  <a:txBody>
                    <a:bodyPr/>
                    <a:lstStyle/>
                    <a:p>
                      <a:pPr algn="l"/>
                      <a:r>
                        <a:rPr lang="en-US" sz="1600" b="0" dirty="0">
                          <a:solidFill>
                            <a:schemeClr val="tx1"/>
                          </a:solidFill>
                          <a:latin typeface="Times New Roman" panose="02020603050405020304" pitchFamily="18" charset="0"/>
                          <a:cs typeface="Times New Roman" panose="02020603050405020304" pitchFamily="18" charset="0"/>
                        </a:rPr>
                        <a:t>10</a:t>
                      </a:r>
                      <a:r>
                        <a:rPr lang="en-US" sz="1600" b="0" baseline="30000" dirty="0">
                          <a:solidFill>
                            <a:schemeClr val="tx1"/>
                          </a:solidFill>
                          <a:latin typeface="Times New Roman" panose="02020603050405020304" pitchFamily="18" charset="0"/>
                          <a:cs typeface="Times New Roman" panose="02020603050405020304" pitchFamily="18" charset="0"/>
                        </a:rPr>
                        <a:t>-5</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01158868"/>
                  </a:ext>
                </a:extLst>
              </a:tr>
              <a:tr h="770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latin typeface="Times New Roman" panose="02020603050405020304" pitchFamily="18" charset="0"/>
                          <a:cs typeface="Times New Roman" panose="02020603050405020304" pitchFamily="18" charset="0"/>
                        </a:rPr>
                        <a:t>10</a:t>
                      </a:r>
                      <a:r>
                        <a:rPr lang="en-US" sz="1600" b="0" baseline="30000" dirty="0">
                          <a:solidFill>
                            <a:schemeClr val="tx1"/>
                          </a:solidFill>
                          <a:latin typeface="Times New Roman" panose="02020603050405020304" pitchFamily="18" charset="0"/>
                          <a:cs typeface="Times New Roman" panose="02020603050405020304" pitchFamily="18" charset="0"/>
                        </a:rPr>
                        <a:t>-6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75033940"/>
                  </a:ext>
                </a:extLst>
              </a:tr>
            </a:tbl>
          </a:graphicData>
        </a:graphic>
      </p:graphicFrame>
      <p:graphicFrame>
        <p:nvGraphicFramePr>
          <p:cNvPr id="36" name="Table 9">
            <a:extLst>
              <a:ext uri="{FF2B5EF4-FFF2-40B4-BE49-F238E27FC236}">
                <a16:creationId xmlns:a16="http://schemas.microsoft.com/office/drawing/2014/main" id="{DF157DDE-C963-4F79-8F4C-00715C5D8143}"/>
              </a:ext>
            </a:extLst>
          </p:cNvPr>
          <p:cNvGraphicFramePr>
            <a:graphicFrameLocks noGrp="1"/>
          </p:cNvGraphicFramePr>
          <p:nvPr>
            <p:extLst>
              <p:ext uri="{D42A27DB-BD31-4B8C-83A1-F6EECF244321}">
                <p14:modId xmlns:p14="http://schemas.microsoft.com/office/powerpoint/2010/main" val="2759203131"/>
              </p:ext>
            </p:extLst>
          </p:nvPr>
        </p:nvGraphicFramePr>
        <p:xfrm>
          <a:off x="3494751" y="4520363"/>
          <a:ext cx="583661" cy="2312511"/>
        </p:xfrm>
        <a:graphic>
          <a:graphicData uri="http://schemas.openxmlformats.org/drawingml/2006/table">
            <a:tbl>
              <a:tblPr firstRow="1" bandRow="1">
                <a:tableStyleId>{5C22544A-7EE6-4342-B048-85BDC9FD1C3A}</a:tableStyleId>
              </a:tblPr>
              <a:tblGrid>
                <a:gridCol w="583661">
                  <a:extLst>
                    <a:ext uri="{9D8B030D-6E8A-4147-A177-3AD203B41FA5}">
                      <a16:colId xmlns:a16="http://schemas.microsoft.com/office/drawing/2014/main" val="3556507921"/>
                    </a:ext>
                  </a:extLst>
                </a:gridCol>
              </a:tblGrid>
              <a:tr h="770837">
                <a:tc>
                  <a:txBody>
                    <a:bodyPr/>
                    <a:lstStyle/>
                    <a:p>
                      <a:pPr algn="r"/>
                      <a:r>
                        <a:rPr lang="en-US" sz="1600" b="0" dirty="0">
                          <a:solidFill>
                            <a:schemeClr val="tx1"/>
                          </a:solidFill>
                          <a:latin typeface="Times New Roman" panose="02020603050405020304" pitchFamily="18" charset="0"/>
                          <a:cs typeface="Times New Roman" panose="02020603050405020304" pitchFamily="18" charset="0"/>
                        </a:rPr>
                        <a:t>10</a:t>
                      </a:r>
                      <a:r>
                        <a:rPr lang="en-US" sz="1600" b="0" baseline="30000" dirty="0">
                          <a:solidFill>
                            <a:schemeClr val="tx1"/>
                          </a:solidFill>
                          <a:latin typeface="Times New Roman" panose="02020603050405020304" pitchFamily="18" charset="0"/>
                          <a:cs typeface="Times New Roman" panose="02020603050405020304" pitchFamily="18" charset="0"/>
                        </a:rPr>
                        <a:t>0</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99600025"/>
                  </a:ext>
                </a:extLst>
              </a:tr>
              <a:tr h="770837">
                <a:tc>
                  <a:txBody>
                    <a:bodyPr/>
                    <a:lstStyle/>
                    <a:p>
                      <a:pPr algn="r"/>
                      <a:r>
                        <a:rPr lang="en-US" sz="1600" dirty="0">
                          <a:solidFill>
                            <a:schemeClr val="tx1"/>
                          </a:solidFill>
                          <a:latin typeface="Times New Roman" panose="02020603050405020304" pitchFamily="18" charset="0"/>
                          <a:cs typeface="Times New Roman" panose="02020603050405020304" pitchFamily="18" charset="0"/>
                        </a:rPr>
                        <a:t>10</a:t>
                      </a:r>
                      <a:r>
                        <a:rPr lang="en-US" sz="1600" baseline="30000" dirty="0">
                          <a:solidFill>
                            <a:schemeClr val="tx1"/>
                          </a:solidFill>
                          <a:latin typeface="Times New Roman" panose="02020603050405020304" pitchFamily="18" charset="0"/>
                          <a:cs typeface="Times New Roman" panose="02020603050405020304" pitchFamily="18" charset="0"/>
                        </a:rPr>
                        <a:t>-2</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01158868"/>
                  </a:ext>
                </a:extLst>
              </a:tr>
              <a:tr h="770837">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Times New Roman" panose="02020603050405020304" pitchFamily="18" charset="0"/>
                          <a:cs typeface="Times New Roman" panose="02020603050405020304" pitchFamily="18" charset="0"/>
                        </a:rPr>
                        <a:t>10</a:t>
                      </a:r>
                      <a:r>
                        <a:rPr lang="en-US" sz="1600" baseline="30000" dirty="0">
                          <a:solidFill>
                            <a:schemeClr val="tx1"/>
                          </a:solidFill>
                          <a:latin typeface="Times New Roman" panose="02020603050405020304" pitchFamily="18" charset="0"/>
                          <a:cs typeface="Times New Roman" panose="02020603050405020304" pitchFamily="18" charset="0"/>
                        </a:rPr>
                        <a:t>-3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75033940"/>
                  </a:ext>
                </a:extLst>
              </a:tr>
            </a:tbl>
          </a:graphicData>
        </a:graphic>
      </p:graphicFrame>
      <p:graphicFrame>
        <p:nvGraphicFramePr>
          <p:cNvPr id="37" name="Table 36">
            <a:extLst>
              <a:ext uri="{FF2B5EF4-FFF2-40B4-BE49-F238E27FC236}">
                <a16:creationId xmlns:a16="http://schemas.microsoft.com/office/drawing/2014/main" id="{31601B82-7ADF-4572-893A-0D062E91F62D}"/>
              </a:ext>
            </a:extLst>
          </p:cNvPr>
          <p:cNvGraphicFramePr>
            <a:graphicFrameLocks noGrp="1"/>
          </p:cNvGraphicFramePr>
          <p:nvPr>
            <p:extLst>
              <p:ext uri="{D42A27DB-BD31-4B8C-83A1-F6EECF244321}">
                <p14:modId xmlns:p14="http://schemas.microsoft.com/office/powerpoint/2010/main" val="3831045622"/>
              </p:ext>
            </p:extLst>
          </p:nvPr>
        </p:nvGraphicFramePr>
        <p:xfrm>
          <a:off x="5631603" y="4509842"/>
          <a:ext cx="583660" cy="2312511"/>
        </p:xfrm>
        <a:graphic>
          <a:graphicData uri="http://schemas.openxmlformats.org/drawingml/2006/table">
            <a:tbl>
              <a:tblPr firstRow="1" bandRow="1">
                <a:tableStyleId>{5C22544A-7EE6-4342-B048-85BDC9FD1C3A}</a:tableStyleId>
              </a:tblPr>
              <a:tblGrid>
                <a:gridCol w="583660">
                  <a:extLst>
                    <a:ext uri="{9D8B030D-6E8A-4147-A177-3AD203B41FA5}">
                      <a16:colId xmlns:a16="http://schemas.microsoft.com/office/drawing/2014/main" val="3556507921"/>
                    </a:ext>
                  </a:extLst>
                </a:gridCol>
              </a:tblGrid>
              <a:tr h="770837">
                <a:tc>
                  <a:txBody>
                    <a:bodyPr/>
                    <a:lstStyle/>
                    <a:p>
                      <a:pPr algn="l"/>
                      <a:r>
                        <a:rPr lang="en-US" sz="1600" b="0" dirty="0">
                          <a:solidFill>
                            <a:schemeClr val="tx1"/>
                          </a:solidFill>
                          <a:latin typeface="Times New Roman" panose="02020603050405020304" pitchFamily="18" charset="0"/>
                          <a:cs typeface="Times New Roman" panose="02020603050405020304" pitchFamily="18" charset="0"/>
                        </a:rPr>
                        <a:t>10</a:t>
                      </a:r>
                      <a:r>
                        <a:rPr lang="en-US" sz="1600" b="0" baseline="30000" dirty="0">
                          <a:solidFill>
                            <a:schemeClr val="tx1"/>
                          </a:solidFill>
                          <a:latin typeface="Times New Roman" panose="02020603050405020304" pitchFamily="18" charset="0"/>
                          <a:cs typeface="Times New Roman" panose="02020603050405020304" pitchFamily="18" charset="0"/>
                        </a:rPr>
                        <a:t>-4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99600025"/>
                  </a:ext>
                </a:extLst>
              </a:tr>
              <a:tr h="770837">
                <a:tc>
                  <a:txBody>
                    <a:bodyPr/>
                    <a:lstStyle/>
                    <a:p>
                      <a:pPr algn="l"/>
                      <a:r>
                        <a:rPr lang="en-US" sz="1600" b="0" dirty="0">
                          <a:solidFill>
                            <a:schemeClr val="tx1"/>
                          </a:solidFill>
                          <a:latin typeface="Times New Roman" panose="02020603050405020304" pitchFamily="18" charset="0"/>
                          <a:cs typeface="Times New Roman" panose="02020603050405020304" pitchFamily="18" charset="0"/>
                        </a:rPr>
                        <a:t>10</a:t>
                      </a:r>
                      <a:r>
                        <a:rPr lang="en-US" sz="1600" b="0" baseline="30000" dirty="0">
                          <a:solidFill>
                            <a:schemeClr val="tx1"/>
                          </a:solidFill>
                          <a:latin typeface="Times New Roman" panose="02020603050405020304" pitchFamily="18" charset="0"/>
                          <a:cs typeface="Times New Roman" panose="02020603050405020304" pitchFamily="18" charset="0"/>
                        </a:rPr>
                        <a:t>-5</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01158868"/>
                  </a:ext>
                </a:extLst>
              </a:tr>
              <a:tr h="770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latin typeface="Times New Roman" panose="02020603050405020304" pitchFamily="18" charset="0"/>
                          <a:cs typeface="Times New Roman" panose="02020603050405020304" pitchFamily="18" charset="0"/>
                        </a:rPr>
                        <a:t>10</a:t>
                      </a:r>
                      <a:r>
                        <a:rPr lang="en-US" sz="1600" b="0" baseline="30000" dirty="0">
                          <a:solidFill>
                            <a:schemeClr val="tx1"/>
                          </a:solidFill>
                          <a:latin typeface="Times New Roman" panose="02020603050405020304" pitchFamily="18" charset="0"/>
                          <a:cs typeface="Times New Roman" panose="02020603050405020304" pitchFamily="18" charset="0"/>
                        </a:rPr>
                        <a:t>-6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75033940"/>
                  </a:ext>
                </a:extLst>
              </a:tr>
            </a:tbl>
          </a:graphicData>
        </a:graphic>
      </p:graphicFrame>
      <p:graphicFrame>
        <p:nvGraphicFramePr>
          <p:cNvPr id="38" name="Table 9">
            <a:extLst>
              <a:ext uri="{FF2B5EF4-FFF2-40B4-BE49-F238E27FC236}">
                <a16:creationId xmlns:a16="http://schemas.microsoft.com/office/drawing/2014/main" id="{964CEBC7-6F7F-46BE-9D86-6A76E9C1428C}"/>
              </a:ext>
            </a:extLst>
          </p:cNvPr>
          <p:cNvGraphicFramePr>
            <a:graphicFrameLocks noGrp="1"/>
          </p:cNvGraphicFramePr>
          <p:nvPr>
            <p:extLst>
              <p:ext uri="{D42A27DB-BD31-4B8C-83A1-F6EECF244321}">
                <p14:modId xmlns:p14="http://schemas.microsoft.com/office/powerpoint/2010/main" val="2170856266"/>
              </p:ext>
            </p:extLst>
          </p:nvPr>
        </p:nvGraphicFramePr>
        <p:xfrm>
          <a:off x="6066501" y="4520363"/>
          <a:ext cx="583661" cy="2312511"/>
        </p:xfrm>
        <a:graphic>
          <a:graphicData uri="http://schemas.openxmlformats.org/drawingml/2006/table">
            <a:tbl>
              <a:tblPr firstRow="1" bandRow="1">
                <a:tableStyleId>{5C22544A-7EE6-4342-B048-85BDC9FD1C3A}</a:tableStyleId>
              </a:tblPr>
              <a:tblGrid>
                <a:gridCol w="583661">
                  <a:extLst>
                    <a:ext uri="{9D8B030D-6E8A-4147-A177-3AD203B41FA5}">
                      <a16:colId xmlns:a16="http://schemas.microsoft.com/office/drawing/2014/main" val="3556507921"/>
                    </a:ext>
                  </a:extLst>
                </a:gridCol>
              </a:tblGrid>
              <a:tr h="770837">
                <a:tc>
                  <a:txBody>
                    <a:bodyPr/>
                    <a:lstStyle/>
                    <a:p>
                      <a:pPr algn="r"/>
                      <a:r>
                        <a:rPr lang="en-US" sz="1600" b="0" dirty="0">
                          <a:solidFill>
                            <a:schemeClr val="tx1"/>
                          </a:solidFill>
                          <a:latin typeface="Times New Roman" panose="02020603050405020304" pitchFamily="18" charset="0"/>
                          <a:cs typeface="Times New Roman" panose="02020603050405020304" pitchFamily="18" charset="0"/>
                        </a:rPr>
                        <a:t>10</a:t>
                      </a:r>
                      <a:r>
                        <a:rPr lang="en-US" sz="1600" b="0" baseline="30000" dirty="0">
                          <a:solidFill>
                            <a:schemeClr val="tx1"/>
                          </a:solidFill>
                          <a:latin typeface="Times New Roman" panose="02020603050405020304" pitchFamily="18" charset="0"/>
                          <a:cs typeface="Times New Roman" panose="02020603050405020304" pitchFamily="18" charset="0"/>
                        </a:rPr>
                        <a:t>0</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99600025"/>
                  </a:ext>
                </a:extLst>
              </a:tr>
              <a:tr h="770837">
                <a:tc>
                  <a:txBody>
                    <a:bodyPr/>
                    <a:lstStyle/>
                    <a:p>
                      <a:pPr algn="r"/>
                      <a:r>
                        <a:rPr lang="en-US" sz="1600" dirty="0">
                          <a:solidFill>
                            <a:schemeClr val="tx1"/>
                          </a:solidFill>
                          <a:latin typeface="Times New Roman" panose="02020603050405020304" pitchFamily="18" charset="0"/>
                          <a:cs typeface="Times New Roman" panose="02020603050405020304" pitchFamily="18" charset="0"/>
                        </a:rPr>
                        <a:t>10</a:t>
                      </a:r>
                      <a:r>
                        <a:rPr lang="en-US" sz="1600" baseline="30000" dirty="0">
                          <a:solidFill>
                            <a:schemeClr val="tx1"/>
                          </a:solidFill>
                          <a:latin typeface="Times New Roman" panose="02020603050405020304" pitchFamily="18" charset="0"/>
                          <a:cs typeface="Times New Roman" panose="02020603050405020304" pitchFamily="18" charset="0"/>
                        </a:rPr>
                        <a:t>-2</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01158868"/>
                  </a:ext>
                </a:extLst>
              </a:tr>
              <a:tr h="770837">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Times New Roman" panose="02020603050405020304" pitchFamily="18" charset="0"/>
                          <a:cs typeface="Times New Roman" panose="02020603050405020304" pitchFamily="18" charset="0"/>
                        </a:rPr>
                        <a:t>10</a:t>
                      </a:r>
                      <a:r>
                        <a:rPr lang="en-US" sz="1600" baseline="30000" dirty="0">
                          <a:solidFill>
                            <a:schemeClr val="tx1"/>
                          </a:solidFill>
                          <a:latin typeface="Times New Roman" panose="02020603050405020304" pitchFamily="18" charset="0"/>
                          <a:cs typeface="Times New Roman" panose="02020603050405020304" pitchFamily="18" charset="0"/>
                        </a:rPr>
                        <a:t>-3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75033940"/>
                  </a:ext>
                </a:extLst>
              </a:tr>
            </a:tbl>
          </a:graphicData>
        </a:graphic>
      </p:graphicFrame>
      <p:graphicFrame>
        <p:nvGraphicFramePr>
          <p:cNvPr id="51" name="Table 50">
            <a:extLst>
              <a:ext uri="{FF2B5EF4-FFF2-40B4-BE49-F238E27FC236}">
                <a16:creationId xmlns:a16="http://schemas.microsoft.com/office/drawing/2014/main" id="{149F5A1E-548E-45EE-A1B5-1250E316BB65}"/>
              </a:ext>
            </a:extLst>
          </p:cNvPr>
          <p:cNvGraphicFramePr>
            <a:graphicFrameLocks noGrp="1"/>
          </p:cNvGraphicFramePr>
          <p:nvPr>
            <p:extLst>
              <p:ext uri="{D42A27DB-BD31-4B8C-83A1-F6EECF244321}">
                <p14:modId xmlns:p14="http://schemas.microsoft.com/office/powerpoint/2010/main" val="3725109567"/>
              </p:ext>
            </p:extLst>
          </p:nvPr>
        </p:nvGraphicFramePr>
        <p:xfrm>
          <a:off x="8203353" y="4509842"/>
          <a:ext cx="583660" cy="2312511"/>
        </p:xfrm>
        <a:graphic>
          <a:graphicData uri="http://schemas.openxmlformats.org/drawingml/2006/table">
            <a:tbl>
              <a:tblPr firstRow="1" bandRow="1">
                <a:tableStyleId>{5C22544A-7EE6-4342-B048-85BDC9FD1C3A}</a:tableStyleId>
              </a:tblPr>
              <a:tblGrid>
                <a:gridCol w="583660">
                  <a:extLst>
                    <a:ext uri="{9D8B030D-6E8A-4147-A177-3AD203B41FA5}">
                      <a16:colId xmlns:a16="http://schemas.microsoft.com/office/drawing/2014/main" val="3556507921"/>
                    </a:ext>
                  </a:extLst>
                </a:gridCol>
              </a:tblGrid>
              <a:tr h="770837">
                <a:tc>
                  <a:txBody>
                    <a:bodyPr/>
                    <a:lstStyle/>
                    <a:p>
                      <a:pPr algn="l"/>
                      <a:r>
                        <a:rPr lang="en-US" sz="1600" b="0" dirty="0">
                          <a:solidFill>
                            <a:schemeClr val="tx1"/>
                          </a:solidFill>
                          <a:latin typeface="Times New Roman" panose="02020603050405020304" pitchFamily="18" charset="0"/>
                          <a:cs typeface="Times New Roman" panose="02020603050405020304" pitchFamily="18" charset="0"/>
                        </a:rPr>
                        <a:t>10</a:t>
                      </a:r>
                      <a:r>
                        <a:rPr lang="en-US" sz="1600" b="0" baseline="30000" dirty="0">
                          <a:solidFill>
                            <a:schemeClr val="tx1"/>
                          </a:solidFill>
                          <a:latin typeface="Times New Roman" panose="02020603050405020304" pitchFamily="18" charset="0"/>
                          <a:cs typeface="Times New Roman" panose="02020603050405020304" pitchFamily="18" charset="0"/>
                        </a:rPr>
                        <a:t>-4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99600025"/>
                  </a:ext>
                </a:extLst>
              </a:tr>
              <a:tr h="770837">
                <a:tc>
                  <a:txBody>
                    <a:bodyPr/>
                    <a:lstStyle/>
                    <a:p>
                      <a:pPr algn="l"/>
                      <a:r>
                        <a:rPr lang="en-US" sz="1600" b="0" dirty="0">
                          <a:solidFill>
                            <a:schemeClr val="tx1"/>
                          </a:solidFill>
                          <a:latin typeface="Times New Roman" panose="02020603050405020304" pitchFamily="18" charset="0"/>
                          <a:cs typeface="Times New Roman" panose="02020603050405020304" pitchFamily="18" charset="0"/>
                        </a:rPr>
                        <a:t>10</a:t>
                      </a:r>
                      <a:r>
                        <a:rPr lang="en-US" sz="1600" b="0" baseline="30000" dirty="0">
                          <a:solidFill>
                            <a:schemeClr val="tx1"/>
                          </a:solidFill>
                          <a:latin typeface="Times New Roman" panose="02020603050405020304" pitchFamily="18" charset="0"/>
                          <a:cs typeface="Times New Roman" panose="02020603050405020304" pitchFamily="18" charset="0"/>
                        </a:rPr>
                        <a:t>-5</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01158868"/>
                  </a:ext>
                </a:extLst>
              </a:tr>
              <a:tr h="770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latin typeface="Times New Roman" panose="02020603050405020304" pitchFamily="18" charset="0"/>
                          <a:cs typeface="Times New Roman" panose="02020603050405020304" pitchFamily="18" charset="0"/>
                        </a:rPr>
                        <a:t>10</a:t>
                      </a:r>
                      <a:r>
                        <a:rPr lang="en-US" sz="1600" b="0" baseline="30000" dirty="0">
                          <a:solidFill>
                            <a:schemeClr val="tx1"/>
                          </a:solidFill>
                          <a:latin typeface="Times New Roman" panose="02020603050405020304" pitchFamily="18" charset="0"/>
                          <a:cs typeface="Times New Roman" panose="02020603050405020304" pitchFamily="18" charset="0"/>
                        </a:rPr>
                        <a:t>-6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75033940"/>
                  </a:ext>
                </a:extLst>
              </a:tr>
            </a:tbl>
          </a:graphicData>
        </a:graphic>
      </p:graphicFrame>
      <p:graphicFrame>
        <p:nvGraphicFramePr>
          <p:cNvPr id="52" name="Table 9">
            <a:extLst>
              <a:ext uri="{FF2B5EF4-FFF2-40B4-BE49-F238E27FC236}">
                <a16:creationId xmlns:a16="http://schemas.microsoft.com/office/drawing/2014/main" id="{B75CB8E8-99D1-401E-82AA-5A01A6509442}"/>
              </a:ext>
            </a:extLst>
          </p:cNvPr>
          <p:cNvGraphicFramePr>
            <a:graphicFrameLocks noGrp="1"/>
          </p:cNvGraphicFramePr>
          <p:nvPr>
            <p:extLst>
              <p:ext uri="{D42A27DB-BD31-4B8C-83A1-F6EECF244321}">
                <p14:modId xmlns:p14="http://schemas.microsoft.com/office/powerpoint/2010/main" val="3081072680"/>
              </p:ext>
            </p:extLst>
          </p:nvPr>
        </p:nvGraphicFramePr>
        <p:xfrm>
          <a:off x="8472592" y="4512132"/>
          <a:ext cx="583661" cy="2312511"/>
        </p:xfrm>
        <a:graphic>
          <a:graphicData uri="http://schemas.openxmlformats.org/drawingml/2006/table">
            <a:tbl>
              <a:tblPr firstRow="1" bandRow="1">
                <a:tableStyleId>{5C22544A-7EE6-4342-B048-85BDC9FD1C3A}</a:tableStyleId>
              </a:tblPr>
              <a:tblGrid>
                <a:gridCol w="583661">
                  <a:extLst>
                    <a:ext uri="{9D8B030D-6E8A-4147-A177-3AD203B41FA5}">
                      <a16:colId xmlns:a16="http://schemas.microsoft.com/office/drawing/2014/main" val="3556507921"/>
                    </a:ext>
                  </a:extLst>
                </a:gridCol>
              </a:tblGrid>
              <a:tr h="770837">
                <a:tc>
                  <a:txBody>
                    <a:bodyPr/>
                    <a:lstStyle/>
                    <a:p>
                      <a:pPr algn="r"/>
                      <a:r>
                        <a:rPr lang="en-US" sz="1600" b="0" dirty="0">
                          <a:solidFill>
                            <a:schemeClr val="tx1"/>
                          </a:solidFill>
                          <a:latin typeface="Times New Roman" panose="02020603050405020304" pitchFamily="18" charset="0"/>
                          <a:cs typeface="Times New Roman" panose="02020603050405020304" pitchFamily="18" charset="0"/>
                        </a:rPr>
                        <a:t>10</a:t>
                      </a:r>
                      <a:r>
                        <a:rPr lang="en-US" sz="1600" b="0" baseline="30000" dirty="0">
                          <a:solidFill>
                            <a:schemeClr val="tx1"/>
                          </a:solidFill>
                          <a:latin typeface="Times New Roman" panose="02020603050405020304" pitchFamily="18" charset="0"/>
                          <a:cs typeface="Times New Roman" panose="02020603050405020304" pitchFamily="18" charset="0"/>
                        </a:rPr>
                        <a:t>0</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99600025"/>
                  </a:ext>
                </a:extLst>
              </a:tr>
              <a:tr h="770837">
                <a:tc>
                  <a:txBody>
                    <a:bodyPr/>
                    <a:lstStyle/>
                    <a:p>
                      <a:pPr algn="r"/>
                      <a:r>
                        <a:rPr lang="en-US" sz="1600" dirty="0">
                          <a:solidFill>
                            <a:schemeClr val="tx1"/>
                          </a:solidFill>
                          <a:latin typeface="Times New Roman" panose="02020603050405020304" pitchFamily="18" charset="0"/>
                          <a:cs typeface="Times New Roman" panose="02020603050405020304" pitchFamily="18" charset="0"/>
                        </a:rPr>
                        <a:t>10</a:t>
                      </a:r>
                      <a:r>
                        <a:rPr lang="en-US" sz="1600" baseline="30000" dirty="0">
                          <a:solidFill>
                            <a:schemeClr val="tx1"/>
                          </a:solidFill>
                          <a:latin typeface="Times New Roman" panose="02020603050405020304" pitchFamily="18" charset="0"/>
                          <a:cs typeface="Times New Roman" panose="02020603050405020304" pitchFamily="18" charset="0"/>
                        </a:rPr>
                        <a:t>-2</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01158868"/>
                  </a:ext>
                </a:extLst>
              </a:tr>
              <a:tr h="770837">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Times New Roman" panose="02020603050405020304" pitchFamily="18" charset="0"/>
                          <a:cs typeface="Times New Roman" panose="02020603050405020304" pitchFamily="18" charset="0"/>
                        </a:rPr>
                        <a:t>10</a:t>
                      </a:r>
                      <a:r>
                        <a:rPr lang="en-US" sz="1600" baseline="30000" dirty="0">
                          <a:solidFill>
                            <a:schemeClr val="tx1"/>
                          </a:solidFill>
                          <a:latin typeface="Times New Roman" panose="02020603050405020304" pitchFamily="18" charset="0"/>
                          <a:cs typeface="Times New Roman" panose="02020603050405020304" pitchFamily="18" charset="0"/>
                        </a:rPr>
                        <a:t>-3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75033940"/>
                  </a:ext>
                </a:extLst>
              </a:tr>
            </a:tbl>
          </a:graphicData>
        </a:graphic>
      </p:graphicFrame>
      <p:graphicFrame>
        <p:nvGraphicFramePr>
          <p:cNvPr id="53" name="Table 52">
            <a:extLst>
              <a:ext uri="{FF2B5EF4-FFF2-40B4-BE49-F238E27FC236}">
                <a16:creationId xmlns:a16="http://schemas.microsoft.com/office/drawing/2014/main" id="{52A6B7B3-B17E-4B30-A6AB-45EA987EDFAC}"/>
              </a:ext>
            </a:extLst>
          </p:cNvPr>
          <p:cNvGraphicFramePr>
            <a:graphicFrameLocks noGrp="1"/>
          </p:cNvGraphicFramePr>
          <p:nvPr>
            <p:extLst>
              <p:ext uri="{D42A27DB-BD31-4B8C-83A1-F6EECF244321}">
                <p14:modId xmlns:p14="http://schemas.microsoft.com/office/powerpoint/2010/main" val="2555759343"/>
              </p:ext>
            </p:extLst>
          </p:nvPr>
        </p:nvGraphicFramePr>
        <p:xfrm>
          <a:off x="10609444" y="4501611"/>
          <a:ext cx="583660" cy="2312511"/>
        </p:xfrm>
        <a:graphic>
          <a:graphicData uri="http://schemas.openxmlformats.org/drawingml/2006/table">
            <a:tbl>
              <a:tblPr firstRow="1" bandRow="1">
                <a:tableStyleId>{5C22544A-7EE6-4342-B048-85BDC9FD1C3A}</a:tableStyleId>
              </a:tblPr>
              <a:tblGrid>
                <a:gridCol w="583660">
                  <a:extLst>
                    <a:ext uri="{9D8B030D-6E8A-4147-A177-3AD203B41FA5}">
                      <a16:colId xmlns:a16="http://schemas.microsoft.com/office/drawing/2014/main" val="3556507921"/>
                    </a:ext>
                  </a:extLst>
                </a:gridCol>
              </a:tblGrid>
              <a:tr h="770837">
                <a:tc>
                  <a:txBody>
                    <a:bodyPr/>
                    <a:lstStyle/>
                    <a:p>
                      <a:pPr algn="l"/>
                      <a:r>
                        <a:rPr lang="en-US" sz="1600" b="0" dirty="0">
                          <a:solidFill>
                            <a:schemeClr val="tx1"/>
                          </a:solidFill>
                          <a:latin typeface="Times New Roman" panose="02020603050405020304" pitchFamily="18" charset="0"/>
                          <a:cs typeface="Times New Roman" panose="02020603050405020304" pitchFamily="18" charset="0"/>
                        </a:rPr>
                        <a:t>10</a:t>
                      </a:r>
                      <a:r>
                        <a:rPr lang="en-US" sz="1600" b="0" baseline="30000" dirty="0">
                          <a:solidFill>
                            <a:schemeClr val="tx1"/>
                          </a:solidFill>
                          <a:latin typeface="Times New Roman" panose="02020603050405020304" pitchFamily="18" charset="0"/>
                          <a:cs typeface="Times New Roman" panose="02020603050405020304" pitchFamily="18" charset="0"/>
                        </a:rPr>
                        <a:t>-4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99600025"/>
                  </a:ext>
                </a:extLst>
              </a:tr>
              <a:tr h="770837">
                <a:tc>
                  <a:txBody>
                    <a:bodyPr/>
                    <a:lstStyle/>
                    <a:p>
                      <a:pPr algn="l"/>
                      <a:r>
                        <a:rPr lang="en-US" sz="1600" b="0" dirty="0">
                          <a:solidFill>
                            <a:schemeClr val="tx1"/>
                          </a:solidFill>
                          <a:latin typeface="Times New Roman" panose="02020603050405020304" pitchFamily="18" charset="0"/>
                          <a:cs typeface="Times New Roman" panose="02020603050405020304" pitchFamily="18" charset="0"/>
                        </a:rPr>
                        <a:t>10</a:t>
                      </a:r>
                      <a:r>
                        <a:rPr lang="en-US" sz="1600" b="0" baseline="30000" dirty="0">
                          <a:solidFill>
                            <a:schemeClr val="tx1"/>
                          </a:solidFill>
                          <a:latin typeface="Times New Roman" panose="02020603050405020304" pitchFamily="18" charset="0"/>
                          <a:cs typeface="Times New Roman" panose="02020603050405020304" pitchFamily="18" charset="0"/>
                        </a:rPr>
                        <a:t>-5</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01158868"/>
                  </a:ext>
                </a:extLst>
              </a:tr>
              <a:tr h="770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latin typeface="Times New Roman" panose="02020603050405020304" pitchFamily="18" charset="0"/>
                          <a:cs typeface="Times New Roman" panose="02020603050405020304" pitchFamily="18" charset="0"/>
                        </a:rPr>
                        <a:t>10</a:t>
                      </a:r>
                      <a:r>
                        <a:rPr lang="en-US" sz="1600" b="0" baseline="30000" dirty="0">
                          <a:solidFill>
                            <a:schemeClr val="tx1"/>
                          </a:solidFill>
                          <a:latin typeface="Times New Roman" panose="02020603050405020304" pitchFamily="18" charset="0"/>
                          <a:cs typeface="Times New Roman" panose="02020603050405020304" pitchFamily="18" charset="0"/>
                        </a:rPr>
                        <a:t>-6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75033940"/>
                  </a:ext>
                </a:extLst>
              </a:tr>
            </a:tbl>
          </a:graphicData>
        </a:graphic>
      </p:graphicFrame>
      <p:sp>
        <p:nvSpPr>
          <p:cNvPr id="2" name="Title 1">
            <a:extLst>
              <a:ext uri="{FF2B5EF4-FFF2-40B4-BE49-F238E27FC236}">
                <a16:creationId xmlns:a16="http://schemas.microsoft.com/office/drawing/2014/main" id="{F6A5F9A2-8AD4-425A-9405-2B8E9916C65D}"/>
              </a:ext>
            </a:extLst>
          </p:cNvPr>
          <p:cNvSpPr>
            <a:spLocks noGrp="1"/>
          </p:cNvSpPr>
          <p:nvPr>
            <p:ph type="title"/>
          </p:nvPr>
        </p:nvSpPr>
        <p:spPr/>
        <p:txBody>
          <a:bodyPr anchor="t">
            <a:normAutofit/>
          </a:bodyPr>
          <a:lstStyle/>
          <a:p>
            <a:r>
              <a:rPr lang="en-US" sz="3200" b="1" dirty="0"/>
              <a:t>Results </a:t>
            </a:r>
            <a:br>
              <a:rPr lang="en-US" sz="3200" b="1" dirty="0"/>
            </a:br>
            <a:r>
              <a:rPr lang="en-US" sz="3200" dirty="0">
                <a:ea typeface="Times" panose="02020603050405020304" pitchFamily="18" charset="0"/>
                <a:cs typeface="Times New Roman" panose="02020603050405020304" pitchFamily="18" charset="0"/>
              </a:rPr>
              <a:t>Viral plaque assay</a:t>
            </a:r>
            <a:endParaRPr lang="en-US" sz="3200" dirty="0"/>
          </a:p>
        </p:txBody>
      </p:sp>
      <p:sp>
        <p:nvSpPr>
          <p:cNvPr id="5" name="Slide Number Placeholder 4">
            <a:extLst>
              <a:ext uri="{FF2B5EF4-FFF2-40B4-BE49-F238E27FC236}">
                <a16:creationId xmlns:a16="http://schemas.microsoft.com/office/drawing/2014/main" id="{1080B550-6005-4C85-B093-5C99F309BDCB}"/>
              </a:ext>
            </a:extLst>
          </p:cNvPr>
          <p:cNvSpPr>
            <a:spLocks noGrp="1"/>
          </p:cNvSpPr>
          <p:nvPr>
            <p:ph type="sldNum" sz="quarter" idx="12"/>
          </p:nvPr>
        </p:nvSpPr>
        <p:spPr/>
        <p:txBody>
          <a:bodyPr/>
          <a:lstStyle/>
          <a:p>
            <a:fld id="{8F5CE88E-89A4-4243-AB1D-44322647EED2}" type="slidenum">
              <a:rPr lang="en-US" smtClean="0"/>
              <a:t>33</a:t>
            </a:fld>
            <a:endParaRPr lang="en-US"/>
          </a:p>
        </p:txBody>
      </p:sp>
    </p:spTree>
    <p:extLst>
      <p:ext uri="{BB962C8B-B14F-4D97-AF65-F5344CB8AC3E}">
        <p14:creationId xmlns:p14="http://schemas.microsoft.com/office/powerpoint/2010/main" val="5352683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6714A-1347-4400-9333-42A2B4777602}"/>
              </a:ext>
            </a:extLst>
          </p:cNvPr>
          <p:cNvSpPr>
            <a:spLocks noGrp="1"/>
          </p:cNvSpPr>
          <p:nvPr>
            <p:ph type="title"/>
          </p:nvPr>
        </p:nvSpPr>
        <p:spPr/>
        <p:txBody>
          <a:bodyPr anchor="t">
            <a:normAutofit/>
          </a:bodyPr>
          <a:lstStyle/>
          <a:p>
            <a:r>
              <a:rPr lang="en-US" sz="3200" b="1" dirty="0"/>
              <a:t>Results </a:t>
            </a:r>
            <a:br>
              <a:rPr lang="en-US" sz="3200" b="1" dirty="0"/>
            </a:br>
            <a:r>
              <a:rPr lang="en-US" sz="3200" dirty="0">
                <a:ea typeface="Times" panose="02020603050405020304" pitchFamily="18" charset="0"/>
                <a:cs typeface="Times New Roman" panose="02020603050405020304" pitchFamily="18" charset="0"/>
              </a:rPr>
              <a:t>Viral plaque assay and Kinetic Assay</a:t>
            </a:r>
            <a:endParaRPr lang="en-US" sz="3200" dirty="0"/>
          </a:p>
        </p:txBody>
      </p:sp>
      <p:sp>
        <p:nvSpPr>
          <p:cNvPr id="3" name="Content Placeholder 2">
            <a:extLst>
              <a:ext uri="{FF2B5EF4-FFF2-40B4-BE49-F238E27FC236}">
                <a16:creationId xmlns:a16="http://schemas.microsoft.com/office/drawing/2014/main" id="{9FD6AF22-C726-4FDF-B3A5-399CE17AFB2A}"/>
              </a:ext>
            </a:extLst>
          </p:cNvPr>
          <p:cNvSpPr>
            <a:spLocks noGrp="1"/>
          </p:cNvSpPr>
          <p:nvPr>
            <p:ph idx="1"/>
          </p:nvPr>
        </p:nvSpPr>
        <p:spPr>
          <a:xfrm>
            <a:off x="838200" y="1825625"/>
            <a:ext cx="10948988" cy="4351338"/>
          </a:xfrm>
        </p:spPr>
        <p:txBody>
          <a:bodyPr/>
          <a:lstStyle/>
          <a:p>
            <a:r>
              <a:rPr lang="en-US" dirty="0"/>
              <a:t>Viral Cytotoxic Assay for M1 mutants </a:t>
            </a:r>
          </a:p>
          <a:p>
            <a:pPr lvl="1"/>
            <a:r>
              <a:rPr lang="en-US" dirty="0"/>
              <a:t>Starting MOI of 0.005 for each virus</a:t>
            </a:r>
          </a:p>
          <a:p>
            <a:pPr lvl="1"/>
            <a:r>
              <a:rPr lang="en-US" dirty="0"/>
              <a:t>Note M1 K21R was added undiluted</a:t>
            </a:r>
          </a:p>
        </p:txBody>
      </p:sp>
      <p:graphicFrame>
        <p:nvGraphicFramePr>
          <p:cNvPr id="7" name="Object 6">
            <a:extLst>
              <a:ext uri="{FF2B5EF4-FFF2-40B4-BE49-F238E27FC236}">
                <a16:creationId xmlns:a16="http://schemas.microsoft.com/office/drawing/2014/main" id="{D6E862A2-94AE-4F12-B196-6A6C92A2D2A1}"/>
              </a:ext>
            </a:extLst>
          </p:cNvPr>
          <p:cNvGraphicFramePr>
            <a:graphicFrameLocks noChangeAspect="1"/>
          </p:cNvGraphicFramePr>
          <p:nvPr>
            <p:extLst>
              <p:ext uri="{D42A27DB-BD31-4B8C-83A1-F6EECF244321}">
                <p14:modId xmlns:p14="http://schemas.microsoft.com/office/powerpoint/2010/main" val="1396521288"/>
              </p:ext>
            </p:extLst>
          </p:nvPr>
        </p:nvGraphicFramePr>
        <p:xfrm>
          <a:off x="5757332" y="3058950"/>
          <a:ext cx="6029855" cy="3649403"/>
        </p:xfrm>
        <a:graphic>
          <a:graphicData uri="http://schemas.openxmlformats.org/presentationml/2006/ole">
            <mc:AlternateContent xmlns:mc="http://schemas.openxmlformats.org/markup-compatibility/2006">
              <mc:Choice xmlns:v="urn:schemas-microsoft-com:vml" Requires="v">
                <p:oleObj name="Prism Project" r:id="rId2" imgW="8208000" imgH="4968000" progId="Prism5.Document">
                  <p:embed/>
                </p:oleObj>
              </mc:Choice>
              <mc:Fallback>
                <p:oleObj name="Prism Project" r:id="rId2" imgW="8208000" imgH="4968000" progId="Prism5.Document">
                  <p:embed/>
                  <p:pic>
                    <p:nvPicPr>
                      <p:cNvPr id="7" name="Object 6">
                        <a:extLst>
                          <a:ext uri="{FF2B5EF4-FFF2-40B4-BE49-F238E27FC236}">
                            <a16:creationId xmlns:a16="http://schemas.microsoft.com/office/drawing/2014/main" id="{D6E862A2-94AE-4F12-B196-6A6C92A2D2A1}"/>
                          </a:ext>
                        </a:extLst>
                      </p:cNvPr>
                      <p:cNvPicPr/>
                      <p:nvPr/>
                    </p:nvPicPr>
                    <p:blipFill>
                      <a:blip r:embed="rId3"/>
                      <a:stretch>
                        <a:fillRect/>
                      </a:stretch>
                    </p:blipFill>
                    <p:spPr>
                      <a:xfrm>
                        <a:off x="5757332" y="3058950"/>
                        <a:ext cx="6029855" cy="3649403"/>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16C9FF34-B6B0-40B3-9778-0B785E7C6D4C}"/>
              </a:ext>
            </a:extLst>
          </p:cNvPr>
          <p:cNvGraphicFramePr>
            <a:graphicFrameLocks noChangeAspect="1"/>
          </p:cNvGraphicFramePr>
          <p:nvPr>
            <p:extLst>
              <p:ext uri="{D42A27DB-BD31-4B8C-83A1-F6EECF244321}">
                <p14:modId xmlns:p14="http://schemas.microsoft.com/office/powerpoint/2010/main" val="3971454348"/>
              </p:ext>
            </p:extLst>
          </p:nvPr>
        </p:nvGraphicFramePr>
        <p:xfrm>
          <a:off x="1625600" y="3120298"/>
          <a:ext cx="3654955" cy="3403389"/>
        </p:xfrm>
        <a:graphic>
          <a:graphicData uri="http://schemas.openxmlformats.org/presentationml/2006/ole">
            <mc:AlternateContent xmlns:mc="http://schemas.openxmlformats.org/markup-compatibility/2006">
              <mc:Choice xmlns:v="urn:schemas-microsoft-com:vml" Requires="v">
                <p:oleObj name="Prism Project" r:id="rId4" imgW="6804000" imgH="6336000" progId="Prism5.Document">
                  <p:embed/>
                </p:oleObj>
              </mc:Choice>
              <mc:Fallback>
                <p:oleObj name="Prism Project" r:id="rId4" imgW="6804000" imgH="6336000" progId="Prism5.Document">
                  <p:embed/>
                  <p:pic>
                    <p:nvPicPr>
                      <p:cNvPr id="6" name="Object 5">
                        <a:extLst>
                          <a:ext uri="{FF2B5EF4-FFF2-40B4-BE49-F238E27FC236}">
                            <a16:creationId xmlns:a16="http://schemas.microsoft.com/office/drawing/2014/main" id="{16C9FF34-B6B0-40B3-9778-0B785E7C6D4C}"/>
                          </a:ext>
                        </a:extLst>
                      </p:cNvPr>
                      <p:cNvPicPr/>
                      <p:nvPr/>
                    </p:nvPicPr>
                    <p:blipFill>
                      <a:blip r:embed="rId5"/>
                      <a:stretch>
                        <a:fillRect/>
                      </a:stretch>
                    </p:blipFill>
                    <p:spPr>
                      <a:xfrm>
                        <a:off x="1625600" y="3120298"/>
                        <a:ext cx="3654955" cy="3403389"/>
                      </a:xfrm>
                      <a:prstGeom prst="rect">
                        <a:avLst/>
                      </a:prstGeom>
                    </p:spPr>
                  </p:pic>
                </p:oleObj>
              </mc:Fallback>
            </mc:AlternateContent>
          </a:graphicData>
        </a:graphic>
      </p:graphicFrame>
      <p:sp>
        <p:nvSpPr>
          <p:cNvPr id="8" name="Slide Number Placeholder 7">
            <a:extLst>
              <a:ext uri="{FF2B5EF4-FFF2-40B4-BE49-F238E27FC236}">
                <a16:creationId xmlns:a16="http://schemas.microsoft.com/office/drawing/2014/main" id="{9B502561-1CB0-42EE-9487-5446899446D6}"/>
              </a:ext>
            </a:extLst>
          </p:cNvPr>
          <p:cNvSpPr>
            <a:spLocks noGrp="1"/>
          </p:cNvSpPr>
          <p:nvPr>
            <p:ph type="sldNum" sz="quarter" idx="12"/>
          </p:nvPr>
        </p:nvSpPr>
        <p:spPr/>
        <p:txBody>
          <a:bodyPr/>
          <a:lstStyle/>
          <a:p>
            <a:fld id="{8F5CE88E-89A4-4243-AB1D-44322647EED2}" type="slidenum">
              <a:rPr lang="en-US" smtClean="0"/>
              <a:t>34</a:t>
            </a:fld>
            <a:endParaRPr lang="en-US"/>
          </a:p>
        </p:txBody>
      </p:sp>
      <p:sp>
        <p:nvSpPr>
          <p:cNvPr id="10" name="TextBox 9">
            <a:extLst>
              <a:ext uri="{FF2B5EF4-FFF2-40B4-BE49-F238E27FC236}">
                <a16:creationId xmlns:a16="http://schemas.microsoft.com/office/drawing/2014/main" id="{66415D0A-BB09-40CF-BD53-1E44AC9AEE24}"/>
              </a:ext>
            </a:extLst>
          </p:cNvPr>
          <p:cNvSpPr txBox="1"/>
          <p:nvPr/>
        </p:nvSpPr>
        <p:spPr>
          <a:xfrm>
            <a:off x="0" y="6469975"/>
            <a:ext cx="12192000" cy="430887"/>
          </a:xfrm>
          <a:prstGeom prst="rect">
            <a:avLst/>
          </a:prstGeom>
          <a:noFill/>
        </p:spPr>
        <p:txBody>
          <a:bodyPr wrap="square">
            <a:spAutoFit/>
          </a:bodyPr>
          <a:lstStyle/>
          <a:p>
            <a:r>
              <a:rPr lang="en-US" sz="1100" b="0" i="0" dirty="0">
                <a:solidFill>
                  <a:srgbClr val="222222"/>
                </a:solidFill>
                <a:effectLst/>
                <a:latin typeface="Arial" panose="020B0604020202020204" pitchFamily="34" charset="0"/>
              </a:rPr>
              <a:t>Submitted "Identify human SUMOylation as an Essential Host Pathway for Influenza Virus Infections and Its Inhibition Leads minimal Mutation Escape“ Under Review Nature Communications </a:t>
            </a:r>
          </a:p>
          <a:p>
            <a:r>
              <a:rPr lang="en-US" sz="1100" dirty="0">
                <a:solidFill>
                  <a:srgbClr val="222222"/>
                </a:solidFill>
                <a:latin typeface="Arial" panose="020B0604020202020204" pitchFamily="34" charset="0"/>
              </a:rPr>
              <a:t>Patent Filed “SUMOylation Inhibitors and Methods” 09/10/2021</a:t>
            </a:r>
            <a:endParaRPr lang="en-US" sz="1100" dirty="0"/>
          </a:p>
        </p:txBody>
      </p:sp>
    </p:spTree>
    <p:extLst>
      <p:ext uri="{BB962C8B-B14F-4D97-AF65-F5344CB8AC3E}">
        <p14:creationId xmlns:p14="http://schemas.microsoft.com/office/powerpoint/2010/main" val="30709637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9B95C-E448-4158-80A5-11871FA76625}"/>
              </a:ext>
            </a:extLst>
          </p:cNvPr>
          <p:cNvSpPr>
            <a:spLocks noGrp="1"/>
          </p:cNvSpPr>
          <p:nvPr>
            <p:ph type="title"/>
          </p:nvPr>
        </p:nvSpPr>
        <p:spPr/>
        <p:txBody>
          <a:bodyPr anchor="t">
            <a:normAutofit/>
          </a:bodyPr>
          <a:lstStyle/>
          <a:p>
            <a:r>
              <a:rPr lang="en-US" sz="3200" b="1" dirty="0"/>
              <a:t>Discussion and Conclusion</a:t>
            </a:r>
            <a:br>
              <a:rPr lang="en-US" sz="3200" b="1" dirty="0"/>
            </a:br>
            <a:r>
              <a:rPr lang="en-US" sz="3200" b="1" dirty="0"/>
              <a:t>IAV-Matrix 1 Protein</a:t>
            </a:r>
            <a:endParaRPr lang="en-US" sz="3200" dirty="0"/>
          </a:p>
        </p:txBody>
      </p:sp>
      <p:sp>
        <p:nvSpPr>
          <p:cNvPr id="3" name="Content Placeholder 2">
            <a:extLst>
              <a:ext uri="{FF2B5EF4-FFF2-40B4-BE49-F238E27FC236}">
                <a16:creationId xmlns:a16="http://schemas.microsoft.com/office/drawing/2014/main" id="{9E7CF915-ED19-4B56-9F2D-85350B3DD8D9}"/>
              </a:ext>
            </a:extLst>
          </p:cNvPr>
          <p:cNvSpPr>
            <a:spLocks noGrp="1"/>
          </p:cNvSpPr>
          <p:nvPr>
            <p:ph idx="1"/>
          </p:nvPr>
        </p:nvSpPr>
        <p:spPr/>
        <p:txBody>
          <a:bodyPr>
            <a:noAutofit/>
          </a:bodyPr>
          <a:lstStyle/>
          <a:p>
            <a:r>
              <a:rPr lang="en-US" sz="2400" dirty="0"/>
              <a:t>We observed M1 mutant K21R to have no viral pathogenesis</a:t>
            </a:r>
          </a:p>
          <a:p>
            <a:r>
              <a:rPr lang="en-US" sz="2400" dirty="0"/>
              <a:t>Confirmed lysine 21 mutant expression in two ways</a:t>
            </a:r>
          </a:p>
          <a:p>
            <a:pPr lvl="1"/>
            <a:r>
              <a:rPr lang="en-US" dirty="0"/>
              <a:t>Immunoprecipitation and Immunostaining</a:t>
            </a:r>
            <a:endParaRPr lang="en-US" sz="2400" dirty="0"/>
          </a:p>
        </p:txBody>
      </p:sp>
      <p:sp>
        <p:nvSpPr>
          <p:cNvPr id="5" name="Slide Number Placeholder 4">
            <a:extLst>
              <a:ext uri="{FF2B5EF4-FFF2-40B4-BE49-F238E27FC236}">
                <a16:creationId xmlns:a16="http://schemas.microsoft.com/office/drawing/2014/main" id="{DBD86F7F-DC33-418B-B99B-C3CF409AFBDC}"/>
              </a:ext>
            </a:extLst>
          </p:cNvPr>
          <p:cNvSpPr>
            <a:spLocks noGrp="1"/>
          </p:cNvSpPr>
          <p:nvPr>
            <p:ph type="sldNum" sz="quarter" idx="12"/>
          </p:nvPr>
        </p:nvSpPr>
        <p:spPr/>
        <p:txBody>
          <a:bodyPr/>
          <a:lstStyle/>
          <a:p>
            <a:fld id="{8F5CE88E-89A4-4243-AB1D-44322647EED2}" type="slidenum">
              <a:rPr lang="en-US" smtClean="0"/>
              <a:t>35</a:t>
            </a:fld>
            <a:endParaRPr lang="en-US"/>
          </a:p>
        </p:txBody>
      </p:sp>
      <p:graphicFrame>
        <p:nvGraphicFramePr>
          <p:cNvPr id="6" name="Table 126">
            <a:extLst>
              <a:ext uri="{FF2B5EF4-FFF2-40B4-BE49-F238E27FC236}">
                <a16:creationId xmlns:a16="http://schemas.microsoft.com/office/drawing/2014/main" id="{3B250C06-09E6-4A07-B094-0970A22CE298}"/>
              </a:ext>
            </a:extLst>
          </p:cNvPr>
          <p:cNvGraphicFramePr>
            <a:graphicFrameLocks noGrp="1"/>
          </p:cNvGraphicFramePr>
          <p:nvPr>
            <p:extLst>
              <p:ext uri="{D42A27DB-BD31-4B8C-83A1-F6EECF244321}">
                <p14:modId xmlns:p14="http://schemas.microsoft.com/office/powerpoint/2010/main" val="723988165"/>
              </p:ext>
            </p:extLst>
          </p:nvPr>
        </p:nvGraphicFramePr>
        <p:xfrm>
          <a:off x="1582973" y="3828393"/>
          <a:ext cx="9682951" cy="1981200"/>
        </p:xfrm>
        <a:graphic>
          <a:graphicData uri="http://schemas.openxmlformats.org/drawingml/2006/table">
            <a:tbl>
              <a:tblPr firstRow="1" bandRow="1">
                <a:tableStyleId>{5C22544A-7EE6-4342-B048-85BDC9FD1C3A}</a:tableStyleId>
              </a:tblPr>
              <a:tblGrid>
                <a:gridCol w="4590168">
                  <a:extLst>
                    <a:ext uri="{9D8B030D-6E8A-4147-A177-3AD203B41FA5}">
                      <a16:colId xmlns:a16="http://schemas.microsoft.com/office/drawing/2014/main" val="2281275990"/>
                    </a:ext>
                  </a:extLst>
                </a:gridCol>
                <a:gridCol w="5092783">
                  <a:extLst>
                    <a:ext uri="{9D8B030D-6E8A-4147-A177-3AD203B41FA5}">
                      <a16:colId xmlns:a16="http://schemas.microsoft.com/office/drawing/2014/main" val="2874613955"/>
                    </a:ext>
                  </a:extLst>
                </a:gridCol>
              </a:tblGrid>
              <a:tr h="213170">
                <a:tc>
                  <a:txBody>
                    <a:bodyPr/>
                    <a:lstStyle/>
                    <a:p>
                      <a:pPr algn="ctr"/>
                      <a:r>
                        <a:rPr lang="en-US" sz="2000" dirty="0">
                          <a:solidFill>
                            <a:schemeClr val="tx1"/>
                          </a:solidFill>
                          <a:latin typeface="Times New Roman" panose="02020603050405020304" pitchFamily="18" charset="0"/>
                          <a:cs typeface="Times New Roman" panose="02020603050405020304" pitchFamily="18" charset="0"/>
                        </a:rPr>
                        <a:t>Modification</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latin typeface="Times New Roman" panose="02020603050405020304" pitchFamily="18" charset="0"/>
                          <a:cs typeface="Times New Roman" panose="02020603050405020304" pitchFamily="18" charset="0"/>
                        </a:rPr>
                        <a:t>Position</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79068238"/>
                  </a:ext>
                </a:extLst>
              </a:tr>
              <a:tr h="375002">
                <a:tc>
                  <a:txBody>
                    <a:bodyPr/>
                    <a:lstStyle/>
                    <a:p>
                      <a:pPr algn="ctr"/>
                      <a:r>
                        <a:rPr lang="en-US" sz="2000" dirty="0">
                          <a:solidFill>
                            <a:schemeClr val="tx1"/>
                          </a:solidFill>
                          <a:latin typeface="Times New Roman" panose="02020603050405020304" pitchFamily="18" charset="0"/>
                          <a:cs typeface="Times New Roman" panose="02020603050405020304" pitchFamily="18" charset="0"/>
                        </a:rPr>
                        <a:t>Ubiquitination</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highlight>
                            <a:srgbClr val="FFFF00"/>
                          </a:highlight>
                          <a:latin typeface="Times New Roman" panose="02020603050405020304" pitchFamily="18" charset="0"/>
                          <a:cs typeface="Times New Roman" panose="02020603050405020304" pitchFamily="18" charset="0"/>
                        </a:rPr>
                        <a:t>K102/K104</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9971409"/>
                  </a:ext>
                </a:extLst>
              </a:tr>
              <a:tr h="331785">
                <a:tc>
                  <a:txBody>
                    <a:bodyPr/>
                    <a:lstStyle/>
                    <a:p>
                      <a:pPr algn="ctr"/>
                      <a:r>
                        <a:rPr lang="en-US" sz="2000" dirty="0">
                          <a:solidFill>
                            <a:schemeClr val="tx1"/>
                          </a:solidFill>
                          <a:latin typeface="Times New Roman" panose="02020603050405020304" pitchFamily="18" charset="0"/>
                          <a:cs typeface="Times New Roman" panose="02020603050405020304" pitchFamily="18" charset="0"/>
                        </a:rPr>
                        <a:t>Phosphorylation</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highlight>
                            <a:srgbClr val="FFFF00"/>
                          </a:highlight>
                          <a:latin typeface="Times New Roman" panose="02020603050405020304" pitchFamily="18" charset="0"/>
                          <a:cs typeface="Times New Roman" panose="02020603050405020304" pitchFamily="18" charset="0"/>
                        </a:rPr>
                        <a:t>Y132</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0602537"/>
                  </a:ext>
                </a:extLst>
              </a:tr>
              <a:tr h="0">
                <a:tc>
                  <a:txBody>
                    <a:bodyPr/>
                    <a:lstStyle/>
                    <a:p>
                      <a:pPr algn="ctr"/>
                      <a:r>
                        <a:rPr lang="en-US" sz="2000" dirty="0">
                          <a:solidFill>
                            <a:schemeClr val="tx1"/>
                          </a:solidFill>
                          <a:latin typeface="Times New Roman" panose="02020603050405020304" pitchFamily="18" charset="0"/>
                          <a:cs typeface="Times New Roman" panose="02020603050405020304" pitchFamily="18" charset="0"/>
                        </a:rPr>
                        <a:t>NEDDylation</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latin typeface="Times New Roman" panose="02020603050405020304" pitchFamily="18" charset="0"/>
                          <a:cs typeface="Times New Roman" panose="02020603050405020304" pitchFamily="18" charset="0"/>
                        </a:rPr>
                        <a:t>K187</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0465952"/>
                  </a:ext>
                </a:extLst>
              </a:tr>
              <a:tr h="331785">
                <a:tc>
                  <a:txBody>
                    <a:bodyPr/>
                    <a:lstStyle/>
                    <a:p>
                      <a:pPr algn="ctr"/>
                      <a:r>
                        <a:rPr lang="en-US" sz="2000" dirty="0">
                          <a:solidFill>
                            <a:schemeClr val="tx1"/>
                          </a:solidFill>
                          <a:latin typeface="Times New Roman" panose="02020603050405020304" pitchFamily="18" charset="0"/>
                          <a:cs typeface="Times New Roman" panose="02020603050405020304" pitchFamily="18" charset="0"/>
                        </a:rPr>
                        <a:t>SUMOylation</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sz="2000" dirty="0">
                          <a:solidFill>
                            <a:schemeClr val="tx1"/>
                          </a:solidFill>
                          <a:highlight>
                            <a:srgbClr val="FFFF00"/>
                          </a:highlight>
                          <a:latin typeface="Times New Roman" panose="02020603050405020304" pitchFamily="18" charset="0"/>
                          <a:cs typeface="Times New Roman" panose="02020603050405020304" pitchFamily="18" charset="0"/>
                        </a:rPr>
                        <a:t>K21</a:t>
                      </a:r>
                      <a:r>
                        <a:rPr lang="en-US" sz="2000" dirty="0">
                          <a:solidFill>
                            <a:schemeClr val="tx1"/>
                          </a:solidFill>
                          <a:latin typeface="Times New Roman" panose="02020603050405020304" pitchFamily="18" charset="0"/>
                          <a:cs typeface="Times New Roman" panose="02020603050405020304" pitchFamily="18" charset="0"/>
                        </a:rPr>
                        <a:t>/K187/K230/K242/K252</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840368755"/>
                  </a:ext>
                </a:extLst>
              </a:tr>
            </a:tbl>
          </a:graphicData>
        </a:graphic>
      </p:graphicFrame>
      <p:sp>
        <p:nvSpPr>
          <p:cNvPr id="8" name="TextBox 7">
            <a:extLst>
              <a:ext uri="{FF2B5EF4-FFF2-40B4-BE49-F238E27FC236}">
                <a16:creationId xmlns:a16="http://schemas.microsoft.com/office/drawing/2014/main" id="{6AEF9857-F540-42E9-BFE5-552828524537}"/>
              </a:ext>
            </a:extLst>
          </p:cNvPr>
          <p:cNvSpPr txBox="1"/>
          <p:nvPr/>
        </p:nvSpPr>
        <p:spPr>
          <a:xfrm>
            <a:off x="0" y="6195239"/>
            <a:ext cx="12118428" cy="430887"/>
          </a:xfrm>
          <a:prstGeom prst="rect">
            <a:avLst/>
          </a:prstGeom>
          <a:noFill/>
        </p:spPr>
        <p:txBody>
          <a:bodyPr wrap="square">
            <a:spAutoFit/>
          </a:bodyPr>
          <a:lstStyle/>
          <a:p>
            <a:r>
              <a:rPr lang="en-US" sz="1100" b="0" i="0" dirty="0">
                <a:solidFill>
                  <a:srgbClr val="222222"/>
                </a:solidFill>
                <a:effectLst/>
                <a:latin typeface="Arial" panose="020B0604020202020204" pitchFamily="34" charset="0"/>
              </a:rPr>
              <a:t>Submitted "Identify human SUMOylation as an Essential Host Pathway for Influenza Virus Infections and Its Inhibition Leads minimal Mutation Escape“ Under Review Nature Communications </a:t>
            </a:r>
          </a:p>
          <a:p>
            <a:r>
              <a:rPr lang="en-US" sz="1100" dirty="0">
                <a:solidFill>
                  <a:srgbClr val="222222"/>
                </a:solidFill>
                <a:latin typeface="Arial" panose="020B0604020202020204" pitchFamily="34" charset="0"/>
              </a:rPr>
              <a:t>Patent Filed “SUMOylation Inhibitors and Methods” 09/10/2021</a:t>
            </a:r>
            <a:endParaRPr lang="en-US" sz="1100" dirty="0"/>
          </a:p>
        </p:txBody>
      </p:sp>
    </p:spTree>
    <p:extLst>
      <p:ext uri="{BB962C8B-B14F-4D97-AF65-F5344CB8AC3E}">
        <p14:creationId xmlns:p14="http://schemas.microsoft.com/office/powerpoint/2010/main" val="724115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8BC8E-D6CE-4956-99D6-3371FFF865FD}"/>
              </a:ext>
            </a:extLst>
          </p:cNvPr>
          <p:cNvSpPr>
            <a:spLocks noGrp="1"/>
          </p:cNvSpPr>
          <p:nvPr>
            <p:ph type="ctrTitle"/>
          </p:nvPr>
        </p:nvSpPr>
        <p:spPr>
          <a:xfrm>
            <a:off x="2175641" y="1396683"/>
            <a:ext cx="8527712" cy="2387600"/>
          </a:xfrm>
        </p:spPr>
        <p:txBody>
          <a:bodyPr>
            <a:normAutofit/>
          </a:bodyPr>
          <a:lstStyle/>
          <a:p>
            <a:br>
              <a:rPr lang="en-US" sz="3600" b="1" dirty="0">
                <a:latin typeface="+mn-lt"/>
              </a:rPr>
            </a:br>
            <a:r>
              <a:rPr lang="en-US" sz="3600" b="1" i="1" dirty="0">
                <a:effectLst/>
                <a:ea typeface="Times" panose="02020603050405020304" pitchFamily="18" charset="0"/>
              </a:rPr>
              <a:t>In vitro </a:t>
            </a:r>
            <a:r>
              <a:rPr lang="en-US" sz="3600" b="1" dirty="0">
                <a:effectLst/>
                <a:ea typeface="Times" panose="02020603050405020304" pitchFamily="18" charset="0"/>
              </a:rPr>
              <a:t>qFRET Assay for the SUMOylation of SARS-CoV-2 Nucleocapsid (N) protein </a:t>
            </a:r>
            <a:endParaRPr lang="en-US" sz="3600" b="1" dirty="0"/>
          </a:p>
        </p:txBody>
      </p:sp>
    </p:spTree>
    <p:extLst>
      <p:ext uri="{BB962C8B-B14F-4D97-AF65-F5344CB8AC3E}">
        <p14:creationId xmlns:p14="http://schemas.microsoft.com/office/powerpoint/2010/main" val="19813057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1830D-62A7-4892-A05F-F407C94323DA}"/>
              </a:ext>
            </a:extLst>
          </p:cNvPr>
          <p:cNvSpPr>
            <a:spLocks noGrp="1"/>
          </p:cNvSpPr>
          <p:nvPr>
            <p:ph type="title"/>
          </p:nvPr>
        </p:nvSpPr>
        <p:spPr>
          <a:xfrm>
            <a:off x="838200" y="365125"/>
            <a:ext cx="11175124" cy="1325563"/>
          </a:xfrm>
        </p:spPr>
        <p:txBody>
          <a:bodyPr anchor="t">
            <a:normAutofit/>
          </a:bodyPr>
          <a:lstStyle/>
          <a:p>
            <a:r>
              <a:rPr lang="en-US" sz="3200" b="1" dirty="0"/>
              <a:t>Results</a:t>
            </a:r>
            <a:br>
              <a:rPr lang="en-US" sz="3200" b="1" i="1" dirty="0">
                <a:effectLst/>
                <a:ea typeface="Times" panose="02020603050405020304" pitchFamily="18" charset="0"/>
                <a:cs typeface="Times New Roman" panose="02020603050405020304" pitchFamily="18" charset="0"/>
              </a:rPr>
            </a:br>
            <a:r>
              <a:rPr lang="en-US" sz="3200" b="1" i="1" dirty="0">
                <a:effectLst/>
                <a:ea typeface="Times" panose="02020603050405020304" pitchFamily="18" charset="0"/>
                <a:cs typeface="Times New Roman" panose="02020603050405020304" pitchFamily="18" charset="0"/>
              </a:rPr>
              <a:t>In vitro </a:t>
            </a:r>
            <a:r>
              <a:rPr lang="en-US" sz="3200" b="1" dirty="0">
                <a:effectLst/>
                <a:ea typeface="Times" panose="02020603050405020304" pitchFamily="18" charset="0"/>
                <a:cs typeface="Times New Roman" panose="02020603050405020304" pitchFamily="18" charset="0"/>
              </a:rPr>
              <a:t>SUMOylation of SARS-CoV2-N Protein with qFRET Reporter</a:t>
            </a:r>
            <a:endParaRPr lang="en-US" sz="3200" b="1" dirty="0"/>
          </a:p>
        </p:txBody>
      </p:sp>
      <p:sp>
        <p:nvSpPr>
          <p:cNvPr id="3" name="Content Placeholder 2">
            <a:extLst>
              <a:ext uri="{FF2B5EF4-FFF2-40B4-BE49-F238E27FC236}">
                <a16:creationId xmlns:a16="http://schemas.microsoft.com/office/drawing/2014/main" id="{5086FBFA-4B86-47A9-A302-540DD9AE4988}"/>
              </a:ext>
            </a:extLst>
          </p:cNvPr>
          <p:cNvSpPr>
            <a:spLocks noGrp="1"/>
          </p:cNvSpPr>
          <p:nvPr>
            <p:ph idx="1"/>
          </p:nvPr>
        </p:nvSpPr>
        <p:spPr/>
        <p:txBody>
          <a:bodyPr>
            <a:normAutofit/>
          </a:bodyPr>
          <a:lstStyle/>
          <a:p>
            <a:r>
              <a:rPr lang="en-US" sz="2400" i="1" dirty="0"/>
              <a:t>In vitro </a:t>
            </a:r>
            <a:r>
              <a:rPr lang="en-US" sz="2400" dirty="0"/>
              <a:t>SUMOylation of N protein with increased concentration of donor and acceptor. SD shown in bars (One-way ANOVA with Tukey Test, p&lt;0.0001***) (n=3)</a:t>
            </a:r>
          </a:p>
        </p:txBody>
      </p:sp>
      <p:graphicFrame>
        <p:nvGraphicFramePr>
          <p:cNvPr id="4" name="Object 3">
            <a:extLst>
              <a:ext uri="{FF2B5EF4-FFF2-40B4-BE49-F238E27FC236}">
                <a16:creationId xmlns:a16="http://schemas.microsoft.com/office/drawing/2014/main" id="{ADBFD64E-7F84-4CEA-82B0-68474EC833CA}"/>
              </a:ext>
            </a:extLst>
          </p:cNvPr>
          <p:cNvGraphicFramePr>
            <a:graphicFrameLocks noChangeAspect="1"/>
          </p:cNvGraphicFramePr>
          <p:nvPr>
            <p:extLst>
              <p:ext uri="{D42A27DB-BD31-4B8C-83A1-F6EECF244321}">
                <p14:modId xmlns:p14="http://schemas.microsoft.com/office/powerpoint/2010/main" val="1160052035"/>
              </p:ext>
            </p:extLst>
          </p:nvPr>
        </p:nvGraphicFramePr>
        <p:xfrm>
          <a:off x="3864680" y="3589914"/>
          <a:ext cx="4016454" cy="2456649"/>
        </p:xfrm>
        <a:graphic>
          <a:graphicData uri="http://schemas.openxmlformats.org/presentationml/2006/ole">
            <mc:AlternateContent xmlns:mc="http://schemas.openxmlformats.org/markup-compatibility/2006">
              <mc:Choice xmlns:v="urn:schemas-microsoft-com:vml" Requires="v">
                <p:oleObj name="Prism Project" r:id="rId2" imgW="7416000" imgH="4536000" progId="Prism5.Document">
                  <p:embed/>
                </p:oleObj>
              </mc:Choice>
              <mc:Fallback>
                <p:oleObj name="Prism Project" r:id="rId2" imgW="7416000" imgH="4536000" progId="Prism5.Document">
                  <p:embed/>
                  <p:pic>
                    <p:nvPicPr>
                      <p:cNvPr id="4" name="Object 3">
                        <a:extLst>
                          <a:ext uri="{FF2B5EF4-FFF2-40B4-BE49-F238E27FC236}">
                            <a16:creationId xmlns:a16="http://schemas.microsoft.com/office/drawing/2014/main" id="{ADBFD64E-7F84-4CEA-82B0-68474EC833CA}"/>
                          </a:ext>
                        </a:extLst>
                      </p:cNvPr>
                      <p:cNvPicPr/>
                      <p:nvPr/>
                    </p:nvPicPr>
                    <p:blipFill>
                      <a:blip r:embed="rId3"/>
                      <a:stretch>
                        <a:fillRect/>
                      </a:stretch>
                    </p:blipFill>
                    <p:spPr>
                      <a:xfrm>
                        <a:off x="3864680" y="3589914"/>
                        <a:ext cx="4016454" cy="2456649"/>
                      </a:xfrm>
                      <a:prstGeom prst="rect">
                        <a:avLst/>
                      </a:prstGeom>
                    </p:spPr>
                  </p:pic>
                </p:oleObj>
              </mc:Fallback>
            </mc:AlternateContent>
          </a:graphicData>
        </a:graphic>
      </p:graphicFrame>
      <p:sp>
        <p:nvSpPr>
          <p:cNvPr id="6" name="Left Bracket 5">
            <a:extLst>
              <a:ext uri="{FF2B5EF4-FFF2-40B4-BE49-F238E27FC236}">
                <a16:creationId xmlns:a16="http://schemas.microsoft.com/office/drawing/2014/main" id="{85B997F7-0924-43F6-B4A9-1B75A766CC5B}"/>
              </a:ext>
            </a:extLst>
          </p:cNvPr>
          <p:cNvSpPr/>
          <p:nvPr/>
        </p:nvSpPr>
        <p:spPr>
          <a:xfrm rot="5400000">
            <a:off x="6215011" y="3446859"/>
            <a:ext cx="101205" cy="791521"/>
          </a:xfrm>
          <a:prstGeom prst="lef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ket 16">
            <a:extLst>
              <a:ext uri="{FF2B5EF4-FFF2-40B4-BE49-F238E27FC236}">
                <a16:creationId xmlns:a16="http://schemas.microsoft.com/office/drawing/2014/main" id="{8D2594D0-A428-4DCC-BF0F-F82DF44949FB}"/>
              </a:ext>
            </a:extLst>
          </p:cNvPr>
          <p:cNvSpPr/>
          <p:nvPr/>
        </p:nvSpPr>
        <p:spPr>
          <a:xfrm rot="5400000">
            <a:off x="5535813" y="5070728"/>
            <a:ext cx="101205" cy="791521"/>
          </a:xfrm>
          <a:prstGeom prst="lef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Left Bracket 18">
            <a:extLst>
              <a:ext uri="{FF2B5EF4-FFF2-40B4-BE49-F238E27FC236}">
                <a16:creationId xmlns:a16="http://schemas.microsoft.com/office/drawing/2014/main" id="{85F99E0D-3B21-4E15-AFFE-5D2DC7C00E6A}"/>
              </a:ext>
            </a:extLst>
          </p:cNvPr>
          <p:cNvSpPr/>
          <p:nvPr/>
        </p:nvSpPr>
        <p:spPr>
          <a:xfrm rot="5400000">
            <a:off x="5816150" y="2837590"/>
            <a:ext cx="101205" cy="1583042"/>
          </a:xfrm>
          <a:prstGeom prst="lef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D5DE1B8B-87C2-43DA-A21D-A5F57CFD85DA}"/>
              </a:ext>
            </a:extLst>
          </p:cNvPr>
          <p:cNvSpPr txBox="1"/>
          <p:nvPr/>
        </p:nvSpPr>
        <p:spPr>
          <a:xfrm>
            <a:off x="5334999" y="5119850"/>
            <a:ext cx="64717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ns</a:t>
            </a:r>
          </a:p>
        </p:txBody>
      </p:sp>
      <p:sp>
        <p:nvSpPr>
          <p:cNvPr id="22" name="TextBox 21">
            <a:extLst>
              <a:ext uri="{FF2B5EF4-FFF2-40B4-BE49-F238E27FC236}">
                <a16:creationId xmlns:a16="http://schemas.microsoft.com/office/drawing/2014/main" id="{A9CB6E66-02BB-451C-B7D6-FF21710F2292}"/>
              </a:ext>
            </a:extLst>
          </p:cNvPr>
          <p:cNvSpPr txBox="1"/>
          <p:nvPr/>
        </p:nvSpPr>
        <p:spPr>
          <a:xfrm>
            <a:off x="6024601" y="3565717"/>
            <a:ext cx="64717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t>
            </a:r>
          </a:p>
        </p:txBody>
      </p:sp>
      <p:sp>
        <p:nvSpPr>
          <p:cNvPr id="23" name="TextBox 22">
            <a:extLst>
              <a:ext uri="{FF2B5EF4-FFF2-40B4-BE49-F238E27FC236}">
                <a16:creationId xmlns:a16="http://schemas.microsoft.com/office/drawing/2014/main" id="{20C1A3C4-47C9-4AAF-BE0E-85E471F47A36}"/>
              </a:ext>
            </a:extLst>
          </p:cNvPr>
          <p:cNvSpPr txBox="1"/>
          <p:nvPr/>
        </p:nvSpPr>
        <p:spPr>
          <a:xfrm>
            <a:off x="5588198" y="3321736"/>
            <a:ext cx="64717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t>
            </a:r>
          </a:p>
        </p:txBody>
      </p:sp>
      <p:sp>
        <p:nvSpPr>
          <p:cNvPr id="24" name="TextBox 23">
            <a:extLst>
              <a:ext uri="{FF2B5EF4-FFF2-40B4-BE49-F238E27FC236}">
                <a16:creationId xmlns:a16="http://schemas.microsoft.com/office/drawing/2014/main" id="{5A42DC72-375D-403F-ABFA-DFF0C2E50CF5}"/>
              </a:ext>
            </a:extLst>
          </p:cNvPr>
          <p:cNvSpPr txBox="1"/>
          <p:nvPr/>
        </p:nvSpPr>
        <p:spPr>
          <a:xfrm>
            <a:off x="4291663" y="2551621"/>
            <a:ext cx="3240245" cy="830997"/>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Pre-Mass Spectrometry </a:t>
            </a:r>
          </a:p>
          <a:p>
            <a:pPr algn="ctr"/>
            <a:r>
              <a:rPr lang="en-US" sz="1600" dirty="0">
                <a:latin typeface="Times New Roman" panose="02020603050405020304" pitchFamily="18" charset="0"/>
                <a:cs typeface="Times New Roman" panose="02020603050405020304" pitchFamily="18" charset="0"/>
              </a:rPr>
              <a:t>qFRET report of N Protein SUMOylation </a:t>
            </a:r>
          </a:p>
        </p:txBody>
      </p:sp>
      <p:graphicFrame>
        <p:nvGraphicFramePr>
          <p:cNvPr id="26" name="Table 14">
            <a:extLst>
              <a:ext uri="{FF2B5EF4-FFF2-40B4-BE49-F238E27FC236}">
                <a16:creationId xmlns:a16="http://schemas.microsoft.com/office/drawing/2014/main" id="{BA07B7DB-55FB-44A3-A4BC-C63880EA1F0D}"/>
              </a:ext>
            </a:extLst>
          </p:cNvPr>
          <p:cNvGraphicFramePr>
            <a:graphicFrameLocks noGrp="1"/>
          </p:cNvGraphicFramePr>
          <p:nvPr>
            <p:extLst>
              <p:ext uri="{D42A27DB-BD31-4B8C-83A1-F6EECF244321}">
                <p14:modId xmlns:p14="http://schemas.microsoft.com/office/powerpoint/2010/main" val="3053832126"/>
              </p:ext>
            </p:extLst>
          </p:nvPr>
        </p:nvGraphicFramePr>
        <p:xfrm>
          <a:off x="4753156" y="6022701"/>
          <a:ext cx="2290971" cy="670560"/>
        </p:xfrm>
        <a:graphic>
          <a:graphicData uri="http://schemas.openxmlformats.org/drawingml/2006/table">
            <a:tbl>
              <a:tblPr firstRow="1" bandRow="1">
                <a:tableStyleId>{5C22544A-7EE6-4342-B048-85BDC9FD1C3A}</a:tableStyleId>
              </a:tblPr>
              <a:tblGrid>
                <a:gridCol w="763657">
                  <a:extLst>
                    <a:ext uri="{9D8B030D-6E8A-4147-A177-3AD203B41FA5}">
                      <a16:colId xmlns:a16="http://schemas.microsoft.com/office/drawing/2014/main" val="3314095768"/>
                    </a:ext>
                  </a:extLst>
                </a:gridCol>
                <a:gridCol w="763657">
                  <a:extLst>
                    <a:ext uri="{9D8B030D-6E8A-4147-A177-3AD203B41FA5}">
                      <a16:colId xmlns:a16="http://schemas.microsoft.com/office/drawing/2014/main" val="2843859944"/>
                    </a:ext>
                  </a:extLst>
                </a:gridCol>
                <a:gridCol w="763657">
                  <a:extLst>
                    <a:ext uri="{9D8B030D-6E8A-4147-A177-3AD203B41FA5}">
                      <a16:colId xmlns:a16="http://schemas.microsoft.com/office/drawing/2014/main" val="2187845357"/>
                    </a:ext>
                  </a:extLst>
                </a:gridCol>
              </a:tblGrid>
              <a:tr h="252203">
                <a:tc>
                  <a:txBody>
                    <a:bodyPr/>
                    <a:lstStyle/>
                    <a:p>
                      <a:pPr algn="ctr"/>
                      <a:r>
                        <a:rPr lang="en-US" sz="1600" b="1" dirty="0">
                          <a:solidFill>
                            <a:schemeClr val="tx1"/>
                          </a:solidFill>
                          <a:latin typeface="+mn-lt"/>
                        </a:rPr>
                        <a: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67501558"/>
                  </a:ext>
                </a:extLst>
              </a:tr>
              <a:tr h="252203">
                <a:tc>
                  <a:txBody>
                    <a:bodyPr/>
                    <a:lstStyle/>
                    <a:p>
                      <a:pPr algn="ctr"/>
                      <a:r>
                        <a:rPr lang="en-US" sz="1600" b="1" dirty="0">
                          <a:solidFill>
                            <a:schemeClr val="tx1"/>
                          </a:solidFill>
                          <a:latin typeface="+mn-lt"/>
                        </a:rPr>
                        <a: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6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600" b="1"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37820543"/>
                  </a:ext>
                </a:extLst>
              </a:tr>
            </a:tbl>
          </a:graphicData>
        </a:graphic>
      </p:graphicFrame>
      <p:sp>
        <p:nvSpPr>
          <p:cNvPr id="27" name="TextBox 26">
            <a:extLst>
              <a:ext uri="{FF2B5EF4-FFF2-40B4-BE49-F238E27FC236}">
                <a16:creationId xmlns:a16="http://schemas.microsoft.com/office/drawing/2014/main" id="{D282046E-8D1E-4032-AEB7-C29E521FAD9C}"/>
              </a:ext>
            </a:extLst>
          </p:cNvPr>
          <p:cNvSpPr txBox="1"/>
          <p:nvPr/>
        </p:nvSpPr>
        <p:spPr>
          <a:xfrm>
            <a:off x="3705399" y="6054291"/>
            <a:ext cx="1094727" cy="307777"/>
          </a:xfrm>
          <a:prstGeom prst="rect">
            <a:avLst/>
          </a:prstGeom>
          <a:noFill/>
        </p:spPr>
        <p:txBody>
          <a:bodyPr wrap="square" rtlCol="0">
            <a:spAutoFit/>
          </a:bodyPr>
          <a:lstStyle/>
          <a:p>
            <a:pPr algn="r"/>
            <a:r>
              <a:rPr lang="en-US" sz="1400" b="1" dirty="0">
                <a:latin typeface="Times New Roman" panose="02020603050405020304" pitchFamily="18" charset="0"/>
                <a:cs typeface="Times New Roman" panose="02020603050405020304" pitchFamily="18" charset="0"/>
              </a:rPr>
              <a:t>ATP </a:t>
            </a:r>
          </a:p>
        </p:txBody>
      </p:sp>
      <p:sp>
        <p:nvSpPr>
          <p:cNvPr id="28" name="TextBox 27">
            <a:extLst>
              <a:ext uri="{FF2B5EF4-FFF2-40B4-BE49-F238E27FC236}">
                <a16:creationId xmlns:a16="http://schemas.microsoft.com/office/drawing/2014/main" id="{64A0D7C9-742C-4A3D-9FE3-D722E7871EC3}"/>
              </a:ext>
            </a:extLst>
          </p:cNvPr>
          <p:cNvSpPr txBox="1"/>
          <p:nvPr/>
        </p:nvSpPr>
        <p:spPr>
          <a:xfrm>
            <a:off x="3715444" y="6357981"/>
            <a:ext cx="1094727" cy="307777"/>
          </a:xfrm>
          <a:prstGeom prst="rect">
            <a:avLst/>
          </a:prstGeom>
          <a:noFill/>
        </p:spPr>
        <p:txBody>
          <a:bodyPr wrap="square" rtlCol="0">
            <a:spAutoFit/>
          </a:bodyPr>
          <a:lstStyle/>
          <a:p>
            <a:pPr algn="r"/>
            <a:r>
              <a:rPr lang="en-US" sz="1400" b="1" dirty="0">
                <a:latin typeface="Times New Roman" panose="02020603050405020304" pitchFamily="18" charset="0"/>
                <a:cs typeface="Times New Roman" panose="02020603050405020304" pitchFamily="18" charset="0"/>
              </a:rPr>
              <a:t>E3: PIAS1</a:t>
            </a:r>
          </a:p>
        </p:txBody>
      </p:sp>
      <p:sp>
        <p:nvSpPr>
          <p:cNvPr id="10" name="Slide Number Placeholder 9">
            <a:extLst>
              <a:ext uri="{FF2B5EF4-FFF2-40B4-BE49-F238E27FC236}">
                <a16:creationId xmlns:a16="http://schemas.microsoft.com/office/drawing/2014/main" id="{3C712D42-4543-42A4-BA0F-84905B2E7BB8}"/>
              </a:ext>
            </a:extLst>
          </p:cNvPr>
          <p:cNvSpPr>
            <a:spLocks noGrp="1"/>
          </p:cNvSpPr>
          <p:nvPr>
            <p:ph type="sldNum" sz="quarter" idx="12"/>
          </p:nvPr>
        </p:nvSpPr>
        <p:spPr>
          <a:xfrm>
            <a:off x="5089635" y="6366860"/>
            <a:ext cx="2743200" cy="365125"/>
          </a:xfrm>
        </p:spPr>
        <p:txBody>
          <a:bodyPr/>
          <a:lstStyle/>
          <a:p>
            <a:fld id="{8F5CE88E-89A4-4243-AB1D-44322647EED2}" type="slidenum">
              <a:rPr lang="en-US" smtClean="0"/>
              <a:t>37</a:t>
            </a:fld>
            <a:endParaRPr lang="en-US"/>
          </a:p>
        </p:txBody>
      </p:sp>
    </p:spTree>
    <p:extLst>
      <p:ext uri="{BB962C8B-B14F-4D97-AF65-F5344CB8AC3E}">
        <p14:creationId xmlns:p14="http://schemas.microsoft.com/office/powerpoint/2010/main" val="748582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6D68AFF5-5FC4-4832-AFA0-8962E005D707}"/>
              </a:ext>
            </a:extLst>
          </p:cNvPr>
          <p:cNvSpPr>
            <a:spLocks noGrp="1"/>
          </p:cNvSpPr>
          <p:nvPr>
            <p:ph idx="1"/>
          </p:nvPr>
        </p:nvSpPr>
        <p:spPr>
          <a:xfrm>
            <a:off x="838200" y="1399065"/>
            <a:ext cx="10515600" cy="4351338"/>
          </a:xfrm>
        </p:spPr>
        <p:txBody>
          <a:bodyPr>
            <a:noAutofit/>
          </a:bodyPr>
          <a:lstStyle/>
          <a:p>
            <a:r>
              <a:rPr lang="en-US" sz="2400" dirty="0"/>
              <a:t>Mass Spectrometry identified lysine sites with the SUMO modification. </a:t>
            </a:r>
          </a:p>
          <a:p>
            <a:pPr lvl="1"/>
            <a:r>
              <a:rPr lang="en-US" dirty="0"/>
              <a:t>Lysine 61 &amp; 65</a:t>
            </a:r>
          </a:p>
          <a:p>
            <a:pPr lvl="1"/>
            <a:endParaRPr lang="en-US" dirty="0"/>
          </a:p>
          <a:p>
            <a:pPr lvl="1"/>
            <a:endParaRPr lang="en-US" dirty="0"/>
          </a:p>
          <a:p>
            <a:pPr marL="457200" lvl="1" indent="0">
              <a:buNone/>
            </a:pPr>
            <a:endParaRPr lang="en-US" dirty="0"/>
          </a:p>
          <a:p>
            <a:pPr lvl="1"/>
            <a:endParaRPr lang="en-US" dirty="0"/>
          </a:p>
          <a:p>
            <a:pPr lvl="1"/>
            <a:endParaRPr lang="en-US" dirty="0"/>
          </a:p>
          <a:p>
            <a:pPr lvl="1"/>
            <a:endParaRPr lang="en-US" dirty="0"/>
          </a:p>
          <a:p>
            <a:r>
              <a:rPr lang="en-US" sz="2400" dirty="0"/>
              <a:t>Lysine 61 and 65 are within the region of the site identified for SARS-CoV-1 Nucleocapsid protein</a:t>
            </a:r>
          </a:p>
          <a:p>
            <a:r>
              <a:rPr lang="en-US" sz="2400" dirty="0"/>
              <a:t>Lysine 347 and 355 are potential novel sites identified in the dimerization domain</a:t>
            </a:r>
          </a:p>
          <a:p>
            <a:pPr marL="0" indent="0">
              <a:buNone/>
            </a:pPr>
            <a:endParaRPr lang="en-US" sz="2400" dirty="0"/>
          </a:p>
        </p:txBody>
      </p:sp>
      <p:sp>
        <p:nvSpPr>
          <p:cNvPr id="131" name="Rectangle 130">
            <a:extLst>
              <a:ext uri="{FF2B5EF4-FFF2-40B4-BE49-F238E27FC236}">
                <a16:creationId xmlns:a16="http://schemas.microsoft.com/office/drawing/2014/main" id="{E6D1978D-7023-46FE-B40F-7329FF6C6E8D}"/>
              </a:ext>
            </a:extLst>
          </p:cNvPr>
          <p:cNvSpPr/>
          <p:nvPr/>
        </p:nvSpPr>
        <p:spPr>
          <a:xfrm>
            <a:off x="5654865" y="3118800"/>
            <a:ext cx="904759" cy="1067782"/>
          </a:xfrm>
          <a:prstGeom prst="rect">
            <a:avLst/>
          </a:prstGeom>
          <a:solidFill>
            <a:schemeClr val="accent6">
              <a:lumMod val="20000"/>
              <a:lumOff val="80000"/>
            </a:schemeClr>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28" name="Rectangle 127">
            <a:extLst>
              <a:ext uri="{FF2B5EF4-FFF2-40B4-BE49-F238E27FC236}">
                <a16:creationId xmlns:a16="http://schemas.microsoft.com/office/drawing/2014/main" id="{04F3DE44-782D-4321-862B-8088B23173A1}"/>
              </a:ext>
            </a:extLst>
          </p:cNvPr>
          <p:cNvSpPr/>
          <p:nvPr/>
        </p:nvSpPr>
        <p:spPr>
          <a:xfrm>
            <a:off x="6659722" y="3124496"/>
            <a:ext cx="3328571" cy="1067782"/>
          </a:xfrm>
          <a:prstGeom prst="rect">
            <a:avLst/>
          </a:prstGeom>
          <a:solidFill>
            <a:schemeClr val="accent1">
              <a:lumMod val="20000"/>
              <a:lumOff val="80000"/>
            </a:schemeClr>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C08CF1B7-6830-44F1-B773-9BFC1F6184FF}"/>
              </a:ext>
            </a:extLst>
          </p:cNvPr>
          <p:cNvSpPr/>
          <p:nvPr/>
        </p:nvSpPr>
        <p:spPr>
          <a:xfrm>
            <a:off x="2225229" y="3114912"/>
            <a:ext cx="3328571" cy="1067782"/>
          </a:xfrm>
          <a:prstGeom prst="rect">
            <a:avLst/>
          </a:prstGeom>
          <a:solidFill>
            <a:schemeClr val="accent2">
              <a:lumMod val="20000"/>
              <a:lumOff val="80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E2231FD8-0171-4085-9CD0-CA5A04B7DAEB}"/>
              </a:ext>
            </a:extLst>
          </p:cNvPr>
          <p:cNvSpPr txBox="1"/>
          <p:nvPr/>
        </p:nvSpPr>
        <p:spPr>
          <a:xfrm>
            <a:off x="2225230" y="2599154"/>
            <a:ext cx="838198"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K61</a:t>
            </a:r>
          </a:p>
        </p:txBody>
      </p:sp>
      <p:sp>
        <p:nvSpPr>
          <p:cNvPr id="2" name="Title 1">
            <a:extLst>
              <a:ext uri="{FF2B5EF4-FFF2-40B4-BE49-F238E27FC236}">
                <a16:creationId xmlns:a16="http://schemas.microsoft.com/office/drawing/2014/main" id="{EBF80DE5-8AB1-4098-97AC-E780D095FD19}"/>
              </a:ext>
            </a:extLst>
          </p:cNvPr>
          <p:cNvSpPr>
            <a:spLocks noGrp="1"/>
          </p:cNvSpPr>
          <p:nvPr>
            <p:ph type="title"/>
          </p:nvPr>
        </p:nvSpPr>
        <p:spPr/>
        <p:txBody>
          <a:bodyPr anchor="t">
            <a:noAutofit/>
          </a:bodyPr>
          <a:lstStyle/>
          <a:p>
            <a:pPr fontAlgn="b"/>
            <a:r>
              <a:rPr lang="en-US" sz="3200" b="1" dirty="0"/>
              <a:t>Results </a:t>
            </a:r>
            <a:br>
              <a:rPr lang="en-US" sz="3200" b="1" dirty="0"/>
            </a:br>
            <a:r>
              <a:rPr lang="en-US" sz="3200" b="1" dirty="0">
                <a:ea typeface="Times" panose="02020603050405020304" pitchFamily="18" charset="0"/>
                <a:cs typeface="Times New Roman" panose="02020603050405020304" pitchFamily="18" charset="0"/>
              </a:rPr>
              <a:t>Mass Spectrometry Identified SUMO1 modified lysine </a:t>
            </a:r>
            <a:br>
              <a:rPr lang="en-US" sz="3200" dirty="0">
                <a:ea typeface="Times" panose="02020603050405020304" pitchFamily="18" charset="0"/>
                <a:cs typeface="Times New Roman" panose="02020603050405020304" pitchFamily="18" charset="0"/>
              </a:rPr>
            </a:br>
            <a:endParaRPr lang="en-US" sz="3200" b="1" dirty="0"/>
          </a:p>
        </p:txBody>
      </p:sp>
      <p:sp>
        <p:nvSpPr>
          <p:cNvPr id="7" name="Rectangle: Rounded Corners 6">
            <a:extLst>
              <a:ext uri="{FF2B5EF4-FFF2-40B4-BE49-F238E27FC236}">
                <a16:creationId xmlns:a16="http://schemas.microsoft.com/office/drawing/2014/main" id="{0B5BDC2F-BEDB-4FC0-8428-ADF3B3A86879}"/>
              </a:ext>
            </a:extLst>
          </p:cNvPr>
          <p:cNvSpPr/>
          <p:nvPr/>
        </p:nvSpPr>
        <p:spPr>
          <a:xfrm>
            <a:off x="1969297" y="3164215"/>
            <a:ext cx="8250382" cy="285750"/>
          </a:xfrm>
          <a:prstGeom prst="roundRect">
            <a:avLst/>
          </a:prstGeom>
          <a:solidFill>
            <a:schemeClr val="accent2">
              <a:lumMod val="60000"/>
              <a:lumOff val="40000"/>
            </a:schemeClr>
          </a:solidFill>
          <a:ln w="285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cxnSp>
        <p:nvCxnSpPr>
          <p:cNvPr id="10" name="Straight Connector 9">
            <a:extLst>
              <a:ext uri="{FF2B5EF4-FFF2-40B4-BE49-F238E27FC236}">
                <a16:creationId xmlns:a16="http://schemas.microsoft.com/office/drawing/2014/main" id="{1CDEB8F0-E8AC-4C03-B00E-D436D50D0297}"/>
              </a:ext>
            </a:extLst>
          </p:cNvPr>
          <p:cNvCxnSpPr/>
          <p:nvPr/>
        </p:nvCxnSpPr>
        <p:spPr>
          <a:xfrm>
            <a:off x="2494038" y="3164215"/>
            <a:ext cx="0" cy="285750"/>
          </a:xfrm>
          <a:prstGeom prst="line">
            <a:avLst/>
          </a:prstGeom>
          <a:ln w="38100">
            <a:solidFill>
              <a:schemeClr val="accent4">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11" name="Straight Connector 10">
            <a:extLst>
              <a:ext uri="{FF2B5EF4-FFF2-40B4-BE49-F238E27FC236}">
                <a16:creationId xmlns:a16="http://schemas.microsoft.com/office/drawing/2014/main" id="{B3457857-A772-443C-AE06-2111ECD38B9A}"/>
              </a:ext>
            </a:extLst>
          </p:cNvPr>
          <p:cNvCxnSpPr/>
          <p:nvPr/>
        </p:nvCxnSpPr>
        <p:spPr>
          <a:xfrm>
            <a:off x="2688001" y="3164215"/>
            <a:ext cx="0" cy="285750"/>
          </a:xfrm>
          <a:prstGeom prst="line">
            <a:avLst/>
          </a:prstGeom>
          <a:ln w="38100">
            <a:solidFill>
              <a:schemeClr val="accent4">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12" name="Straight Connector 11">
            <a:extLst>
              <a:ext uri="{FF2B5EF4-FFF2-40B4-BE49-F238E27FC236}">
                <a16:creationId xmlns:a16="http://schemas.microsoft.com/office/drawing/2014/main" id="{FE248AD4-393C-4575-BA6B-8B1CA28033BA}"/>
              </a:ext>
            </a:extLst>
          </p:cNvPr>
          <p:cNvCxnSpPr/>
          <p:nvPr/>
        </p:nvCxnSpPr>
        <p:spPr>
          <a:xfrm>
            <a:off x="9138994" y="3162615"/>
            <a:ext cx="0" cy="285750"/>
          </a:xfrm>
          <a:prstGeom prst="line">
            <a:avLst/>
          </a:prstGeom>
          <a:ln w="38100">
            <a:solidFill>
              <a:schemeClr val="accent4">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13" name="Straight Connector 12">
            <a:extLst>
              <a:ext uri="{FF2B5EF4-FFF2-40B4-BE49-F238E27FC236}">
                <a16:creationId xmlns:a16="http://schemas.microsoft.com/office/drawing/2014/main" id="{9A49C87C-A67C-481A-BEDD-6E9CAB9E18E6}"/>
              </a:ext>
            </a:extLst>
          </p:cNvPr>
          <p:cNvCxnSpPr/>
          <p:nvPr/>
        </p:nvCxnSpPr>
        <p:spPr>
          <a:xfrm>
            <a:off x="9286759" y="3164215"/>
            <a:ext cx="0" cy="285750"/>
          </a:xfrm>
          <a:prstGeom prst="line">
            <a:avLst/>
          </a:prstGeom>
          <a:ln w="38100">
            <a:solidFill>
              <a:schemeClr val="accent4">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18" name="Straight Connector 17">
            <a:extLst>
              <a:ext uri="{FF2B5EF4-FFF2-40B4-BE49-F238E27FC236}">
                <a16:creationId xmlns:a16="http://schemas.microsoft.com/office/drawing/2014/main" id="{2A5762F0-D8AA-4B12-AF39-5AE0E7CD4BAC}"/>
              </a:ext>
            </a:extLst>
          </p:cNvPr>
          <p:cNvCxnSpPr>
            <a:cxnSpLocks/>
          </p:cNvCxnSpPr>
          <p:nvPr/>
        </p:nvCxnSpPr>
        <p:spPr>
          <a:xfrm>
            <a:off x="2494038" y="2901899"/>
            <a:ext cx="0" cy="21301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EC88473E-A99D-4149-9749-65EDE9D25CFC}"/>
              </a:ext>
            </a:extLst>
          </p:cNvPr>
          <p:cNvSpPr txBox="1"/>
          <p:nvPr/>
        </p:nvSpPr>
        <p:spPr>
          <a:xfrm>
            <a:off x="4774533" y="2748010"/>
            <a:ext cx="3328577"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SARS-Co V2 Nucleocapsid Protein</a:t>
            </a:r>
          </a:p>
        </p:txBody>
      </p:sp>
      <p:sp>
        <p:nvSpPr>
          <p:cNvPr id="120" name="TextBox 119">
            <a:extLst>
              <a:ext uri="{FF2B5EF4-FFF2-40B4-BE49-F238E27FC236}">
                <a16:creationId xmlns:a16="http://schemas.microsoft.com/office/drawing/2014/main" id="{3D525BD4-FCCB-45FF-B3B6-E7A50EE84BCD}"/>
              </a:ext>
            </a:extLst>
          </p:cNvPr>
          <p:cNvSpPr txBox="1"/>
          <p:nvPr/>
        </p:nvSpPr>
        <p:spPr>
          <a:xfrm>
            <a:off x="2419193" y="2249681"/>
            <a:ext cx="838198"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K65</a:t>
            </a:r>
          </a:p>
        </p:txBody>
      </p:sp>
      <p:cxnSp>
        <p:nvCxnSpPr>
          <p:cNvPr id="121" name="Straight Connector 120">
            <a:extLst>
              <a:ext uri="{FF2B5EF4-FFF2-40B4-BE49-F238E27FC236}">
                <a16:creationId xmlns:a16="http://schemas.microsoft.com/office/drawing/2014/main" id="{6649445B-F0C4-4A77-A27A-846A8F43484A}"/>
              </a:ext>
            </a:extLst>
          </p:cNvPr>
          <p:cNvCxnSpPr>
            <a:cxnSpLocks/>
          </p:cNvCxnSpPr>
          <p:nvPr/>
        </p:nvCxnSpPr>
        <p:spPr>
          <a:xfrm>
            <a:off x="2688001" y="2552426"/>
            <a:ext cx="0" cy="577455"/>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227E4026-8985-446B-927B-02F6C46615BA}"/>
              </a:ext>
            </a:extLst>
          </p:cNvPr>
          <p:cNvSpPr txBox="1"/>
          <p:nvPr/>
        </p:nvSpPr>
        <p:spPr>
          <a:xfrm>
            <a:off x="8681716" y="2621411"/>
            <a:ext cx="838198"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K347*</a:t>
            </a:r>
          </a:p>
        </p:txBody>
      </p:sp>
      <p:cxnSp>
        <p:nvCxnSpPr>
          <p:cNvPr id="124" name="Straight Connector 123">
            <a:extLst>
              <a:ext uri="{FF2B5EF4-FFF2-40B4-BE49-F238E27FC236}">
                <a16:creationId xmlns:a16="http://schemas.microsoft.com/office/drawing/2014/main" id="{D90D9C17-73B7-460A-AF10-6B17560F5D4C}"/>
              </a:ext>
            </a:extLst>
          </p:cNvPr>
          <p:cNvCxnSpPr>
            <a:cxnSpLocks/>
          </p:cNvCxnSpPr>
          <p:nvPr/>
        </p:nvCxnSpPr>
        <p:spPr>
          <a:xfrm>
            <a:off x="9138994" y="2911482"/>
            <a:ext cx="0" cy="21301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E4DD10B3-A7E0-44C8-9984-CBB29EE5CAD7}"/>
              </a:ext>
            </a:extLst>
          </p:cNvPr>
          <p:cNvSpPr txBox="1"/>
          <p:nvPr/>
        </p:nvSpPr>
        <p:spPr>
          <a:xfrm>
            <a:off x="9061185" y="2271938"/>
            <a:ext cx="838198"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K355*</a:t>
            </a:r>
          </a:p>
        </p:txBody>
      </p:sp>
      <p:cxnSp>
        <p:nvCxnSpPr>
          <p:cNvPr id="126" name="Straight Connector 125">
            <a:extLst>
              <a:ext uri="{FF2B5EF4-FFF2-40B4-BE49-F238E27FC236}">
                <a16:creationId xmlns:a16="http://schemas.microsoft.com/office/drawing/2014/main" id="{EA88856E-5F21-4E6E-8625-B771BD951C55}"/>
              </a:ext>
            </a:extLst>
          </p:cNvPr>
          <p:cNvCxnSpPr>
            <a:cxnSpLocks/>
          </p:cNvCxnSpPr>
          <p:nvPr/>
        </p:nvCxnSpPr>
        <p:spPr>
          <a:xfrm>
            <a:off x="9262618" y="2574683"/>
            <a:ext cx="0" cy="577455"/>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CB628E4-C0A7-40DD-BF9B-9799B17BAEAC}"/>
              </a:ext>
            </a:extLst>
          </p:cNvPr>
          <p:cNvSpPr txBox="1"/>
          <p:nvPr/>
        </p:nvSpPr>
        <p:spPr>
          <a:xfrm>
            <a:off x="2519066" y="3558510"/>
            <a:ext cx="2740895"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RNA Binding Domain </a:t>
            </a:r>
          </a:p>
          <a:p>
            <a:pPr algn="ctr"/>
            <a:r>
              <a:rPr lang="en-US" dirty="0">
                <a:latin typeface="Times New Roman" panose="02020603050405020304" pitchFamily="18" charset="0"/>
                <a:cs typeface="Times New Roman" panose="02020603050405020304" pitchFamily="18" charset="0"/>
              </a:rPr>
              <a:t>AA 50-174</a:t>
            </a:r>
          </a:p>
        </p:txBody>
      </p:sp>
      <p:sp>
        <p:nvSpPr>
          <p:cNvPr id="130" name="TextBox 129">
            <a:extLst>
              <a:ext uri="{FF2B5EF4-FFF2-40B4-BE49-F238E27FC236}">
                <a16:creationId xmlns:a16="http://schemas.microsoft.com/office/drawing/2014/main" id="{D832C4DE-1DD8-41BA-A22D-C12BF3F2225B}"/>
              </a:ext>
            </a:extLst>
          </p:cNvPr>
          <p:cNvSpPr txBox="1"/>
          <p:nvPr/>
        </p:nvSpPr>
        <p:spPr>
          <a:xfrm>
            <a:off x="6953561" y="3556000"/>
            <a:ext cx="2740895"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Dimerization Domain</a:t>
            </a:r>
          </a:p>
          <a:p>
            <a:pPr algn="ctr"/>
            <a:r>
              <a:rPr lang="en-US" dirty="0">
                <a:latin typeface="Times New Roman" panose="02020603050405020304" pitchFamily="18" charset="0"/>
                <a:cs typeface="Times New Roman" panose="02020603050405020304" pitchFamily="18" charset="0"/>
              </a:rPr>
              <a:t>AA 246-365</a:t>
            </a:r>
          </a:p>
        </p:txBody>
      </p:sp>
      <p:sp>
        <p:nvSpPr>
          <p:cNvPr id="132" name="TextBox 131">
            <a:extLst>
              <a:ext uri="{FF2B5EF4-FFF2-40B4-BE49-F238E27FC236}">
                <a16:creationId xmlns:a16="http://schemas.microsoft.com/office/drawing/2014/main" id="{73222C06-6A29-4197-B203-445F62FE33D0}"/>
              </a:ext>
            </a:extLst>
          </p:cNvPr>
          <p:cNvSpPr txBox="1"/>
          <p:nvPr/>
        </p:nvSpPr>
        <p:spPr>
          <a:xfrm>
            <a:off x="4774533" y="4177877"/>
            <a:ext cx="2740895"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Linker Region</a:t>
            </a:r>
          </a:p>
        </p:txBody>
      </p:sp>
      <p:sp>
        <p:nvSpPr>
          <p:cNvPr id="24" name="TextBox 23">
            <a:extLst>
              <a:ext uri="{FF2B5EF4-FFF2-40B4-BE49-F238E27FC236}">
                <a16:creationId xmlns:a16="http://schemas.microsoft.com/office/drawing/2014/main" id="{29869C35-6545-4178-8053-6140899F919D}"/>
              </a:ext>
            </a:extLst>
          </p:cNvPr>
          <p:cNvSpPr txBox="1"/>
          <p:nvPr/>
        </p:nvSpPr>
        <p:spPr>
          <a:xfrm>
            <a:off x="136671" y="6401562"/>
            <a:ext cx="6096000" cy="338554"/>
          </a:xfrm>
          <a:prstGeom prst="rect">
            <a:avLst/>
          </a:prstGeom>
          <a:noFill/>
        </p:spPr>
        <p:txBody>
          <a:bodyPr wrap="square">
            <a:spAutoFit/>
          </a:bodyPr>
          <a:lstStyle/>
          <a:p>
            <a:r>
              <a:rPr lang="en-US" sz="1600" dirty="0"/>
              <a:t>Manuscript: SUMOylation of SARS-CoV2 Nucleocapsid protein</a:t>
            </a:r>
          </a:p>
        </p:txBody>
      </p:sp>
      <p:cxnSp>
        <p:nvCxnSpPr>
          <p:cNvPr id="25" name="Straight Connector 24">
            <a:extLst>
              <a:ext uri="{FF2B5EF4-FFF2-40B4-BE49-F238E27FC236}">
                <a16:creationId xmlns:a16="http://schemas.microsoft.com/office/drawing/2014/main" id="{CCFD29A7-F12A-4D1C-8E5C-488E3FF76507}"/>
              </a:ext>
            </a:extLst>
          </p:cNvPr>
          <p:cNvCxnSpPr/>
          <p:nvPr/>
        </p:nvCxnSpPr>
        <p:spPr>
          <a:xfrm>
            <a:off x="2319179" y="3164215"/>
            <a:ext cx="0" cy="285750"/>
          </a:xfrm>
          <a:prstGeom prst="line">
            <a:avLst/>
          </a:prstGeom>
          <a:ln w="38100">
            <a:solidFill>
              <a:schemeClr val="accent4">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26" name="Straight Connector 25">
            <a:extLst>
              <a:ext uri="{FF2B5EF4-FFF2-40B4-BE49-F238E27FC236}">
                <a16:creationId xmlns:a16="http://schemas.microsoft.com/office/drawing/2014/main" id="{EFF062D4-83A7-4F86-A30F-E2DAF5E2BF83}"/>
              </a:ext>
            </a:extLst>
          </p:cNvPr>
          <p:cNvCxnSpPr/>
          <p:nvPr/>
        </p:nvCxnSpPr>
        <p:spPr>
          <a:xfrm>
            <a:off x="3319637" y="3164215"/>
            <a:ext cx="0" cy="285750"/>
          </a:xfrm>
          <a:prstGeom prst="line">
            <a:avLst/>
          </a:prstGeom>
          <a:ln w="38100">
            <a:solidFill>
              <a:schemeClr val="accent4">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27" name="Straight Connector 26">
            <a:extLst>
              <a:ext uri="{FF2B5EF4-FFF2-40B4-BE49-F238E27FC236}">
                <a16:creationId xmlns:a16="http://schemas.microsoft.com/office/drawing/2014/main" id="{6C20902E-2607-411E-AB2D-97285C280BFA}"/>
              </a:ext>
            </a:extLst>
          </p:cNvPr>
          <p:cNvCxnSpPr/>
          <p:nvPr/>
        </p:nvCxnSpPr>
        <p:spPr>
          <a:xfrm>
            <a:off x="3423911" y="3164215"/>
            <a:ext cx="0" cy="285750"/>
          </a:xfrm>
          <a:prstGeom prst="line">
            <a:avLst/>
          </a:prstGeom>
          <a:ln w="38100">
            <a:solidFill>
              <a:schemeClr val="accent4">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28" name="Straight Connector 27">
            <a:extLst>
              <a:ext uri="{FF2B5EF4-FFF2-40B4-BE49-F238E27FC236}">
                <a16:creationId xmlns:a16="http://schemas.microsoft.com/office/drawing/2014/main" id="{E95D721D-03C1-4B82-8E0F-CAE8F7A498E9}"/>
              </a:ext>
            </a:extLst>
          </p:cNvPr>
          <p:cNvCxnSpPr/>
          <p:nvPr/>
        </p:nvCxnSpPr>
        <p:spPr>
          <a:xfrm>
            <a:off x="3768817" y="3164215"/>
            <a:ext cx="0" cy="285750"/>
          </a:xfrm>
          <a:prstGeom prst="line">
            <a:avLst/>
          </a:prstGeom>
          <a:ln w="38100">
            <a:solidFill>
              <a:schemeClr val="accent4">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29" name="Straight Connector 28">
            <a:extLst>
              <a:ext uri="{FF2B5EF4-FFF2-40B4-BE49-F238E27FC236}">
                <a16:creationId xmlns:a16="http://schemas.microsoft.com/office/drawing/2014/main" id="{23B34E63-E915-4632-9D82-1DD5E492AD95}"/>
              </a:ext>
            </a:extLst>
          </p:cNvPr>
          <p:cNvCxnSpPr/>
          <p:nvPr/>
        </p:nvCxnSpPr>
        <p:spPr>
          <a:xfrm>
            <a:off x="4383229" y="3164215"/>
            <a:ext cx="0" cy="285750"/>
          </a:xfrm>
          <a:prstGeom prst="line">
            <a:avLst/>
          </a:prstGeom>
          <a:ln w="38100">
            <a:solidFill>
              <a:schemeClr val="accent4">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30" name="Straight Connector 29">
            <a:extLst>
              <a:ext uri="{FF2B5EF4-FFF2-40B4-BE49-F238E27FC236}">
                <a16:creationId xmlns:a16="http://schemas.microsoft.com/office/drawing/2014/main" id="{F87F3A73-B9D1-4CB3-B6E1-268B62753D79}"/>
              </a:ext>
            </a:extLst>
          </p:cNvPr>
          <p:cNvCxnSpPr/>
          <p:nvPr/>
        </p:nvCxnSpPr>
        <p:spPr>
          <a:xfrm>
            <a:off x="5268700" y="3164215"/>
            <a:ext cx="0" cy="285750"/>
          </a:xfrm>
          <a:prstGeom prst="line">
            <a:avLst/>
          </a:prstGeom>
          <a:ln w="38100">
            <a:solidFill>
              <a:schemeClr val="accent4">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32" name="Straight Connector 31">
            <a:extLst>
              <a:ext uri="{FF2B5EF4-FFF2-40B4-BE49-F238E27FC236}">
                <a16:creationId xmlns:a16="http://schemas.microsoft.com/office/drawing/2014/main" id="{8B3C5CCC-FB85-4FA7-B0E4-35542B731751}"/>
              </a:ext>
            </a:extLst>
          </p:cNvPr>
          <p:cNvCxnSpPr/>
          <p:nvPr/>
        </p:nvCxnSpPr>
        <p:spPr>
          <a:xfrm>
            <a:off x="6397400" y="3164215"/>
            <a:ext cx="0" cy="285750"/>
          </a:xfrm>
          <a:prstGeom prst="line">
            <a:avLst/>
          </a:prstGeom>
          <a:ln w="38100">
            <a:solidFill>
              <a:schemeClr val="accent4">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33" name="Straight Connector 32">
            <a:extLst>
              <a:ext uri="{FF2B5EF4-FFF2-40B4-BE49-F238E27FC236}">
                <a16:creationId xmlns:a16="http://schemas.microsoft.com/office/drawing/2014/main" id="{DAA18F24-328E-4AEE-BD71-24142E00830A}"/>
              </a:ext>
            </a:extLst>
          </p:cNvPr>
          <p:cNvCxnSpPr/>
          <p:nvPr/>
        </p:nvCxnSpPr>
        <p:spPr>
          <a:xfrm>
            <a:off x="6309168" y="3164215"/>
            <a:ext cx="0" cy="285750"/>
          </a:xfrm>
          <a:prstGeom prst="line">
            <a:avLst/>
          </a:prstGeom>
          <a:ln w="38100">
            <a:solidFill>
              <a:schemeClr val="accent4">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35" name="Straight Connector 34">
            <a:extLst>
              <a:ext uri="{FF2B5EF4-FFF2-40B4-BE49-F238E27FC236}">
                <a16:creationId xmlns:a16="http://schemas.microsoft.com/office/drawing/2014/main" id="{9E93B1E9-8F67-4F0D-8E14-7FEF1B74E767}"/>
              </a:ext>
            </a:extLst>
          </p:cNvPr>
          <p:cNvCxnSpPr/>
          <p:nvPr/>
        </p:nvCxnSpPr>
        <p:spPr>
          <a:xfrm>
            <a:off x="6761556" y="3164215"/>
            <a:ext cx="0" cy="285750"/>
          </a:xfrm>
          <a:prstGeom prst="line">
            <a:avLst/>
          </a:prstGeom>
          <a:ln w="38100">
            <a:solidFill>
              <a:schemeClr val="accent4">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36" name="Straight Connector 35">
            <a:extLst>
              <a:ext uri="{FF2B5EF4-FFF2-40B4-BE49-F238E27FC236}">
                <a16:creationId xmlns:a16="http://schemas.microsoft.com/office/drawing/2014/main" id="{7853B322-9F07-47AA-9426-A72A226F0378}"/>
              </a:ext>
            </a:extLst>
          </p:cNvPr>
          <p:cNvCxnSpPr/>
          <p:nvPr/>
        </p:nvCxnSpPr>
        <p:spPr>
          <a:xfrm>
            <a:off x="6846580" y="3164215"/>
            <a:ext cx="0" cy="285750"/>
          </a:xfrm>
          <a:prstGeom prst="line">
            <a:avLst/>
          </a:prstGeom>
          <a:ln w="38100">
            <a:solidFill>
              <a:schemeClr val="accent4">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37" name="Straight Connector 36">
            <a:extLst>
              <a:ext uri="{FF2B5EF4-FFF2-40B4-BE49-F238E27FC236}">
                <a16:creationId xmlns:a16="http://schemas.microsoft.com/office/drawing/2014/main" id="{90ADA15B-84FD-4033-AA14-42E3031598D6}"/>
              </a:ext>
            </a:extLst>
          </p:cNvPr>
          <p:cNvCxnSpPr/>
          <p:nvPr/>
        </p:nvCxnSpPr>
        <p:spPr>
          <a:xfrm>
            <a:off x="6953561" y="3164215"/>
            <a:ext cx="0" cy="285750"/>
          </a:xfrm>
          <a:prstGeom prst="line">
            <a:avLst/>
          </a:prstGeom>
          <a:ln w="38100">
            <a:solidFill>
              <a:schemeClr val="accent4">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38" name="Straight Connector 37">
            <a:extLst>
              <a:ext uri="{FF2B5EF4-FFF2-40B4-BE49-F238E27FC236}">
                <a16:creationId xmlns:a16="http://schemas.microsoft.com/office/drawing/2014/main" id="{85CD556E-1846-43F7-A7D5-A4DF16B6504D}"/>
              </a:ext>
            </a:extLst>
          </p:cNvPr>
          <p:cNvCxnSpPr/>
          <p:nvPr/>
        </p:nvCxnSpPr>
        <p:spPr>
          <a:xfrm>
            <a:off x="7048209" y="3164215"/>
            <a:ext cx="0" cy="285750"/>
          </a:xfrm>
          <a:prstGeom prst="line">
            <a:avLst/>
          </a:prstGeom>
          <a:ln w="38100">
            <a:solidFill>
              <a:schemeClr val="accent4">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39" name="Straight Connector 38">
            <a:extLst>
              <a:ext uri="{FF2B5EF4-FFF2-40B4-BE49-F238E27FC236}">
                <a16:creationId xmlns:a16="http://schemas.microsoft.com/office/drawing/2014/main" id="{289B9B85-F453-487B-81D6-1795B6C05A91}"/>
              </a:ext>
            </a:extLst>
          </p:cNvPr>
          <p:cNvCxnSpPr/>
          <p:nvPr/>
        </p:nvCxnSpPr>
        <p:spPr>
          <a:xfrm>
            <a:off x="7267986" y="3164215"/>
            <a:ext cx="0" cy="285750"/>
          </a:xfrm>
          <a:prstGeom prst="line">
            <a:avLst/>
          </a:prstGeom>
          <a:ln w="38100">
            <a:solidFill>
              <a:schemeClr val="accent4">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a16="http://schemas.microsoft.com/office/drawing/2014/main" id="{627440B9-C9F6-4A74-893B-D3F691FCD630}"/>
              </a:ext>
            </a:extLst>
          </p:cNvPr>
          <p:cNvCxnSpPr/>
          <p:nvPr/>
        </p:nvCxnSpPr>
        <p:spPr>
          <a:xfrm>
            <a:off x="7372259" y="3164215"/>
            <a:ext cx="0" cy="285750"/>
          </a:xfrm>
          <a:prstGeom prst="line">
            <a:avLst/>
          </a:prstGeom>
          <a:ln w="38100">
            <a:solidFill>
              <a:schemeClr val="accent4">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a16="http://schemas.microsoft.com/office/drawing/2014/main" id="{9AA35814-E6E6-4097-9999-176828388F6D}"/>
              </a:ext>
            </a:extLst>
          </p:cNvPr>
          <p:cNvCxnSpPr/>
          <p:nvPr/>
        </p:nvCxnSpPr>
        <p:spPr>
          <a:xfrm>
            <a:off x="8103110" y="3164215"/>
            <a:ext cx="0" cy="285750"/>
          </a:xfrm>
          <a:prstGeom prst="line">
            <a:avLst/>
          </a:prstGeom>
          <a:ln w="38100">
            <a:solidFill>
              <a:schemeClr val="accent4">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42" name="Straight Connector 41">
            <a:extLst>
              <a:ext uri="{FF2B5EF4-FFF2-40B4-BE49-F238E27FC236}">
                <a16:creationId xmlns:a16="http://schemas.microsoft.com/office/drawing/2014/main" id="{E44EBC5A-646B-4FAF-9DC8-89254C3C8705}"/>
              </a:ext>
            </a:extLst>
          </p:cNvPr>
          <p:cNvCxnSpPr/>
          <p:nvPr/>
        </p:nvCxnSpPr>
        <p:spPr>
          <a:xfrm>
            <a:off x="8900402" y="3162615"/>
            <a:ext cx="0" cy="285750"/>
          </a:xfrm>
          <a:prstGeom prst="line">
            <a:avLst/>
          </a:prstGeom>
          <a:ln w="38100">
            <a:solidFill>
              <a:schemeClr val="accent4">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43" name="Straight Connector 42">
            <a:extLst>
              <a:ext uri="{FF2B5EF4-FFF2-40B4-BE49-F238E27FC236}">
                <a16:creationId xmlns:a16="http://schemas.microsoft.com/office/drawing/2014/main" id="{FCD74F63-17E6-4151-B72D-FBAE2D000EBB}"/>
              </a:ext>
            </a:extLst>
          </p:cNvPr>
          <p:cNvCxnSpPr/>
          <p:nvPr/>
        </p:nvCxnSpPr>
        <p:spPr>
          <a:xfrm>
            <a:off x="9042730" y="3162615"/>
            <a:ext cx="0" cy="285750"/>
          </a:xfrm>
          <a:prstGeom prst="line">
            <a:avLst/>
          </a:prstGeom>
          <a:ln w="38100">
            <a:solidFill>
              <a:schemeClr val="accent4">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45" name="Straight Connector 44">
            <a:extLst>
              <a:ext uri="{FF2B5EF4-FFF2-40B4-BE49-F238E27FC236}">
                <a16:creationId xmlns:a16="http://schemas.microsoft.com/office/drawing/2014/main" id="{2B02FEB3-B8AB-433A-B650-9E257C84D907}"/>
              </a:ext>
            </a:extLst>
          </p:cNvPr>
          <p:cNvCxnSpPr/>
          <p:nvPr/>
        </p:nvCxnSpPr>
        <p:spPr>
          <a:xfrm>
            <a:off x="9618683" y="3164215"/>
            <a:ext cx="0" cy="285750"/>
          </a:xfrm>
          <a:prstGeom prst="line">
            <a:avLst/>
          </a:prstGeom>
          <a:ln w="38100">
            <a:solidFill>
              <a:schemeClr val="accent4">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46" name="Straight Connector 45">
            <a:extLst>
              <a:ext uri="{FF2B5EF4-FFF2-40B4-BE49-F238E27FC236}">
                <a16:creationId xmlns:a16="http://schemas.microsoft.com/office/drawing/2014/main" id="{AF8620F1-F5F7-4F6C-A7EB-D3F7F01D315E}"/>
              </a:ext>
            </a:extLst>
          </p:cNvPr>
          <p:cNvCxnSpPr/>
          <p:nvPr/>
        </p:nvCxnSpPr>
        <p:spPr>
          <a:xfrm>
            <a:off x="9519914" y="3164215"/>
            <a:ext cx="0" cy="285750"/>
          </a:xfrm>
          <a:prstGeom prst="line">
            <a:avLst/>
          </a:prstGeom>
          <a:ln w="38100">
            <a:solidFill>
              <a:schemeClr val="accent4">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47" name="Straight Connector 46">
            <a:extLst>
              <a:ext uri="{FF2B5EF4-FFF2-40B4-BE49-F238E27FC236}">
                <a16:creationId xmlns:a16="http://schemas.microsoft.com/office/drawing/2014/main" id="{C6C0DD64-A162-447A-8768-A8520C8062F5}"/>
              </a:ext>
            </a:extLst>
          </p:cNvPr>
          <p:cNvCxnSpPr/>
          <p:nvPr/>
        </p:nvCxnSpPr>
        <p:spPr>
          <a:xfrm>
            <a:off x="9433155" y="3164215"/>
            <a:ext cx="0" cy="285750"/>
          </a:xfrm>
          <a:prstGeom prst="line">
            <a:avLst/>
          </a:prstGeom>
          <a:ln w="38100">
            <a:solidFill>
              <a:schemeClr val="accent4">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49" name="Straight Connector 48">
            <a:extLst>
              <a:ext uri="{FF2B5EF4-FFF2-40B4-BE49-F238E27FC236}">
                <a16:creationId xmlns:a16="http://schemas.microsoft.com/office/drawing/2014/main" id="{2198321A-6D76-4E2E-AD85-E506B8D124C5}"/>
              </a:ext>
            </a:extLst>
          </p:cNvPr>
          <p:cNvCxnSpPr/>
          <p:nvPr/>
        </p:nvCxnSpPr>
        <p:spPr>
          <a:xfrm>
            <a:off x="9728413" y="3164215"/>
            <a:ext cx="0" cy="285750"/>
          </a:xfrm>
          <a:prstGeom prst="line">
            <a:avLst/>
          </a:prstGeom>
          <a:ln w="38100">
            <a:solidFill>
              <a:schemeClr val="accent4">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50" name="Straight Connector 49">
            <a:extLst>
              <a:ext uri="{FF2B5EF4-FFF2-40B4-BE49-F238E27FC236}">
                <a16:creationId xmlns:a16="http://schemas.microsoft.com/office/drawing/2014/main" id="{96E8DB63-77A1-4C07-974A-F836A021E2A7}"/>
              </a:ext>
            </a:extLst>
          </p:cNvPr>
          <p:cNvCxnSpPr/>
          <p:nvPr/>
        </p:nvCxnSpPr>
        <p:spPr>
          <a:xfrm>
            <a:off x="9813437" y="3164215"/>
            <a:ext cx="0" cy="285750"/>
          </a:xfrm>
          <a:prstGeom prst="line">
            <a:avLst/>
          </a:prstGeom>
          <a:ln w="38100">
            <a:solidFill>
              <a:schemeClr val="accent4">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51" name="Straight Connector 50">
            <a:extLst>
              <a:ext uri="{FF2B5EF4-FFF2-40B4-BE49-F238E27FC236}">
                <a16:creationId xmlns:a16="http://schemas.microsoft.com/office/drawing/2014/main" id="{849054D4-0238-4BD0-B48D-112DFA364DE5}"/>
              </a:ext>
            </a:extLst>
          </p:cNvPr>
          <p:cNvCxnSpPr/>
          <p:nvPr/>
        </p:nvCxnSpPr>
        <p:spPr>
          <a:xfrm>
            <a:off x="9889938" y="3164215"/>
            <a:ext cx="0" cy="285750"/>
          </a:xfrm>
          <a:prstGeom prst="line">
            <a:avLst/>
          </a:prstGeom>
          <a:ln w="38100">
            <a:solidFill>
              <a:schemeClr val="accent4">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52" name="Straight Connector 51">
            <a:extLst>
              <a:ext uri="{FF2B5EF4-FFF2-40B4-BE49-F238E27FC236}">
                <a16:creationId xmlns:a16="http://schemas.microsoft.com/office/drawing/2014/main" id="{6C65EBD2-363A-4E05-8F0C-E72375C17DC8}"/>
              </a:ext>
            </a:extLst>
          </p:cNvPr>
          <p:cNvCxnSpPr/>
          <p:nvPr/>
        </p:nvCxnSpPr>
        <p:spPr>
          <a:xfrm>
            <a:off x="9973519" y="3162615"/>
            <a:ext cx="0" cy="285750"/>
          </a:xfrm>
          <a:prstGeom prst="line">
            <a:avLst/>
          </a:prstGeom>
          <a:ln w="38100">
            <a:solidFill>
              <a:schemeClr val="accent4">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53" name="Straight Connector 52">
            <a:extLst>
              <a:ext uri="{FF2B5EF4-FFF2-40B4-BE49-F238E27FC236}">
                <a16:creationId xmlns:a16="http://schemas.microsoft.com/office/drawing/2014/main" id="{CCA6CCAD-C951-48CD-99DA-775ED9A98885}"/>
              </a:ext>
            </a:extLst>
          </p:cNvPr>
          <p:cNvCxnSpPr/>
          <p:nvPr/>
        </p:nvCxnSpPr>
        <p:spPr>
          <a:xfrm>
            <a:off x="9354549" y="3152138"/>
            <a:ext cx="0" cy="285750"/>
          </a:xfrm>
          <a:prstGeom prst="line">
            <a:avLst/>
          </a:prstGeom>
          <a:ln w="38100">
            <a:solidFill>
              <a:schemeClr val="accent4">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55" name="Straight Connector 54">
            <a:extLst>
              <a:ext uri="{FF2B5EF4-FFF2-40B4-BE49-F238E27FC236}">
                <a16:creationId xmlns:a16="http://schemas.microsoft.com/office/drawing/2014/main" id="{647D7E27-BFD1-4A6B-8126-2BA8265921FA}"/>
              </a:ext>
            </a:extLst>
          </p:cNvPr>
          <p:cNvCxnSpPr/>
          <p:nvPr/>
        </p:nvCxnSpPr>
        <p:spPr>
          <a:xfrm>
            <a:off x="10052365" y="3154995"/>
            <a:ext cx="0" cy="285750"/>
          </a:xfrm>
          <a:prstGeom prst="line">
            <a:avLst/>
          </a:prstGeom>
          <a:ln w="38100">
            <a:solidFill>
              <a:schemeClr val="accent4">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56" name="Straight Connector 55">
            <a:extLst>
              <a:ext uri="{FF2B5EF4-FFF2-40B4-BE49-F238E27FC236}">
                <a16:creationId xmlns:a16="http://schemas.microsoft.com/office/drawing/2014/main" id="{D5292064-F822-4473-BD23-5C336A039382}"/>
              </a:ext>
            </a:extLst>
          </p:cNvPr>
          <p:cNvCxnSpPr/>
          <p:nvPr/>
        </p:nvCxnSpPr>
        <p:spPr>
          <a:xfrm>
            <a:off x="10135228" y="3164215"/>
            <a:ext cx="0" cy="285750"/>
          </a:xfrm>
          <a:prstGeom prst="line">
            <a:avLst/>
          </a:prstGeom>
          <a:ln w="38100">
            <a:solidFill>
              <a:schemeClr val="accent4">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57" name="Straight Connector 56">
            <a:extLst>
              <a:ext uri="{FF2B5EF4-FFF2-40B4-BE49-F238E27FC236}">
                <a16:creationId xmlns:a16="http://schemas.microsoft.com/office/drawing/2014/main" id="{57B617A5-14B9-4B98-8735-B5039A6E1AD1}"/>
              </a:ext>
            </a:extLst>
          </p:cNvPr>
          <p:cNvCxnSpPr/>
          <p:nvPr/>
        </p:nvCxnSpPr>
        <p:spPr>
          <a:xfrm>
            <a:off x="10187767" y="3154995"/>
            <a:ext cx="0" cy="285750"/>
          </a:xfrm>
          <a:prstGeom prst="line">
            <a:avLst/>
          </a:prstGeom>
          <a:ln w="38100">
            <a:solidFill>
              <a:schemeClr val="accent4">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4" name="Slide Number Placeholder 3">
            <a:extLst>
              <a:ext uri="{FF2B5EF4-FFF2-40B4-BE49-F238E27FC236}">
                <a16:creationId xmlns:a16="http://schemas.microsoft.com/office/drawing/2014/main" id="{F36AFF5A-800F-4641-BBC3-D0E4C6E667B6}"/>
              </a:ext>
            </a:extLst>
          </p:cNvPr>
          <p:cNvSpPr>
            <a:spLocks noGrp="1"/>
          </p:cNvSpPr>
          <p:nvPr>
            <p:ph type="sldNum" sz="quarter" idx="12"/>
          </p:nvPr>
        </p:nvSpPr>
        <p:spPr/>
        <p:txBody>
          <a:bodyPr/>
          <a:lstStyle/>
          <a:p>
            <a:fld id="{8F5CE88E-89A4-4243-AB1D-44322647EED2}" type="slidenum">
              <a:rPr lang="en-US" smtClean="0"/>
              <a:t>38</a:t>
            </a:fld>
            <a:endParaRPr lang="en-US" dirty="0"/>
          </a:p>
        </p:txBody>
      </p:sp>
    </p:spTree>
    <p:extLst>
      <p:ext uri="{BB962C8B-B14F-4D97-AF65-F5344CB8AC3E}">
        <p14:creationId xmlns:p14="http://schemas.microsoft.com/office/powerpoint/2010/main" val="12450134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23889-1C05-4898-84D4-6DA6FB26A95D}"/>
              </a:ext>
            </a:extLst>
          </p:cNvPr>
          <p:cNvSpPr>
            <a:spLocks noGrp="1"/>
          </p:cNvSpPr>
          <p:nvPr>
            <p:ph type="title"/>
          </p:nvPr>
        </p:nvSpPr>
        <p:spPr/>
        <p:txBody>
          <a:bodyPr anchor="t">
            <a:noAutofit/>
          </a:bodyPr>
          <a:lstStyle/>
          <a:p>
            <a:r>
              <a:rPr lang="en-US" sz="3200" b="1" dirty="0">
                <a:ea typeface="Times" panose="02020603050405020304" pitchFamily="18" charset="0"/>
                <a:cs typeface="Times New Roman" panose="02020603050405020304" pitchFamily="18" charset="0"/>
              </a:rPr>
              <a:t>Results</a:t>
            </a:r>
            <a:br>
              <a:rPr lang="en-US" sz="3200" b="1" dirty="0">
                <a:ea typeface="Times" panose="02020603050405020304" pitchFamily="18" charset="0"/>
                <a:cs typeface="Times New Roman" panose="02020603050405020304" pitchFamily="18" charset="0"/>
              </a:rPr>
            </a:br>
            <a:r>
              <a:rPr lang="en-US" sz="3200" b="1" dirty="0">
                <a:ea typeface="Times" panose="02020603050405020304" pitchFamily="18" charset="0"/>
                <a:cs typeface="Times New Roman" panose="02020603050405020304" pitchFamily="18" charset="0"/>
              </a:rPr>
              <a:t>qFRET assay for </a:t>
            </a:r>
            <a:r>
              <a:rPr lang="en-US" sz="3200" b="1" i="1" dirty="0">
                <a:ea typeface="Times" panose="02020603050405020304" pitchFamily="18" charset="0"/>
                <a:cs typeface="Times New Roman" panose="02020603050405020304" pitchFamily="18" charset="0"/>
              </a:rPr>
              <a:t>in vitro </a:t>
            </a:r>
            <a:r>
              <a:rPr lang="en-US" sz="3200" b="1" dirty="0">
                <a:ea typeface="Times" panose="02020603050405020304" pitchFamily="18" charset="0"/>
                <a:cs typeface="Times New Roman" panose="02020603050405020304" pitchFamily="18" charset="0"/>
              </a:rPr>
              <a:t>SUMOylation of N Protein Mutants</a:t>
            </a:r>
            <a:endParaRPr lang="en-US" sz="3200" b="1" dirty="0"/>
          </a:p>
        </p:txBody>
      </p:sp>
      <p:sp>
        <p:nvSpPr>
          <p:cNvPr id="3" name="Content Placeholder 2">
            <a:extLst>
              <a:ext uri="{FF2B5EF4-FFF2-40B4-BE49-F238E27FC236}">
                <a16:creationId xmlns:a16="http://schemas.microsoft.com/office/drawing/2014/main" id="{6CC9D1D4-C1F7-4B60-9D68-A6814DBE459D}"/>
              </a:ext>
            </a:extLst>
          </p:cNvPr>
          <p:cNvSpPr>
            <a:spLocks noGrp="1"/>
          </p:cNvSpPr>
          <p:nvPr>
            <p:ph idx="1"/>
          </p:nvPr>
        </p:nvSpPr>
        <p:spPr/>
        <p:txBody>
          <a:bodyPr>
            <a:normAutofit/>
          </a:bodyPr>
          <a:lstStyle/>
          <a:p>
            <a:r>
              <a:rPr lang="en-US" sz="2400" dirty="0"/>
              <a:t>N protein mutants SUMOylation reaction with (One-way ANOVA with Tukey’s Multiple Comparison Test p&lt;0.0001*** p&lt;0.05*)</a:t>
            </a:r>
          </a:p>
        </p:txBody>
      </p:sp>
      <p:graphicFrame>
        <p:nvGraphicFramePr>
          <p:cNvPr id="4" name="Object 3">
            <a:extLst>
              <a:ext uri="{FF2B5EF4-FFF2-40B4-BE49-F238E27FC236}">
                <a16:creationId xmlns:a16="http://schemas.microsoft.com/office/drawing/2014/main" id="{26691D28-5DA5-4C80-94C0-B926DBCCA183}"/>
              </a:ext>
            </a:extLst>
          </p:cNvPr>
          <p:cNvGraphicFramePr>
            <a:graphicFrameLocks noChangeAspect="1"/>
          </p:cNvGraphicFramePr>
          <p:nvPr>
            <p:extLst>
              <p:ext uri="{D42A27DB-BD31-4B8C-83A1-F6EECF244321}">
                <p14:modId xmlns:p14="http://schemas.microsoft.com/office/powerpoint/2010/main" val="3303375591"/>
              </p:ext>
            </p:extLst>
          </p:nvPr>
        </p:nvGraphicFramePr>
        <p:xfrm>
          <a:off x="378505" y="2867018"/>
          <a:ext cx="11966576" cy="3444875"/>
        </p:xfrm>
        <a:graphic>
          <a:graphicData uri="http://schemas.openxmlformats.org/presentationml/2006/ole">
            <mc:AlternateContent xmlns:mc="http://schemas.openxmlformats.org/markup-compatibility/2006">
              <mc:Choice xmlns:v="urn:schemas-microsoft-com:vml" Requires="v">
                <p:oleObj name="Prism Project" r:id="rId2" imgW="9252000" imgH="2664000" progId="Prism5.Document">
                  <p:embed/>
                </p:oleObj>
              </mc:Choice>
              <mc:Fallback>
                <p:oleObj name="Prism Project" r:id="rId2" imgW="9252000" imgH="2664000" progId="Prism5.Document">
                  <p:embed/>
                  <p:pic>
                    <p:nvPicPr>
                      <p:cNvPr id="4" name="Object 3">
                        <a:extLst>
                          <a:ext uri="{FF2B5EF4-FFF2-40B4-BE49-F238E27FC236}">
                            <a16:creationId xmlns:a16="http://schemas.microsoft.com/office/drawing/2014/main" id="{26691D28-5DA5-4C80-94C0-B926DBCCA183}"/>
                          </a:ext>
                        </a:extLst>
                      </p:cNvPr>
                      <p:cNvPicPr/>
                      <p:nvPr/>
                    </p:nvPicPr>
                    <p:blipFill>
                      <a:blip r:embed="rId3"/>
                      <a:stretch>
                        <a:fillRect/>
                      </a:stretch>
                    </p:blipFill>
                    <p:spPr>
                      <a:xfrm>
                        <a:off x="378505" y="2867018"/>
                        <a:ext cx="11966576" cy="3444875"/>
                      </a:xfrm>
                      <a:prstGeom prst="rect">
                        <a:avLst/>
                      </a:prstGeom>
                    </p:spPr>
                  </p:pic>
                </p:oleObj>
              </mc:Fallback>
            </mc:AlternateContent>
          </a:graphicData>
        </a:graphic>
      </p:graphicFrame>
      <p:graphicFrame>
        <p:nvGraphicFramePr>
          <p:cNvPr id="5" name="Table 6">
            <a:extLst>
              <a:ext uri="{FF2B5EF4-FFF2-40B4-BE49-F238E27FC236}">
                <a16:creationId xmlns:a16="http://schemas.microsoft.com/office/drawing/2014/main" id="{6647A2E7-6AF5-4F0F-9BE6-7B067F9509E0}"/>
              </a:ext>
            </a:extLst>
          </p:cNvPr>
          <p:cNvGraphicFramePr>
            <a:graphicFrameLocks/>
          </p:cNvGraphicFramePr>
          <p:nvPr>
            <p:extLst>
              <p:ext uri="{D42A27DB-BD31-4B8C-83A1-F6EECF244321}">
                <p14:modId xmlns:p14="http://schemas.microsoft.com/office/powerpoint/2010/main" val="2416214119"/>
              </p:ext>
            </p:extLst>
          </p:nvPr>
        </p:nvGraphicFramePr>
        <p:xfrm>
          <a:off x="1833341" y="6176963"/>
          <a:ext cx="9018804" cy="370840"/>
        </p:xfrm>
        <a:graphic>
          <a:graphicData uri="http://schemas.openxmlformats.org/drawingml/2006/table">
            <a:tbl>
              <a:tblPr firstRow="1" bandRow="1">
                <a:tableStyleId>{5C22544A-7EE6-4342-B048-85BDC9FD1C3A}</a:tableStyleId>
              </a:tblPr>
              <a:tblGrid>
                <a:gridCol w="1503134">
                  <a:extLst>
                    <a:ext uri="{9D8B030D-6E8A-4147-A177-3AD203B41FA5}">
                      <a16:colId xmlns:a16="http://schemas.microsoft.com/office/drawing/2014/main" val="1898320748"/>
                    </a:ext>
                  </a:extLst>
                </a:gridCol>
                <a:gridCol w="1503134">
                  <a:extLst>
                    <a:ext uri="{9D8B030D-6E8A-4147-A177-3AD203B41FA5}">
                      <a16:colId xmlns:a16="http://schemas.microsoft.com/office/drawing/2014/main" val="2478289227"/>
                    </a:ext>
                  </a:extLst>
                </a:gridCol>
                <a:gridCol w="1503134">
                  <a:extLst>
                    <a:ext uri="{9D8B030D-6E8A-4147-A177-3AD203B41FA5}">
                      <a16:colId xmlns:a16="http://schemas.microsoft.com/office/drawing/2014/main" val="2862096336"/>
                    </a:ext>
                  </a:extLst>
                </a:gridCol>
                <a:gridCol w="1503134">
                  <a:extLst>
                    <a:ext uri="{9D8B030D-6E8A-4147-A177-3AD203B41FA5}">
                      <a16:colId xmlns:a16="http://schemas.microsoft.com/office/drawing/2014/main" val="127071251"/>
                    </a:ext>
                  </a:extLst>
                </a:gridCol>
                <a:gridCol w="1503134">
                  <a:extLst>
                    <a:ext uri="{9D8B030D-6E8A-4147-A177-3AD203B41FA5}">
                      <a16:colId xmlns:a16="http://schemas.microsoft.com/office/drawing/2014/main" val="2075433204"/>
                    </a:ext>
                  </a:extLst>
                </a:gridCol>
                <a:gridCol w="1503134">
                  <a:extLst>
                    <a:ext uri="{9D8B030D-6E8A-4147-A177-3AD203B41FA5}">
                      <a16:colId xmlns:a16="http://schemas.microsoft.com/office/drawing/2014/main" val="1688563273"/>
                    </a:ext>
                  </a:extLst>
                </a:gridCol>
              </a:tblGrid>
              <a:tr h="370840">
                <a:tc>
                  <a:txBody>
                    <a:bodyPr/>
                    <a:lstStyle/>
                    <a:p>
                      <a:pPr algn="ctr"/>
                      <a:r>
                        <a:rPr lang="en-US" dirty="0">
                          <a:solidFill>
                            <a:schemeClr val="tx1"/>
                          </a:solidFill>
                          <a:latin typeface="Times New Roman" panose="02020603050405020304" pitchFamily="18" charset="0"/>
                          <a:cs typeface="Times New Roman" panose="02020603050405020304" pitchFamily="18" charset="0"/>
                        </a:rPr>
                        <a:t>Wild Type</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K61R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K65R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K347R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K355R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K61,65R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4108660"/>
                  </a:ext>
                </a:extLst>
              </a:tr>
            </a:tbl>
          </a:graphicData>
        </a:graphic>
      </p:graphicFrame>
      <p:sp>
        <p:nvSpPr>
          <p:cNvPr id="6" name="TextBox 8">
            <a:extLst>
              <a:ext uri="{FF2B5EF4-FFF2-40B4-BE49-F238E27FC236}">
                <a16:creationId xmlns:a16="http://schemas.microsoft.com/office/drawing/2014/main" id="{1BA8777E-7F48-4861-A156-564AA0D1900A}"/>
              </a:ext>
            </a:extLst>
          </p:cNvPr>
          <p:cNvSpPr txBox="1"/>
          <p:nvPr/>
        </p:nvSpPr>
        <p:spPr>
          <a:xfrm>
            <a:off x="2123992" y="4614408"/>
            <a:ext cx="852936"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a:t>
            </a:r>
          </a:p>
        </p:txBody>
      </p:sp>
      <p:sp>
        <p:nvSpPr>
          <p:cNvPr id="7" name="Left Bracket 6">
            <a:extLst>
              <a:ext uri="{FF2B5EF4-FFF2-40B4-BE49-F238E27FC236}">
                <a16:creationId xmlns:a16="http://schemas.microsoft.com/office/drawing/2014/main" id="{782F9A4D-D620-4AA9-B845-633011C6C8E9}"/>
              </a:ext>
            </a:extLst>
          </p:cNvPr>
          <p:cNvSpPr/>
          <p:nvPr/>
        </p:nvSpPr>
        <p:spPr>
          <a:xfrm rot="5400000">
            <a:off x="2548857" y="2986075"/>
            <a:ext cx="77421" cy="96690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Left Bracket 7">
            <a:extLst>
              <a:ext uri="{FF2B5EF4-FFF2-40B4-BE49-F238E27FC236}">
                <a16:creationId xmlns:a16="http://schemas.microsoft.com/office/drawing/2014/main" id="{6F2B52ED-7F19-4B7A-B0B6-CA508235A225}"/>
              </a:ext>
            </a:extLst>
          </p:cNvPr>
          <p:cNvSpPr/>
          <p:nvPr/>
        </p:nvSpPr>
        <p:spPr>
          <a:xfrm rot="5400000">
            <a:off x="2302198" y="4617709"/>
            <a:ext cx="82875" cy="47904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TextBox 8">
            <a:extLst>
              <a:ext uri="{FF2B5EF4-FFF2-40B4-BE49-F238E27FC236}">
                <a16:creationId xmlns:a16="http://schemas.microsoft.com/office/drawing/2014/main" id="{26EB00E9-A172-425D-BE42-4F597763723F}"/>
              </a:ext>
            </a:extLst>
          </p:cNvPr>
          <p:cNvSpPr txBox="1"/>
          <p:nvPr/>
        </p:nvSpPr>
        <p:spPr>
          <a:xfrm>
            <a:off x="2343635" y="3229718"/>
            <a:ext cx="852936"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a:t>
            </a:r>
          </a:p>
        </p:txBody>
      </p:sp>
      <p:sp>
        <p:nvSpPr>
          <p:cNvPr id="10" name="TextBox 8">
            <a:extLst>
              <a:ext uri="{FF2B5EF4-FFF2-40B4-BE49-F238E27FC236}">
                <a16:creationId xmlns:a16="http://schemas.microsoft.com/office/drawing/2014/main" id="{89C41535-80CB-4B31-AA2C-DEEDD12D4165}"/>
              </a:ext>
            </a:extLst>
          </p:cNvPr>
          <p:cNvSpPr txBox="1"/>
          <p:nvPr/>
        </p:nvSpPr>
        <p:spPr>
          <a:xfrm>
            <a:off x="3678457" y="4768296"/>
            <a:ext cx="852936"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a:t>
            </a:r>
          </a:p>
        </p:txBody>
      </p:sp>
      <p:sp>
        <p:nvSpPr>
          <p:cNvPr id="11" name="Left Bracket 10">
            <a:extLst>
              <a:ext uri="{FF2B5EF4-FFF2-40B4-BE49-F238E27FC236}">
                <a16:creationId xmlns:a16="http://schemas.microsoft.com/office/drawing/2014/main" id="{FD423ACB-78A9-4070-9074-30051EA2A24A}"/>
              </a:ext>
            </a:extLst>
          </p:cNvPr>
          <p:cNvSpPr/>
          <p:nvPr/>
        </p:nvSpPr>
        <p:spPr>
          <a:xfrm rot="5400000">
            <a:off x="4047070" y="3578113"/>
            <a:ext cx="77421" cy="96690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Left Bracket 11">
            <a:extLst>
              <a:ext uri="{FF2B5EF4-FFF2-40B4-BE49-F238E27FC236}">
                <a16:creationId xmlns:a16="http://schemas.microsoft.com/office/drawing/2014/main" id="{B7071B00-0FAE-4FE9-90FA-08339D332D56}"/>
              </a:ext>
            </a:extLst>
          </p:cNvPr>
          <p:cNvSpPr/>
          <p:nvPr/>
        </p:nvSpPr>
        <p:spPr>
          <a:xfrm rot="5400000">
            <a:off x="3800411" y="4771597"/>
            <a:ext cx="82875" cy="47904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8">
            <a:extLst>
              <a:ext uri="{FF2B5EF4-FFF2-40B4-BE49-F238E27FC236}">
                <a16:creationId xmlns:a16="http://schemas.microsoft.com/office/drawing/2014/main" id="{46F1FC1D-E3F5-43B3-BFBE-C9775DB6BD75}"/>
              </a:ext>
            </a:extLst>
          </p:cNvPr>
          <p:cNvSpPr txBox="1"/>
          <p:nvPr/>
        </p:nvSpPr>
        <p:spPr>
          <a:xfrm>
            <a:off x="3841848" y="3821756"/>
            <a:ext cx="852936"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a:t>
            </a:r>
          </a:p>
        </p:txBody>
      </p:sp>
      <p:sp>
        <p:nvSpPr>
          <p:cNvPr id="14" name="TextBox 8">
            <a:extLst>
              <a:ext uri="{FF2B5EF4-FFF2-40B4-BE49-F238E27FC236}">
                <a16:creationId xmlns:a16="http://schemas.microsoft.com/office/drawing/2014/main" id="{1D6F0492-EE21-45E8-A3D2-EC0F27FA405E}"/>
              </a:ext>
            </a:extLst>
          </p:cNvPr>
          <p:cNvSpPr txBox="1"/>
          <p:nvPr/>
        </p:nvSpPr>
        <p:spPr>
          <a:xfrm>
            <a:off x="5162639" y="4796358"/>
            <a:ext cx="852936"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NS</a:t>
            </a:r>
          </a:p>
        </p:txBody>
      </p:sp>
      <p:sp>
        <p:nvSpPr>
          <p:cNvPr id="15" name="Left Bracket 14">
            <a:extLst>
              <a:ext uri="{FF2B5EF4-FFF2-40B4-BE49-F238E27FC236}">
                <a16:creationId xmlns:a16="http://schemas.microsoft.com/office/drawing/2014/main" id="{1F369E86-D7D9-40C5-A258-C379F2544DF1}"/>
              </a:ext>
            </a:extLst>
          </p:cNvPr>
          <p:cNvSpPr/>
          <p:nvPr/>
        </p:nvSpPr>
        <p:spPr>
          <a:xfrm rot="5400000">
            <a:off x="5554808" y="3660989"/>
            <a:ext cx="77421" cy="96690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Left Bracket 15">
            <a:extLst>
              <a:ext uri="{FF2B5EF4-FFF2-40B4-BE49-F238E27FC236}">
                <a16:creationId xmlns:a16="http://schemas.microsoft.com/office/drawing/2014/main" id="{1A679DD7-9E25-427F-8BBD-7C815E3B5F19}"/>
              </a:ext>
            </a:extLst>
          </p:cNvPr>
          <p:cNvSpPr/>
          <p:nvPr/>
        </p:nvSpPr>
        <p:spPr>
          <a:xfrm rot="5400000">
            <a:off x="5308149" y="4854473"/>
            <a:ext cx="82875" cy="47904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Left Bracket 16">
            <a:extLst>
              <a:ext uri="{FF2B5EF4-FFF2-40B4-BE49-F238E27FC236}">
                <a16:creationId xmlns:a16="http://schemas.microsoft.com/office/drawing/2014/main" id="{BD92EDC0-00CD-4EB5-B39B-C2ED15029398}"/>
              </a:ext>
            </a:extLst>
          </p:cNvPr>
          <p:cNvSpPr/>
          <p:nvPr/>
        </p:nvSpPr>
        <p:spPr>
          <a:xfrm rot="5400000">
            <a:off x="5796764" y="4092589"/>
            <a:ext cx="82874" cy="498189"/>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TextBox 8">
            <a:extLst>
              <a:ext uri="{FF2B5EF4-FFF2-40B4-BE49-F238E27FC236}">
                <a16:creationId xmlns:a16="http://schemas.microsoft.com/office/drawing/2014/main" id="{70DAEB09-3930-41A5-90D7-8176818E0255}"/>
              </a:ext>
            </a:extLst>
          </p:cNvPr>
          <p:cNvSpPr txBox="1"/>
          <p:nvPr/>
        </p:nvSpPr>
        <p:spPr>
          <a:xfrm>
            <a:off x="5349586" y="3904632"/>
            <a:ext cx="852936"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a:t>
            </a:r>
          </a:p>
        </p:txBody>
      </p:sp>
      <p:sp>
        <p:nvSpPr>
          <p:cNvPr id="19" name="TextBox 8">
            <a:extLst>
              <a:ext uri="{FF2B5EF4-FFF2-40B4-BE49-F238E27FC236}">
                <a16:creationId xmlns:a16="http://schemas.microsoft.com/office/drawing/2014/main" id="{76F94EEE-239D-4ABC-A5FF-CB8E3717A761}"/>
              </a:ext>
            </a:extLst>
          </p:cNvPr>
          <p:cNvSpPr txBox="1"/>
          <p:nvPr/>
        </p:nvSpPr>
        <p:spPr>
          <a:xfrm>
            <a:off x="5617077" y="4100464"/>
            <a:ext cx="852936"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a:t>
            </a:r>
          </a:p>
        </p:txBody>
      </p:sp>
      <p:sp>
        <p:nvSpPr>
          <p:cNvPr id="20" name="TextBox 8">
            <a:extLst>
              <a:ext uri="{FF2B5EF4-FFF2-40B4-BE49-F238E27FC236}">
                <a16:creationId xmlns:a16="http://schemas.microsoft.com/office/drawing/2014/main" id="{5D6FDBD6-8B1F-4F5D-ABFB-0626136A61A9}"/>
              </a:ext>
            </a:extLst>
          </p:cNvPr>
          <p:cNvSpPr txBox="1"/>
          <p:nvPr/>
        </p:nvSpPr>
        <p:spPr>
          <a:xfrm>
            <a:off x="6584021" y="4660893"/>
            <a:ext cx="852936"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a:t>
            </a:r>
          </a:p>
        </p:txBody>
      </p:sp>
      <p:sp>
        <p:nvSpPr>
          <p:cNvPr id="21" name="Left Bracket 20">
            <a:extLst>
              <a:ext uri="{FF2B5EF4-FFF2-40B4-BE49-F238E27FC236}">
                <a16:creationId xmlns:a16="http://schemas.microsoft.com/office/drawing/2014/main" id="{47ADED80-1D46-41D5-903F-3660FC0DB607}"/>
              </a:ext>
            </a:extLst>
          </p:cNvPr>
          <p:cNvSpPr/>
          <p:nvPr/>
        </p:nvSpPr>
        <p:spPr>
          <a:xfrm rot="5400000">
            <a:off x="7028763" y="3470710"/>
            <a:ext cx="77421" cy="96690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 name="Left Bracket 21">
            <a:extLst>
              <a:ext uri="{FF2B5EF4-FFF2-40B4-BE49-F238E27FC236}">
                <a16:creationId xmlns:a16="http://schemas.microsoft.com/office/drawing/2014/main" id="{258F7317-D54F-40BB-AD68-B669F623503C}"/>
              </a:ext>
            </a:extLst>
          </p:cNvPr>
          <p:cNvSpPr/>
          <p:nvPr/>
        </p:nvSpPr>
        <p:spPr>
          <a:xfrm rot="5400000">
            <a:off x="6782104" y="4664194"/>
            <a:ext cx="82875" cy="47904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 name="TextBox 8">
            <a:extLst>
              <a:ext uri="{FF2B5EF4-FFF2-40B4-BE49-F238E27FC236}">
                <a16:creationId xmlns:a16="http://schemas.microsoft.com/office/drawing/2014/main" id="{5E2A0FA2-14A8-45A0-B638-1B8C64819D4B}"/>
              </a:ext>
            </a:extLst>
          </p:cNvPr>
          <p:cNvSpPr txBox="1"/>
          <p:nvPr/>
        </p:nvSpPr>
        <p:spPr>
          <a:xfrm>
            <a:off x="6823541" y="3714353"/>
            <a:ext cx="852936"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a:t>
            </a:r>
          </a:p>
        </p:txBody>
      </p:sp>
      <p:sp>
        <p:nvSpPr>
          <p:cNvPr id="24" name="TextBox 8">
            <a:extLst>
              <a:ext uri="{FF2B5EF4-FFF2-40B4-BE49-F238E27FC236}">
                <a16:creationId xmlns:a16="http://schemas.microsoft.com/office/drawing/2014/main" id="{42C9DA66-D538-4B35-9B17-2520F58AA5C9}"/>
              </a:ext>
            </a:extLst>
          </p:cNvPr>
          <p:cNvSpPr txBox="1"/>
          <p:nvPr/>
        </p:nvSpPr>
        <p:spPr>
          <a:xfrm>
            <a:off x="8085092" y="4702665"/>
            <a:ext cx="852936"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a:t>
            </a:r>
          </a:p>
        </p:txBody>
      </p:sp>
      <p:sp>
        <p:nvSpPr>
          <p:cNvPr id="25" name="Left Bracket 24">
            <a:extLst>
              <a:ext uri="{FF2B5EF4-FFF2-40B4-BE49-F238E27FC236}">
                <a16:creationId xmlns:a16="http://schemas.microsoft.com/office/drawing/2014/main" id="{03DC3230-C37D-4EB3-9442-2338C9E072DC}"/>
              </a:ext>
            </a:extLst>
          </p:cNvPr>
          <p:cNvSpPr/>
          <p:nvPr/>
        </p:nvSpPr>
        <p:spPr>
          <a:xfrm rot="5400000">
            <a:off x="8529834" y="3922057"/>
            <a:ext cx="77421" cy="96690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Left Bracket 25">
            <a:extLst>
              <a:ext uri="{FF2B5EF4-FFF2-40B4-BE49-F238E27FC236}">
                <a16:creationId xmlns:a16="http://schemas.microsoft.com/office/drawing/2014/main" id="{4881216A-8BF6-4ED4-8C3C-6053614ECFE6}"/>
              </a:ext>
            </a:extLst>
          </p:cNvPr>
          <p:cNvSpPr/>
          <p:nvPr/>
        </p:nvSpPr>
        <p:spPr>
          <a:xfrm rot="5400000">
            <a:off x="8283175" y="4705966"/>
            <a:ext cx="82875" cy="47904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TextBox 8">
            <a:extLst>
              <a:ext uri="{FF2B5EF4-FFF2-40B4-BE49-F238E27FC236}">
                <a16:creationId xmlns:a16="http://schemas.microsoft.com/office/drawing/2014/main" id="{E21A3DCC-D983-4C93-B33A-89165238F69E}"/>
              </a:ext>
            </a:extLst>
          </p:cNvPr>
          <p:cNvSpPr txBox="1"/>
          <p:nvPr/>
        </p:nvSpPr>
        <p:spPr>
          <a:xfrm>
            <a:off x="8324612" y="4165700"/>
            <a:ext cx="852936"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a:t>
            </a:r>
          </a:p>
        </p:txBody>
      </p:sp>
      <p:sp>
        <p:nvSpPr>
          <p:cNvPr id="28" name="TextBox 8">
            <a:extLst>
              <a:ext uri="{FF2B5EF4-FFF2-40B4-BE49-F238E27FC236}">
                <a16:creationId xmlns:a16="http://schemas.microsoft.com/office/drawing/2014/main" id="{DD5A0DFB-8E61-48F3-A398-664179DA0141}"/>
              </a:ext>
            </a:extLst>
          </p:cNvPr>
          <p:cNvSpPr txBox="1"/>
          <p:nvPr/>
        </p:nvSpPr>
        <p:spPr>
          <a:xfrm>
            <a:off x="9649886" y="4564813"/>
            <a:ext cx="852936"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NS</a:t>
            </a:r>
          </a:p>
        </p:txBody>
      </p:sp>
      <p:sp>
        <p:nvSpPr>
          <p:cNvPr id="29" name="Left Bracket 28">
            <a:extLst>
              <a:ext uri="{FF2B5EF4-FFF2-40B4-BE49-F238E27FC236}">
                <a16:creationId xmlns:a16="http://schemas.microsoft.com/office/drawing/2014/main" id="{AA27B6CB-5C4C-4B50-995A-9585008FCCF2}"/>
              </a:ext>
            </a:extLst>
          </p:cNvPr>
          <p:cNvSpPr/>
          <p:nvPr/>
        </p:nvSpPr>
        <p:spPr>
          <a:xfrm rot="5400000">
            <a:off x="10037643" y="2734039"/>
            <a:ext cx="77421" cy="96690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0" name="Left Bracket 29">
            <a:extLst>
              <a:ext uri="{FF2B5EF4-FFF2-40B4-BE49-F238E27FC236}">
                <a16:creationId xmlns:a16="http://schemas.microsoft.com/office/drawing/2014/main" id="{397C63DA-59B3-490B-8FB5-8027853393BF}"/>
              </a:ext>
            </a:extLst>
          </p:cNvPr>
          <p:cNvSpPr/>
          <p:nvPr/>
        </p:nvSpPr>
        <p:spPr>
          <a:xfrm rot="5400000">
            <a:off x="9795396" y="4622928"/>
            <a:ext cx="82875" cy="47904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 name="TextBox 8">
            <a:extLst>
              <a:ext uri="{FF2B5EF4-FFF2-40B4-BE49-F238E27FC236}">
                <a16:creationId xmlns:a16="http://schemas.microsoft.com/office/drawing/2014/main" id="{8B4DD531-4EC2-4E0F-AE46-D226A7129F81}"/>
              </a:ext>
            </a:extLst>
          </p:cNvPr>
          <p:cNvSpPr txBox="1"/>
          <p:nvPr/>
        </p:nvSpPr>
        <p:spPr>
          <a:xfrm>
            <a:off x="9832421" y="2977682"/>
            <a:ext cx="852936"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a:t>
            </a:r>
          </a:p>
        </p:txBody>
      </p:sp>
      <p:sp>
        <p:nvSpPr>
          <p:cNvPr id="32" name="Left Bracket 31">
            <a:extLst>
              <a:ext uri="{FF2B5EF4-FFF2-40B4-BE49-F238E27FC236}">
                <a16:creationId xmlns:a16="http://schemas.microsoft.com/office/drawing/2014/main" id="{64B92423-E6CD-4F03-ADBA-F19783F554EF}"/>
              </a:ext>
            </a:extLst>
          </p:cNvPr>
          <p:cNvSpPr/>
          <p:nvPr/>
        </p:nvSpPr>
        <p:spPr>
          <a:xfrm rot="5400000">
            <a:off x="2824237" y="3463905"/>
            <a:ext cx="82874" cy="498189"/>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3" name="TextBox 8">
            <a:extLst>
              <a:ext uri="{FF2B5EF4-FFF2-40B4-BE49-F238E27FC236}">
                <a16:creationId xmlns:a16="http://schemas.microsoft.com/office/drawing/2014/main" id="{EE804898-C646-4269-AB89-74319623C154}"/>
              </a:ext>
            </a:extLst>
          </p:cNvPr>
          <p:cNvSpPr txBox="1"/>
          <p:nvPr/>
        </p:nvSpPr>
        <p:spPr>
          <a:xfrm>
            <a:off x="2644550" y="3471780"/>
            <a:ext cx="852936"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a:t>
            </a:r>
          </a:p>
        </p:txBody>
      </p:sp>
      <p:sp>
        <p:nvSpPr>
          <p:cNvPr id="34" name="Left Bracket 33">
            <a:extLst>
              <a:ext uri="{FF2B5EF4-FFF2-40B4-BE49-F238E27FC236}">
                <a16:creationId xmlns:a16="http://schemas.microsoft.com/office/drawing/2014/main" id="{4B763450-D5AF-4F3A-87B3-1A9002A7D457}"/>
              </a:ext>
            </a:extLst>
          </p:cNvPr>
          <p:cNvSpPr/>
          <p:nvPr/>
        </p:nvSpPr>
        <p:spPr>
          <a:xfrm rot="5400000">
            <a:off x="4291933" y="4023272"/>
            <a:ext cx="82874" cy="498189"/>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 name="TextBox 8">
            <a:extLst>
              <a:ext uri="{FF2B5EF4-FFF2-40B4-BE49-F238E27FC236}">
                <a16:creationId xmlns:a16="http://schemas.microsoft.com/office/drawing/2014/main" id="{D810E0C8-EEDB-4688-BC45-151D4C02B315}"/>
              </a:ext>
            </a:extLst>
          </p:cNvPr>
          <p:cNvSpPr txBox="1"/>
          <p:nvPr/>
        </p:nvSpPr>
        <p:spPr>
          <a:xfrm>
            <a:off x="4112246" y="4031147"/>
            <a:ext cx="852936"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a:t>
            </a:r>
          </a:p>
        </p:txBody>
      </p:sp>
      <p:sp>
        <p:nvSpPr>
          <p:cNvPr id="36" name="Left Bracket 35">
            <a:extLst>
              <a:ext uri="{FF2B5EF4-FFF2-40B4-BE49-F238E27FC236}">
                <a16:creationId xmlns:a16="http://schemas.microsoft.com/office/drawing/2014/main" id="{5F18BE8A-83E5-4255-9B67-A2EE6A46CD38}"/>
              </a:ext>
            </a:extLst>
          </p:cNvPr>
          <p:cNvSpPr/>
          <p:nvPr/>
        </p:nvSpPr>
        <p:spPr>
          <a:xfrm rot="5400000">
            <a:off x="7282180" y="3894437"/>
            <a:ext cx="82874" cy="498189"/>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 name="TextBox 8">
            <a:extLst>
              <a:ext uri="{FF2B5EF4-FFF2-40B4-BE49-F238E27FC236}">
                <a16:creationId xmlns:a16="http://schemas.microsoft.com/office/drawing/2014/main" id="{D8BF0F51-F1E4-4F56-B949-CE639C938857}"/>
              </a:ext>
            </a:extLst>
          </p:cNvPr>
          <p:cNvSpPr txBox="1"/>
          <p:nvPr/>
        </p:nvSpPr>
        <p:spPr>
          <a:xfrm>
            <a:off x="7102493" y="3902312"/>
            <a:ext cx="852936"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a:t>
            </a:r>
          </a:p>
        </p:txBody>
      </p:sp>
      <p:sp>
        <p:nvSpPr>
          <p:cNvPr id="38" name="Left Bracket 37">
            <a:extLst>
              <a:ext uri="{FF2B5EF4-FFF2-40B4-BE49-F238E27FC236}">
                <a16:creationId xmlns:a16="http://schemas.microsoft.com/office/drawing/2014/main" id="{363472D7-CD91-4B89-8789-557F18DBC85B}"/>
              </a:ext>
            </a:extLst>
          </p:cNvPr>
          <p:cNvSpPr/>
          <p:nvPr/>
        </p:nvSpPr>
        <p:spPr>
          <a:xfrm rot="5400000">
            <a:off x="8764784" y="4340426"/>
            <a:ext cx="82874" cy="498189"/>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9" name="TextBox 8">
            <a:extLst>
              <a:ext uri="{FF2B5EF4-FFF2-40B4-BE49-F238E27FC236}">
                <a16:creationId xmlns:a16="http://schemas.microsoft.com/office/drawing/2014/main" id="{3422678A-A5A5-4F85-B50F-5F631FD4A2EA}"/>
              </a:ext>
            </a:extLst>
          </p:cNvPr>
          <p:cNvSpPr txBox="1"/>
          <p:nvPr/>
        </p:nvSpPr>
        <p:spPr>
          <a:xfrm>
            <a:off x="8585097" y="4348301"/>
            <a:ext cx="852936"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a:t>
            </a:r>
          </a:p>
        </p:txBody>
      </p:sp>
      <p:sp>
        <p:nvSpPr>
          <p:cNvPr id="40" name="Left Bracket 39">
            <a:extLst>
              <a:ext uri="{FF2B5EF4-FFF2-40B4-BE49-F238E27FC236}">
                <a16:creationId xmlns:a16="http://schemas.microsoft.com/office/drawing/2014/main" id="{880D0E42-95C5-4E9B-AA38-72ADE1775D0E}"/>
              </a:ext>
            </a:extLst>
          </p:cNvPr>
          <p:cNvSpPr/>
          <p:nvPr/>
        </p:nvSpPr>
        <p:spPr>
          <a:xfrm rot="5400000">
            <a:off x="10256041" y="3157097"/>
            <a:ext cx="82874" cy="498189"/>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1" name="TextBox 8">
            <a:extLst>
              <a:ext uri="{FF2B5EF4-FFF2-40B4-BE49-F238E27FC236}">
                <a16:creationId xmlns:a16="http://schemas.microsoft.com/office/drawing/2014/main" id="{CF0E85FB-2B40-4A09-9FFD-33021455CE98}"/>
              </a:ext>
            </a:extLst>
          </p:cNvPr>
          <p:cNvSpPr txBox="1"/>
          <p:nvPr/>
        </p:nvSpPr>
        <p:spPr>
          <a:xfrm>
            <a:off x="10076354" y="3164972"/>
            <a:ext cx="852936"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a:t>
            </a:r>
          </a:p>
        </p:txBody>
      </p:sp>
      <p:sp>
        <p:nvSpPr>
          <p:cNvPr id="43" name="Slide Number Placeholder 42">
            <a:extLst>
              <a:ext uri="{FF2B5EF4-FFF2-40B4-BE49-F238E27FC236}">
                <a16:creationId xmlns:a16="http://schemas.microsoft.com/office/drawing/2014/main" id="{2AC70603-9C38-454B-BE6A-D698052E53F2}"/>
              </a:ext>
            </a:extLst>
          </p:cNvPr>
          <p:cNvSpPr>
            <a:spLocks noGrp="1"/>
          </p:cNvSpPr>
          <p:nvPr>
            <p:ph type="sldNum" sz="quarter" idx="12"/>
          </p:nvPr>
        </p:nvSpPr>
        <p:spPr/>
        <p:txBody>
          <a:bodyPr/>
          <a:lstStyle/>
          <a:p>
            <a:fld id="{8F5CE88E-89A4-4243-AB1D-44322647EED2}" type="slidenum">
              <a:rPr lang="en-US" smtClean="0"/>
              <a:t>39</a:t>
            </a:fld>
            <a:endParaRPr lang="en-US" dirty="0"/>
          </a:p>
        </p:txBody>
      </p:sp>
    </p:spTree>
    <p:extLst>
      <p:ext uri="{BB962C8B-B14F-4D97-AF65-F5344CB8AC3E}">
        <p14:creationId xmlns:p14="http://schemas.microsoft.com/office/powerpoint/2010/main" val="4197056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Rounded Corners 51">
            <a:extLst>
              <a:ext uri="{FF2B5EF4-FFF2-40B4-BE49-F238E27FC236}">
                <a16:creationId xmlns:a16="http://schemas.microsoft.com/office/drawing/2014/main" id="{1C786367-CDA0-4A20-8B00-3461D02D42CA}"/>
              </a:ext>
            </a:extLst>
          </p:cNvPr>
          <p:cNvSpPr/>
          <p:nvPr/>
        </p:nvSpPr>
        <p:spPr>
          <a:xfrm>
            <a:off x="6719772" y="1237129"/>
            <a:ext cx="5183721" cy="5255746"/>
          </a:xfrm>
          <a:prstGeom prst="roundRect">
            <a:avLst/>
          </a:prstGeom>
          <a:solidFill>
            <a:schemeClr val="accent1">
              <a:lumMod val="60000"/>
              <a:lumOff val="40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837971E-20E0-4CBF-9D56-140FDEDDD4A4}"/>
              </a:ext>
            </a:extLst>
          </p:cNvPr>
          <p:cNvSpPr>
            <a:spLocks noGrp="1"/>
          </p:cNvSpPr>
          <p:nvPr>
            <p:ph type="title"/>
          </p:nvPr>
        </p:nvSpPr>
        <p:spPr/>
        <p:txBody>
          <a:bodyPr anchor="t">
            <a:normAutofit/>
          </a:bodyPr>
          <a:lstStyle/>
          <a:p>
            <a:r>
              <a:rPr lang="en-US" sz="3200" b="1" dirty="0"/>
              <a:t>Introduction to qFRET Technology</a:t>
            </a:r>
            <a:br>
              <a:rPr lang="en-US" sz="3200" dirty="0"/>
            </a:br>
            <a:r>
              <a:rPr lang="en-US" sz="3200" dirty="0"/>
              <a:t>Background and Significance </a:t>
            </a:r>
          </a:p>
        </p:txBody>
      </p:sp>
      <p:grpSp>
        <p:nvGrpSpPr>
          <p:cNvPr id="44" name="Group 43">
            <a:extLst>
              <a:ext uri="{FF2B5EF4-FFF2-40B4-BE49-F238E27FC236}">
                <a16:creationId xmlns:a16="http://schemas.microsoft.com/office/drawing/2014/main" id="{7CB1732D-D38F-41DB-B830-BFB3BA2E8FE3}"/>
              </a:ext>
            </a:extLst>
          </p:cNvPr>
          <p:cNvGrpSpPr/>
          <p:nvPr/>
        </p:nvGrpSpPr>
        <p:grpSpPr>
          <a:xfrm>
            <a:off x="1613916" y="3030940"/>
            <a:ext cx="1052775" cy="1692865"/>
            <a:chOff x="1743008" y="2917309"/>
            <a:chExt cx="1052775" cy="1692865"/>
          </a:xfrm>
        </p:grpSpPr>
        <p:sp>
          <p:nvSpPr>
            <p:cNvPr id="5" name="Rectangle: Rounded Corners 4">
              <a:extLst>
                <a:ext uri="{FF2B5EF4-FFF2-40B4-BE49-F238E27FC236}">
                  <a16:creationId xmlns:a16="http://schemas.microsoft.com/office/drawing/2014/main" id="{727041A7-C88C-491D-BAC7-A6EE2BB00C34}"/>
                </a:ext>
              </a:extLst>
            </p:cNvPr>
            <p:cNvSpPr/>
            <p:nvPr/>
          </p:nvSpPr>
          <p:spPr>
            <a:xfrm>
              <a:off x="1810740" y="2917309"/>
              <a:ext cx="824089" cy="383822"/>
            </a:xfrm>
            <a:prstGeom prst="roundRect">
              <a:avLst/>
            </a:prstGeom>
            <a:solidFill>
              <a:schemeClr val="accent2">
                <a:lumMod val="40000"/>
                <a:lumOff val="6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9AF59247-3B9D-48BA-9608-C70AB1880617}"/>
                </a:ext>
              </a:extLst>
            </p:cNvPr>
            <p:cNvSpPr/>
            <p:nvPr/>
          </p:nvSpPr>
          <p:spPr>
            <a:xfrm>
              <a:off x="1743008" y="3895208"/>
              <a:ext cx="824089" cy="383822"/>
            </a:xfrm>
            <a:prstGeom prst="roundRect">
              <a:avLst/>
            </a:prstGeom>
            <a:solidFill>
              <a:schemeClr val="accent2">
                <a:lumMod val="40000"/>
                <a:lumOff val="6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A5B3CA97-18C0-4999-AA70-99790FE02DB2}"/>
                </a:ext>
              </a:extLst>
            </p:cNvPr>
            <p:cNvSpPr/>
            <p:nvPr/>
          </p:nvSpPr>
          <p:spPr>
            <a:xfrm>
              <a:off x="1895408" y="4047608"/>
              <a:ext cx="824089" cy="383822"/>
            </a:xfrm>
            <a:prstGeom prst="roundRect">
              <a:avLst/>
            </a:prstGeom>
            <a:solidFill>
              <a:schemeClr val="accent2">
                <a:lumMod val="40000"/>
                <a:lumOff val="6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000C7F83-83F5-461C-8E8D-B27E585CE544}"/>
                </a:ext>
              </a:extLst>
            </p:cNvPr>
            <p:cNvSpPr/>
            <p:nvPr/>
          </p:nvSpPr>
          <p:spPr>
            <a:xfrm>
              <a:off x="1971694" y="4226352"/>
              <a:ext cx="824089" cy="383822"/>
            </a:xfrm>
            <a:prstGeom prst="roundRect">
              <a:avLst/>
            </a:prstGeom>
            <a:solidFill>
              <a:schemeClr val="accent2">
                <a:lumMod val="40000"/>
                <a:lumOff val="6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D0052413-B36E-4A5C-9445-4FBA0BA1E0AC}"/>
                </a:ext>
              </a:extLst>
            </p:cNvPr>
            <p:cNvSpPr/>
            <p:nvPr/>
          </p:nvSpPr>
          <p:spPr>
            <a:xfrm>
              <a:off x="1743008" y="3627097"/>
              <a:ext cx="304800" cy="268111"/>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04AD737C-147F-4B19-BDE4-8222A1D05521}"/>
                </a:ext>
              </a:extLst>
            </p:cNvPr>
            <p:cNvSpPr/>
            <p:nvPr/>
          </p:nvSpPr>
          <p:spPr>
            <a:xfrm>
              <a:off x="2394940" y="3779497"/>
              <a:ext cx="304800" cy="268111"/>
            </a:xfrm>
            <a:prstGeom prst="ellipse">
              <a:avLst/>
            </a:prstGeom>
            <a:solidFill>
              <a:schemeClr val="accent6">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1BC9C49A-AD29-4D9B-8303-8C84F468D013}"/>
                </a:ext>
              </a:extLst>
            </p:cNvPr>
            <p:cNvSpPr/>
            <p:nvPr/>
          </p:nvSpPr>
          <p:spPr>
            <a:xfrm>
              <a:off x="2052041" y="3931897"/>
              <a:ext cx="304800" cy="268111"/>
            </a:xfrm>
            <a:prstGeom prst="ellipse">
              <a:avLst/>
            </a:prstGeom>
            <a:solidFill>
              <a:schemeClr val="accent4">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CE8A0725-B02C-4EAE-BEDB-0F759CD1A8B1}"/>
                </a:ext>
              </a:extLst>
            </p:cNvPr>
            <p:cNvCxnSpPr/>
            <p:nvPr/>
          </p:nvCxnSpPr>
          <p:spPr>
            <a:xfrm>
              <a:off x="2212905" y="3453531"/>
              <a:ext cx="0" cy="307621"/>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31" name="Straight Arrow Connector 30">
            <a:extLst>
              <a:ext uri="{FF2B5EF4-FFF2-40B4-BE49-F238E27FC236}">
                <a16:creationId xmlns:a16="http://schemas.microsoft.com/office/drawing/2014/main" id="{CB3C015A-02E6-4AC5-9C21-8F376551BD60}"/>
              </a:ext>
            </a:extLst>
          </p:cNvPr>
          <p:cNvCxnSpPr>
            <a:stCxn id="16" idx="7"/>
          </p:cNvCxnSpPr>
          <p:nvPr/>
        </p:nvCxnSpPr>
        <p:spPr>
          <a:xfrm flipV="1">
            <a:off x="6078834" y="2356045"/>
            <a:ext cx="956865" cy="2928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0858B99-7509-4207-A5FF-C03B1B9DC34F}"/>
              </a:ext>
            </a:extLst>
          </p:cNvPr>
          <p:cNvCxnSpPr>
            <a:cxnSpLocks/>
          </p:cNvCxnSpPr>
          <p:nvPr/>
        </p:nvCxnSpPr>
        <p:spPr>
          <a:xfrm flipV="1">
            <a:off x="6535552" y="3698300"/>
            <a:ext cx="1045202" cy="143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EF2B9E4-DF04-42C6-949F-F5143F4CDF2A}"/>
              </a:ext>
            </a:extLst>
          </p:cNvPr>
          <p:cNvCxnSpPr>
            <a:cxnSpLocks/>
            <a:stCxn id="16" idx="5"/>
          </p:cNvCxnSpPr>
          <p:nvPr/>
        </p:nvCxnSpPr>
        <p:spPr>
          <a:xfrm>
            <a:off x="6078834" y="4733939"/>
            <a:ext cx="875122" cy="5029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502A9F1D-A683-4057-9808-6C77ACB4B16C}"/>
              </a:ext>
            </a:extLst>
          </p:cNvPr>
          <p:cNvSpPr/>
          <p:nvPr/>
        </p:nvSpPr>
        <p:spPr>
          <a:xfrm>
            <a:off x="7040813" y="1690688"/>
            <a:ext cx="2358990" cy="1261681"/>
          </a:xfrm>
          <a:custGeom>
            <a:avLst/>
            <a:gdLst>
              <a:gd name="connsiteX0" fmla="*/ 0 w 2358990"/>
              <a:gd name="connsiteY0" fmla="*/ 630841 h 1261681"/>
              <a:gd name="connsiteX1" fmla="*/ 1179495 w 2358990"/>
              <a:gd name="connsiteY1" fmla="*/ 0 h 1261681"/>
              <a:gd name="connsiteX2" fmla="*/ 2358990 w 2358990"/>
              <a:gd name="connsiteY2" fmla="*/ 630841 h 1261681"/>
              <a:gd name="connsiteX3" fmla="*/ 1179495 w 2358990"/>
              <a:gd name="connsiteY3" fmla="*/ 1261682 h 1261681"/>
              <a:gd name="connsiteX4" fmla="*/ 0 w 2358990"/>
              <a:gd name="connsiteY4" fmla="*/ 630841 h 126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8990" h="1261681" fill="none" extrusionOk="0">
                <a:moveTo>
                  <a:pt x="0" y="630841"/>
                </a:moveTo>
                <a:cubicBezTo>
                  <a:pt x="-157276" y="218002"/>
                  <a:pt x="507731" y="36766"/>
                  <a:pt x="1179495" y="0"/>
                </a:cubicBezTo>
                <a:cubicBezTo>
                  <a:pt x="1836236" y="6113"/>
                  <a:pt x="2386977" y="311048"/>
                  <a:pt x="2358990" y="630841"/>
                </a:cubicBezTo>
                <a:cubicBezTo>
                  <a:pt x="2240096" y="942811"/>
                  <a:pt x="1857041" y="1291858"/>
                  <a:pt x="1179495" y="1261682"/>
                </a:cubicBezTo>
                <a:cubicBezTo>
                  <a:pt x="480143" y="1326490"/>
                  <a:pt x="-17452" y="963238"/>
                  <a:pt x="0" y="630841"/>
                </a:cubicBezTo>
                <a:close/>
              </a:path>
              <a:path w="2358990" h="1261681" stroke="0" extrusionOk="0">
                <a:moveTo>
                  <a:pt x="0" y="630841"/>
                </a:moveTo>
                <a:cubicBezTo>
                  <a:pt x="74378" y="172964"/>
                  <a:pt x="572145" y="69072"/>
                  <a:pt x="1179495" y="0"/>
                </a:cubicBezTo>
                <a:cubicBezTo>
                  <a:pt x="1812748" y="-50562"/>
                  <a:pt x="2372681" y="290626"/>
                  <a:pt x="2358990" y="630841"/>
                </a:cubicBezTo>
                <a:cubicBezTo>
                  <a:pt x="2355873" y="945228"/>
                  <a:pt x="1701845" y="1319815"/>
                  <a:pt x="1179495" y="1261682"/>
                </a:cubicBezTo>
                <a:cubicBezTo>
                  <a:pt x="512782" y="1188295"/>
                  <a:pt x="43559" y="1042058"/>
                  <a:pt x="0" y="630841"/>
                </a:cubicBezTo>
                <a:close/>
              </a:path>
            </a:pathLst>
          </a:custGeom>
          <a:solidFill>
            <a:schemeClr val="accent1">
              <a:lumMod val="40000"/>
              <a:lumOff val="60000"/>
            </a:schemeClr>
          </a:solidFill>
          <a:ln w="22225">
            <a:solidFill>
              <a:schemeClr val="tx1"/>
            </a:solidFill>
            <a:extLst>
              <a:ext uri="{C807C97D-BFC1-408E-A445-0C87EB9F89A2}">
                <ask:lineSketchStyleProps xmlns:ask="http://schemas.microsoft.com/office/drawing/2018/sketchyshapes" sd="161725608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Translocation</a:t>
            </a:r>
          </a:p>
          <a:p>
            <a:pPr algn="ctr"/>
            <a:r>
              <a:rPr lang="en-US" sz="1600" dirty="0">
                <a:solidFill>
                  <a:schemeClr val="tx1"/>
                </a:solidFill>
              </a:rPr>
              <a:t>*Phosphorylation</a:t>
            </a:r>
            <a:endParaRPr lang="en-US" sz="1400" dirty="0">
              <a:solidFill>
                <a:schemeClr val="tx1"/>
              </a:solidFill>
            </a:endParaRPr>
          </a:p>
        </p:txBody>
      </p:sp>
      <p:sp>
        <p:nvSpPr>
          <p:cNvPr id="45" name="Oval 44">
            <a:extLst>
              <a:ext uri="{FF2B5EF4-FFF2-40B4-BE49-F238E27FC236}">
                <a16:creationId xmlns:a16="http://schemas.microsoft.com/office/drawing/2014/main" id="{4836364A-17CB-45A0-A6E8-78F3E1919835}"/>
              </a:ext>
            </a:extLst>
          </p:cNvPr>
          <p:cNvSpPr/>
          <p:nvPr/>
        </p:nvSpPr>
        <p:spPr>
          <a:xfrm>
            <a:off x="7573267" y="3030939"/>
            <a:ext cx="2174415" cy="1514121"/>
          </a:xfrm>
          <a:custGeom>
            <a:avLst/>
            <a:gdLst>
              <a:gd name="connsiteX0" fmla="*/ 0 w 2174415"/>
              <a:gd name="connsiteY0" fmla="*/ 757061 h 1514121"/>
              <a:gd name="connsiteX1" fmla="*/ 1087208 w 2174415"/>
              <a:gd name="connsiteY1" fmla="*/ 0 h 1514121"/>
              <a:gd name="connsiteX2" fmla="*/ 2174416 w 2174415"/>
              <a:gd name="connsiteY2" fmla="*/ 757061 h 1514121"/>
              <a:gd name="connsiteX3" fmla="*/ 1087208 w 2174415"/>
              <a:gd name="connsiteY3" fmla="*/ 1514122 h 1514121"/>
              <a:gd name="connsiteX4" fmla="*/ 0 w 2174415"/>
              <a:gd name="connsiteY4" fmla="*/ 757061 h 1514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415" h="1514121" fill="none" extrusionOk="0">
                <a:moveTo>
                  <a:pt x="0" y="757061"/>
                </a:moveTo>
                <a:cubicBezTo>
                  <a:pt x="11938" y="348925"/>
                  <a:pt x="440796" y="-57641"/>
                  <a:pt x="1087208" y="0"/>
                </a:cubicBezTo>
                <a:cubicBezTo>
                  <a:pt x="1663854" y="1495"/>
                  <a:pt x="2161947" y="389338"/>
                  <a:pt x="2174416" y="757061"/>
                </a:cubicBezTo>
                <a:cubicBezTo>
                  <a:pt x="2174903" y="1030029"/>
                  <a:pt x="1557534" y="1558652"/>
                  <a:pt x="1087208" y="1514122"/>
                </a:cubicBezTo>
                <a:cubicBezTo>
                  <a:pt x="466332" y="1487691"/>
                  <a:pt x="64075" y="1139237"/>
                  <a:pt x="0" y="757061"/>
                </a:cubicBezTo>
                <a:close/>
              </a:path>
              <a:path w="2174415" h="1514121" stroke="0" extrusionOk="0">
                <a:moveTo>
                  <a:pt x="0" y="757061"/>
                </a:moveTo>
                <a:cubicBezTo>
                  <a:pt x="-36633" y="271395"/>
                  <a:pt x="608596" y="-54333"/>
                  <a:pt x="1087208" y="0"/>
                </a:cubicBezTo>
                <a:cubicBezTo>
                  <a:pt x="1712975" y="53675"/>
                  <a:pt x="2144042" y="353109"/>
                  <a:pt x="2174416" y="757061"/>
                </a:cubicBezTo>
                <a:cubicBezTo>
                  <a:pt x="2150832" y="1154709"/>
                  <a:pt x="1712837" y="1504763"/>
                  <a:pt x="1087208" y="1514122"/>
                </a:cubicBezTo>
                <a:cubicBezTo>
                  <a:pt x="441702" y="1467160"/>
                  <a:pt x="67689" y="1226465"/>
                  <a:pt x="0" y="757061"/>
                </a:cubicBezTo>
                <a:close/>
              </a:path>
            </a:pathLst>
          </a:custGeom>
          <a:solidFill>
            <a:schemeClr val="accent1">
              <a:lumMod val="40000"/>
              <a:lumOff val="60000"/>
            </a:schemeClr>
          </a:solidFill>
          <a:ln w="22225">
            <a:solidFill>
              <a:schemeClr val="tx1"/>
            </a:solidFill>
            <a:extLst>
              <a:ext uri="{C807C97D-BFC1-408E-A445-0C87EB9F89A2}">
                <ask:lineSketchStyleProps xmlns:ask="http://schemas.microsoft.com/office/drawing/2018/sketchyshapes" sd="397824804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Transcription Regulation</a:t>
            </a:r>
          </a:p>
        </p:txBody>
      </p:sp>
      <p:sp>
        <p:nvSpPr>
          <p:cNvPr id="46" name="Oval 45">
            <a:extLst>
              <a:ext uri="{FF2B5EF4-FFF2-40B4-BE49-F238E27FC236}">
                <a16:creationId xmlns:a16="http://schemas.microsoft.com/office/drawing/2014/main" id="{BD67CDEE-F6B9-466C-A4D8-0277A473D731}"/>
              </a:ext>
            </a:extLst>
          </p:cNvPr>
          <p:cNvSpPr/>
          <p:nvPr/>
        </p:nvSpPr>
        <p:spPr>
          <a:xfrm>
            <a:off x="7009006" y="4584606"/>
            <a:ext cx="1828800" cy="1527886"/>
          </a:xfrm>
          <a:custGeom>
            <a:avLst/>
            <a:gdLst>
              <a:gd name="connsiteX0" fmla="*/ 0 w 1828800"/>
              <a:gd name="connsiteY0" fmla="*/ 763943 h 1527886"/>
              <a:gd name="connsiteX1" fmla="*/ 914400 w 1828800"/>
              <a:gd name="connsiteY1" fmla="*/ 0 h 1527886"/>
              <a:gd name="connsiteX2" fmla="*/ 1828800 w 1828800"/>
              <a:gd name="connsiteY2" fmla="*/ 763943 h 1527886"/>
              <a:gd name="connsiteX3" fmla="*/ 914400 w 1828800"/>
              <a:gd name="connsiteY3" fmla="*/ 1527886 h 1527886"/>
              <a:gd name="connsiteX4" fmla="*/ 0 w 1828800"/>
              <a:gd name="connsiteY4" fmla="*/ 763943 h 1527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0" h="1527886" fill="none" extrusionOk="0">
                <a:moveTo>
                  <a:pt x="0" y="763943"/>
                </a:moveTo>
                <a:cubicBezTo>
                  <a:pt x="17240" y="325643"/>
                  <a:pt x="420100" y="707"/>
                  <a:pt x="914400" y="0"/>
                </a:cubicBezTo>
                <a:cubicBezTo>
                  <a:pt x="1480988" y="105258"/>
                  <a:pt x="1777045" y="340917"/>
                  <a:pt x="1828800" y="763943"/>
                </a:cubicBezTo>
                <a:cubicBezTo>
                  <a:pt x="1914891" y="1198341"/>
                  <a:pt x="1337225" y="1490380"/>
                  <a:pt x="914400" y="1527886"/>
                </a:cubicBezTo>
                <a:cubicBezTo>
                  <a:pt x="381977" y="1536067"/>
                  <a:pt x="23894" y="1153466"/>
                  <a:pt x="0" y="763943"/>
                </a:cubicBezTo>
                <a:close/>
              </a:path>
              <a:path w="1828800" h="1527886" stroke="0" extrusionOk="0">
                <a:moveTo>
                  <a:pt x="0" y="763943"/>
                </a:moveTo>
                <a:cubicBezTo>
                  <a:pt x="-30772" y="396017"/>
                  <a:pt x="312166" y="-40148"/>
                  <a:pt x="914400" y="0"/>
                </a:cubicBezTo>
                <a:cubicBezTo>
                  <a:pt x="1441106" y="-3203"/>
                  <a:pt x="1773513" y="442725"/>
                  <a:pt x="1828800" y="763943"/>
                </a:cubicBezTo>
                <a:cubicBezTo>
                  <a:pt x="1795376" y="1197028"/>
                  <a:pt x="1401789" y="1548722"/>
                  <a:pt x="914400" y="1527886"/>
                </a:cubicBezTo>
                <a:cubicBezTo>
                  <a:pt x="501471" y="1468296"/>
                  <a:pt x="-104576" y="1209845"/>
                  <a:pt x="0" y="763943"/>
                </a:cubicBezTo>
                <a:close/>
              </a:path>
            </a:pathLst>
          </a:custGeom>
          <a:solidFill>
            <a:schemeClr val="accent1">
              <a:lumMod val="40000"/>
              <a:lumOff val="60000"/>
            </a:schemeClr>
          </a:solidFill>
          <a:ln w="22225">
            <a:solidFill>
              <a:schemeClr val="tx1"/>
            </a:solidFill>
            <a:extLst>
              <a:ext uri="{C807C97D-BFC1-408E-A445-0C87EB9F89A2}">
                <ask:lineSketchStyleProps xmlns:ask="http://schemas.microsoft.com/office/drawing/2018/sketchyshapes" sd="981765707">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Protein Secretion</a:t>
            </a:r>
          </a:p>
        </p:txBody>
      </p:sp>
      <p:sp>
        <p:nvSpPr>
          <p:cNvPr id="47" name="Oval 46">
            <a:extLst>
              <a:ext uri="{FF2B5EF4-FFF2-40B4-BE49-F238E27FC236}">
                <a16:creationId xmlns:a16="http://schemas.microsoft.com/office/drawing/2014/main" id="{ADEA8C7A-EDC1-40F6-AD0F-FD1FE0BE1197}"/>
              </a:ext>
            </a:extLst>
          </p:cNvPr>
          <p:cNvSpPr/>
          <p:nvPr/>
        </p:nvSpPr>
        <p:spPr>
          <a:xfrm>
            <a:off x="9503125" y="1690688"/>
            <a:ext cx="2134141" cy="1390045"/>
          </a:xfrm>
          <a:custGeom>
            <a:avLst/>
            <a:gdLst>
              <a:gd name="connsiteX0" fmla="*/ 0 w 2134141"/>
              <a:gd name="connsiteY0" fmla="*/ 695023 h 1390045"/>
              <a:gd name="connsiteX1" fmla="*/ 1067071 w 2134141"/>
              <a:gd name="connsiteY1" fmla="*/ 0 h 1390045"/>
              <a:gd name="connsiteX2" fmla="*/ 2134142 w 2134141"/>
              <a:gd name="connsiteY2" fmla="*/ 695023 h 1390045"/>
              <a:gd name="connsiteX3" fmla="*/ 1067071 w 2134141"/>
              <a:gd name="connsiteY3" fmla="*/ 1390046 h 1390045"/>
              <a:gd name="connsiteX4" fmla="*/ 0 w 2134141"/>
              <a:gd name="connsiteY4" fmla="*/ 695023 h 1390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141" h="1390045" fill="none" extrusionOk="0">
                <a:moveTo>
                  <a:pt x="0" y="695023"/>
                </a:moveTo>
                <a:cubicBezTo>
                  <a:pt x="-58666" y="255989"/>
                  <a:pt x="427150" y="-100313"/>
                  <a:pt x="1067071" y="0"/>
                </a:cubicBezTo>
                <a:cubicBezTo>
                  <a:pt x="1719695" y="77650"/>
                  <a:pt x="2146079" y="319417"/>
                  <a:pt x="2134142" y="695023"/>
                </a:cubicBezTo>
                <a:cubicBezTo>
                  <a:pt x="2137667" y="1052060"/>
                  <a:pt x="1594169" y="1338311"/>
                  <a:pt x="1067071" y="1390046"/>
                </a:cubicBezTo>
                <a:cubicBezTo>
                  <a:pt x="465958" y="1396729"/>
                  <a:pt x="29623" y="1160532"/>
                  <a:pt x="0" y="695023"/>
                </a:cubicBezTo>
                <a:close/>
              </a:path>
              <a:path w="2134141" h="1390045" stroke="0" extrusionOk="0">
                <a:moveTo>
                  <a:pt x="0" y="695023"/>
                </a:moveTo>
                <a:cubicBezTo>
                  <a:pt x="-87770" y="450533"/>
                  <a:pt x="549633" y="-62778"/>
                  <a:pt x="1067071" y="0"/>
                </a:cubicBezTo>
                <a:cubicBezTo>
                  <a:pt x="1677399" y="29908"/>
                  <a:pt x="2193705" y="267116"/>
                  <a:pt x="2134142" y="695023"/>
                </a:cubicBezTo>
                <a:cubicBezTo>
                  <a:pt x="2152258" y="988190"/>
                  <a:pt x="1703720" y="1430672"/>
                  <a:pt x="1067071" y="1390046"/>
                </a:cubicBezTo>
                <a:cubicBezTo>
                  <a:pt x="475943" y="1401921"/>
                  <a:pt x="-21655" y="1057589"/>
                  <a:pt x="0" y="695023"/>
                </a:cubicBezTo>
                <a:close/>
              </a:path>
            </a:pathLst>
          </a:custGeom>
          <a:solidFill>
            <a:schemeClr val="accent2">
              <a:lumMod val="60000"/>
              <a:lumOff val="40000"/>
            </a:schemeClr>
          </a:solidFill>
          <a:ln w="22225">
            <a:solidFill>
              <a:schemeClr val="tx1"/>
            </a:solidFill>
            <a:extLst>
              <a:ext uri="{C807C97D-BFC1-408E-A445-0C87EB9F89A2}">
                <ask:lineSketchStyleProps xmlns:ask="http://schemas.microsoft.com/office/drawing/2018/sketchyshapes" sd="3809068511">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Disease Progression</a:t>
            </a:r>
          </a:p>
        </p:txBody>
      </p:sp>
      <p:sp>
        <p:nvSpPr>
          <p:cNvPr id="48" name="Oval 47">
            <a:extLst>
              <a:ext uri="{FF2B5EF4-FFF2-40B4-BE49-F238E27FC236}">
                <a16:creationId xmlns:a16="http://schemas.microsoft.com/office/drawing/2014/main" id="{18640031-0FB2-4F21-AE99-7B5070458439}"/>
              </a:ext>
            </a:extLst>
          </p:cNvPr>
          <p:cNvSpPr/>
          <p:nvPr/>
        </p:nvSpPr>
        <p:spPr>
          <a:xfrm>
            <a:off x="9001311" y="4545060"/>
            <a:ext cx="1828800" cy="1527886"/>
          </a:xfrm>
          <a:custGeom>
            <a:avLst/>
            <a:gdLst>
              <a:gd name="connsiteX0" fmla="*/ 0 w 1828800"/>
              <a:gd name="connsiteY0" fmla="*/ 763943 h 1527886"/>
              <a:gd name="connsiteX1" fmla="*/ 914400 w 1828800"/>
              <a:gd name="connsiteY1" fmla="*/ 0 h 1527886"/>
              <a:gd name="connsiteX2" fmla="*/ 1828800 w 1828800"/>
              <a:gd name="connsiteY2" fmla="*/ 763943 h 1527886"/>
              <a:gd name="connsiteX3" fmla="*/ 914400 w 1828800"/>
              <a:gd name="connsiteY3" fmla="*/ 1527886 h 1527886"/>
              <a:gd name="connsiteX4" fmla="*/ 0 w 1828800"/>
              <a:gd name="connsiteY4" fmla="*/ 763943 h 1527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0" h="1527886" fill="none" extrusionOk="0">
                <a:moveTo>
                  <a:pt x="0" y="763943"/>
                </a:moveTo>
                <a:cubicBezTo>
                  <a:pt x="68342" y="350136"/>
                  <a:pt x="417750" y="-17203"/>
                  <a:pt x="914400" y="0"/>
                </a:cubicBezTo>
                <a:cubicBezTo>
                  <a:pt x="1337841" y="-12491"/>
                  <a:pt x="1812594" y="357287"/>
                  <a:pt x="1828800" y="763943"/>
                </a:cubicBezTo>
                <a:cubicBezTo>
                  <a:pt x="1821173" y="1113121"/>
                  <a:pt x="1376718" y="1587214"/>
                  <a:pt x="914400" y="1527886"/>
                </a:cubicBezTo>
                <a:cubicBezTo>
                  <a:pt x="434530" y="1541960"/>
                  <a:pt x="53780" y="1198788"/>
                  <a:pt x="0" y="763943"/>
                </a:cubicBezTo>
                <a:close/>
              </a:path>
              <a:path w="1828800" h="1527886" stroke="0" extrusionOk="0">
                <a:moveTo>
                  <a:pt x="0" y="763943"/>
                </a:moveTo>
                <a:cubicBezTo>
                  <a:pt x="-93718" y="284222"/>
                  <a:pt x="268344" y="52937"/>
                  <a:pt x="914400" y="0"/>
                </a:cubicBezTo>
                <a:cubicBezTo>
                  <a:pt x="1468818" y="10402"/>
                  <a:pt x="1743265" y="344749"/>
                  <a:pt x="1828800" y="763943"/>
                </a:cubicBezTo>
                <a:cubicBezTo>
                  <a:pt x="1780884" y="1232649"/>
                  <a:pt x="1415298" y="1550607"/>
                  <a:pt x="914400" y="1527886"/>
                </a:cubicBezTo>
                <a:cubicBezTo>
                  <a:pt x="373860" y="1508446"/>
                  <a:pt x="54966" y="1212120"/>
                  <a:pt x="0" y="763943"/>
                </a:cubicBezTo>
                <a:close/>
              </a:path>
            </a:pathLst>
          </a:custGeom>
          <a:solidFill>
            <a:schemeClr val="accent1">
              <a:lumMod val="40000"/>
              <a:lumOff val="60000"/>
            </a:schemeClr>
          </a:solidFill>
          <a:ln w="22225">
            <a:solidFill>
              <a:schemeClr val="tx1"/>
            </a:solidFill>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Protein Life Cycle</a:t>
            </a:r>
          </a:p>
          <a:p>
            <a:pPr algn="ctr"/>
            <a:r>
              <a:rPr lang="en-US" sz="2000" dirty="0">
                <a:solidFill>
                  <a:schemeClr val="tx1"/>
                </a:solidFill>
              </a:rPr>
              <a:t>*Ubiquitin</a:t>
            </a:r>
          </a:p>
        </p:txBody>
      </p:sp>
      <p:sp>
        <p:nvSpPr>
          <p:cNvPr id="53" name="Oval 52">
            <a:extLst>
              <a:ext uri="{FF2B5EF4-FFF2-40B4-BE49-F238E27FC236}">
                <a16:creationId xmlns:a16="http://schemas.microsoft.com/office/drawing/2014/main" id="{34A89692-A7D9-4C1A-B7C1-DEDC9F295574}"/>
              </a:ext>
            </a:extLst>
          </p:cNvPr>
          <p:cNvSpPr/>
          <p:nvPr/>
        </p:nvSpPr>
        <p:spPr>
          <a:xfrm>
            <a:off x="9847422" y="3144030"/>
            <a:ext cx="1828800" cy="1527886"/>
          </a:xfrm>
          <a:custGeom>
            <a:avLst/>
            <a:gdLst>
              <a:gd name="connsiteX0" fmla="*/ 0 w 1828800"/>
              <a:gd name="connsiteY0" fmla="*/ 763943 h 1527886"/>
              <a:gd name="connsiteX1" fmla="*/ 914400 w 1828800"/>
              <a:gd name="connsiteY1" fmla="*/ 0 h 1527886"/>
              <a:gd name="connsiteX2" fmla="*/ 1828800 w 1828800"/>
              <a:gd name="connsiteY2" fmla="*/ 763943 h 1527886"/>
              <a:gd name="connsiteX3" fmla="*/ 914400 w 1828800"/>
              <a:gd name="connsiteY3" fmla="*/ 1527886 h 1527886"/>
              <a:gd name="connsiteX4" fmla="*/ 0 w 1828800"/>
              <a:gd name="connsiteY4" fmla="*/ 763943 h 1527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0" h="1527886" fill="none" extrusionOk="0">
                <a:moveTo>
                  <a:pt x="0" y="763943"/>
                </a:moveTo>
                <a:cubicBezTo>
                  <a:pt x="68342" y="350136"/>
                  <a:pt x="417750" y="-17203"/>
                  <a:pt x="914400" y="0"/>
                </a:cubicBezTo>
                <a:cubicBezTo>
                  <a:pt x="1337841" y="-12491"/>
                  <a:pt x="1812594" y="357287"/>
                  <a:pt x="1828800" y="763943"/>
                </a:cubicBezTo>
                <a:cubicBezTo>
                  <a:pt x="1821173" y="1113121"/>
                  <a:pt x="1376718" y="1587214"/>
                  <a:pt x="914400" y="1527886"/>
                </a:cubicBezTo>
                <a:cubicBezTo>
                  <a:pt x="434530" y="1541960"/>
                  <a:pt x="53780" y="1198788"/>
                  <a:pt x="0" y="763943"/>
                </a:cubicBezTo>
                <a:close/>
              </a:path>
              <a:path w="1828800" h="1527886" stroke="0" extrusionOk="0">
                <a:moveTo>
                  <a:pt x="0" y="763943"/>
                </a:moveTo>
                <a:cubicBezTo>
                  <a:pt x="-93718" y="284222"/>
                  <a:pt x="268344" y="52937"/>
                  <a:pt x="914400" y="0"/>
                </a:cubicBezTo>
                <a:cubicBezTo>
                  <a:pt x="1468818" y="10402"/>
                  <a:pt x="1743265" y="344749"/>
                  <a:pt x="1828800" y="763943"/>
                </a:cubicBezTo>
                <a:cubicBezTo>
                  <a:pt x="1780884" y="1232649"/>
                  <a:pt x="1415298" y="1550607"/>
                  <a:pt x="914400" y="1527886"/>
                </a:cubicBezTo>
                <a:cubicBezTo>
                  <a:pt x="373860" y="1508446"/>
                  <a:pt x="54966" y="1212120"/>
                  <a:pt x="0" y="763943"/>
                </a:cubicBezTo>
                <a:close/>
              </a:path>
            </a:pathLst>
          </a:custGeom>
          <a:solidFill>
            <a:schemeClr val="accent1">
              <a:lumMod val="40000"/>
              <a:lumOff val="60000"/>
            </a:schemeClr>
          </a:solidFill>
          <a:ln w="22225">
            <a:solidFill>
              <a:schemeClr val="tx1"/>
            </a:solidFill>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Immune Response</a:t>
            </a:r>
          </a:p>
        </p:txBody>
      </p:sp>
      <p:sp>
        <p:nvSpPr>
          <p:cNvPr id="70" name="TextBox 69">
            <a:extLst>
              <a:ext uri="{FF2B5EF4-FFF2-40B4-BE49-F238E27FC236}">
                <a16:creationId xmlns:a16="http://schemas.microsoft.com/office/drawing/2014/main" id="{9AFA03B2-433D-431B-91B8-3D0F5DF95CAC}"/>
              </a:ext>
            </a:extLst>
          </p:cNvPr>
          <p:cNvSpPr txBox="1"/>
          <p:nvPr/>
        </p:nvSpPr>
        <p:spPr>
          <a:xfrm>
            <a:off x="1235765" y="2568315"/>
            <a:ext cx="1796527" cy="369332"/>
          </a:xfrm>
          <a:prstGeom prst="rect">
            <a:avLst/>
          </a:prstGeom>
          <a:noFill/>
        </p:spPr>
        <p:txBody>
          <a:bodyPr wrap="square" rtlCol="0">
            <a:spAutoFit/>
          </a:bodyPr>
          <a:lstStyle/>
          <a:p>
            <a:r>
              <a:rPr lang="en-US" dirty="0"/>
              <a:t>Protein Isoforms</a:t>
            </a:r>
          </a:p>
        </p:txBody>
      </p:sp>
      <p:sp>
        <p:nvSpPr>
          <p:cNvPr id="73" name="TextBox 72">
            <a:extLst>
              <a:ext uri="{FF2B5EF4-FFF2-40B4-BE49-F238E27FC236}">
                <a16:creationId xmlns:a16="http://schemas.microsoft.com/office/drawing/2014/main" id="{41BD2B0C-AF22-4E5C-B573-1DBD6C9E41F6}"/>
              </a:ext>
            </a:extLst>
          </p:cNvPr>
          <p:cNvSpPr txBox="1"/>
          <p:nvPr/>
        </p:nvSpPr>
        <p:spPr>
          <a:xfrm>
            <a:off x="3499556" y="1915548"/>
            <a:ext cx="3008730" cy="369332"/>
          </a:xfrm>
          <a:prstGeom prst="rect">
            <a:avLst/>
          </a:prstGeom>
          <a:noFill/>
        </p:spPr>
        <p:txBody>
          <a:bodyPr wrap="square" rtlCol="0">
            <a:spAutoFit/>
          </a:bodyPr>
          <a:lstStyle/>
          <a:p>
            <a:r>
              <a:rPr lang="en-US" dirty="0"/>
              <a:t>Protein-Protein  Interaction </a:t>
            </a:r>
          </a:p>
        </p:txBody>
      </p:sp>
      <p:sp>
        <p:nvSpPr>
          <p:cNvPr id="74" name="TextBox 73">
            <a:extLst>
              <a:ext uri="{FF2B5EF4-FFF2-40B4-BE49-F238E27FC236}">
                <a16:creationId xmlns:a16="http://schemas.microsoft.com/office/drawing/2014/main" id="{A25FF9F9-4F47-4551-9EBA-3002DC2C2739}"/>
              </a:ext>
            </a:extLst>
          </p:cNvPr>
          <p:cNvSpPr txBox="1"/>
          <p:nvPr/>
        </p:nvSpPr>
        <p:spPr>
          <a:xfrm>
            <a:off x="8289682" y="1239704"/>
            <a:ext cx="2358990" cy="461665"/>
          </a:xfrm>
          <a:prstGeom prst="rect">
            <a:avLst/>
          </a:prstGeom>
          <a:noFill/>
        </p:spPr>
        <p:txBody>
          <a:bodyPr wrap="square" rtlCol="0">
            <a:spAutoFit/>
          </a:bodyPr>
          <a:lstStyle/>
          <a:p>
            <a:r>
              <a:rPr lang="en-US" sz="2400" dirty="0"/>
              <a:t>Cellular Function</a:t>
            </a:r>
          </a:p>
        </p:txBody>
      </p:sp>
      <p:grpSp>
        <p:nvGrpSpPr>
          <p:cNvPr id="71" name="Group 70">
            <a:extLst>
              <a:ext uri="{FF2B5EF4-FFF2-40B4-BE49-F238E27FC236}">
                <a16:creationId xmlns:a16="http://schemas.microsoft.com/office/drawing/2014/main" id="{B8ED879F-71E5-41D0-A1B9-E79FCE6B58F6}"/>
              </a:ext>
            </a:extLst>
          </p:cNvPr>
          <p:cNvGrpSpPr/>
          <p:nvPr/>
        </p:nvGrpSpPr>
        <p:grpSpPr>
          <a:xfrm>
            <a:off x="3198972" y="2217126"/>
            <a:ext cx="3373968" cy="2948630"/>
            <a:chOff x="3198972" y="2217126"/>
            <a:chExt cx="3373968" cy="2948630"/>
          </a:xfrm>
        </p:grpSpPr>
        <p:grpSp>
          <p:nvGrpSpPr>
            <p:cNvPr id="49" name="Group 48">
              <a:extLst>
                <a:ext uri="{FF2B5EF4-FFF2-40B4-BE49-F238E27FC236}">
                  <a16:creationId xmlns:a16="http://schemas.microsoft.com/office/drawing/2014/main" id="{1AB6B51F-0986-432E-9787-E4AEBD9CC4A4}"/>
                </a:ext>
              </a:extLst>
            </p:cNvPr>
            <p:cNvGrpSpPr/>
            <p:nvPr/>
          </p:nvGrpSpPr>
          <p:grpSpPr>
            <a:xfrm>
              <a:off x="3198972" y="2217126"/>
              <a:ext cx="3373968" cy="2948630"/>
              <a:chOff x="3328064" y="2103495"/>
              <a:chExt cx="3373968" cy="2948630"/>
            </a:xfrm>
          </p:grpSpPr>
          <p:sp>
            <p:nvSpPr>
              <p:cNvPr id="16" name="Oval 15">
                <a:extLst>
                  <a:ext uri="{FF2B5EF4-FFF2-40B4-BE49-F238E27FC236}">
                    <a16:creationId xmlns:a16="http://schemas.microsoft.com/office/drawing/2014/main" id="{34CAEB2A-155D-4A6D-8070-957D0D3C6216}"/>
                  </a:ext>
                </a:extLst>
              </p:cNvPr>
              <p:cNvSpPr/>
              <p:nvPr/>
            </p:nvSpPr>
            <p:spPr>
              <a:xfrm>
                <a:off x="3328064" y="2103495"/>
                <a:ext cx="3373968" cy="2948630"/>
              </a:xfrm>
              <a:prstGeom prst="ellipse">
                <a:avLst/>
              </a:prstGeom>
              <a:solidFill>
                <a:schemeClr val="accent2">
                  <a:lumMod val="40000"/>
                  <a:lumOff val="6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4" name="Rectangle: Rounded Corners 33">
                <a:extLst>
                  <a:ext uri="{FF2B5EF4-FFF2-40B4-BE49-F238E27FC236}">
                    <a16:creationId xmlns:a16="http://schemas.microsoft.com/office/drawing/2014/main" id="{8012A124-78B6-4316-B50E-2D03411C7ECD}"/>
                  </a:ext>
                </a:extLst>
              </p:cNvPr>
              <p:cNvSpPr/>
              <p:nvPr/>
            </p:nvSpPr>
            <p:spPr>
              <a:xfrm>
                <a:off x="5457883" y="3483260"/>
                <a:ext cx="588186" cy="383822"/>
              </a:xfrm>
              <a:prstGeom prst="round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BA16A567-B1A9-43C8-A517-C1797405CCE3}"/>
                  </a:ext>
                </a:extLst>
              </p:cNvPr>
              <p:cNvSpPr/>
              <p:nvPr/>
            </p:nvSpPr>
            <p:spPr>
              <a:xfrm>
                <a:off x="3893495" y="3005459"/>
                <a:ext cx="824089" cy="383822"/>
              </a:xfrm>
              <a:prstGeom prst="roundRect">
                <a:avLst/>
              </a:prstGeom>
              <a:solidFill>
                <a:schemeClr val="accent2">
                  <a:lumMod val="40000"/>
                  <a:lumOff val="6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Rounded Corners 21">
                <a:extLst>
                  <a:ext uri="{FF2B5EF4-FFF2-40B4-BE49-F238E27FC236}">
                    <a16:creationId xmlns:a16="http://schemas.microsoft.com/office/drawing/2014/main" id="{FC603C1B-D2A7-406E-9479-677F2084491F}"/>
                  </a:ext>
                </a:extLst>
              </p:cNvPr>
              <p:cNvSpPr/>
              <p:nvPr/>
            </p:nvSpPr>
            <p:spPr>
              <a:xfrm>
                <a:off x="5048903" y="2705403"/>
                <a:ext cx="588186" cy="383822"/>
              </a:xfrm>
              <a:prstGeom prst="roundRect">
                <a:avLst/>
              </a:prstGeom>
              <a:solidFill>
                <a:schemeClr val="tx2">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Rounded Corners 22">
                <a:extLst>
                  <a:ext uri="{FF2B5EF4-FFF2-40B4-BE49-F238E27FC236}">
                    <a16:creationId xmlns:a16="http://schemas.microsoft.com/office/drawing/2014/main" id="{AC17226B-CB4B-45BE-A1E1-150FAFB70B6A}"/>
                  </a:ext>
                </a:extLst>
              </p:cNvPr>
              <p:cNvSpPr/>
              <p:nvPr/>
            </p:nvSpPr>
            <p:spPr>
              <a:xfrm>
                <a:off x="3962273" y="3867082"/>
                <a:ext cx="824089" cy="383822"/>
              </a:xfrm>
              <a:prstGeom prst="roundRect">
                <a:avLst/>
              </a:prstGeom>
              <a:solidFill>
                <a:schemeClr val="accent2">
                  <a:lumMod val="40000"/>
                  <a:lumOff val="6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Rounded Corners 23">
                <a:extLst>
                  <a:ext uri="{FF2B5EF4-FFF2-40B4-BE49-F238E27FC236}">
                    <a16:creationId xmlns:a16="http://schemas.microsoft.com/office/drawing/2014/main" id="{79F266CD-C04F-4848-BC7B-29B38CD07DE8}"/>
                  </a:ext>
                </a:extLst>
              </p:cNvPr>
              <p:cNvSpPr/>
              <p:nvPr/>
            </p:nvSpPr>
            <p:spPr>
              <a:xfrm>
                <a:off x="4114673" y="4019482"/>
                <a:ext cx="824089" cy="383822"/>
              </a:xfrm>
              <a:prstGeom prst="roundRect">
                <a:avLst/>
              </a:prstGeom>
              <a:solidFill>
                <a:schemeClr val="accent2">
                  <a:lumMod val="40000"/>
                  <a:lumOff val="6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C09E90A0-5FBA-4323-86F5-4D6759B0F0DC}"/>
                  </a:ext>
                </a:extLst>
              </p:cNvPr>
              <p:cNvSpPr/>
              <p:nvPr/>
            </p:nvSpPr>
            <p:spPr>
              <a:xfrm>
                <a:off x="4190959" y="4198226"/>
                <a:ext cx="824089" cy="383822"/>
              </a:xfrm>
              <a:prstGeom prst="roundRect">
                <a:avLst/>
              </a:prstGeom>
              <a:solidFill>
                <a:schemeClr val="accent2">
                  <a:lumMod val="40000"/>
                  <a:lumOff val="6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722FD3E8-630F-4D04-8F47-DC2692BC24E2}"/>
                  </a:ext>
                </a:extLst>
              </p:cNvPr>
              <p:cNvSpPr/>
              <p:nvPr/>
            </p:nvSpPr>
            <p:spPr>
              <a:xfrm>
                <a:off x="3962273" y="3598971"/>
                <a:ext cx="304800" cy="268111"/>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025D88A2-16A4-476C-81E5-8FCCCCCB8FD8}"/>
                  </a:ext>
                </a:extLst>
              </p:cNvPr>
              <p:cNvSpPr/>
              <p:nvPr/>
            </p:nvSpPr>
            <p:spPr>
              <a:xfrm>
                <a:off x="4614205" y="3751371"/>
                <a:ext cx="304800" cy="268111"/>
              </a:xfrm>
              <a:prstGeom prst="ellipse">
                <a:avLst/>
              </a:prstGeom>
              <a:solidFill>
                <a:schemeClr val="accent6">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F48D249B-B9CF-4873-BA6F-573B7C54EEF0}"/>
                  </a:ext>
                </a:extLst>
              </p:cNvPr>
              <p:cNvSpPr/>
              <p:nvPr/>
            </p:nvSpPr>
            <p:spPr>
              <a:xfrm>
                <a:off x="4271306" y="3903771"/>
                <a:ext cx="304800" cy="268111"/>
              </a:xfrm>
              <a:prstGeom prst="ellipse">
                <a:avLst/>
              </a:prstGeom>
              <a:solidFill>
                <a:schemeClr val="accent4">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48624989-E637-4A19-9F54-7DA3E701D38E}"/>
                  </a:ext>
                </a:extLst>
              </p:cNvPr>
              <p:cNvSpPr/>
              <p:nvPr/>
            </p:nvSpPr>
            <p:spPr>
              <a:xfrm>
                <a:off x="5296601" y="3584669"/>
                <a:ext cx="588186" cy="383822"/>
              </a:xfrm>
              <a:prstGeom prst="roundRect">
                <a:avLst/>
              </a:prstGeom>
              <a:solidFill>
                <a:schemeClr val="tx2">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Straight Connector 29">
                <a:extLst>
                  <a:ext uri="{FF2B5EF4-FFF2-40B4-BE49-F238E27FC236}">
                    <a16:creationId xmlns:a16="http://schemas.microsoft.com/office/drawing/2014/main" id="{08391C97-88FB-4695-8006-E670F918D408}"/>
                  </a:ext>
                </a:extLst>
              </p:cNvPr>
              <p:cNvCxnSpPr>
                <a:cxnSpLocks/>
              </p:cNvCxnSpPr>
              <p:nvPr/>
            </p:nvCxnSpPr>
            <p:spPr>
              <a:xfrm flipV="1">
                <a:off x="4786362" y="3005459"/>
                <a:ext cx="228686" cy="103761"/>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5062262-BFAE-484A-9217-0BAF8B72E2DA}"/>
                  </a:ext>
                </a:extLst>
              </p:cNvPr>
              <p:cNvCxnSpPr>
                <a:cxnSpLocks/>
              </p:cNvCxnSpPr>
              <p:nvPr/>
            </p:nvCxnSpPr>
            <p:spPr>
              <a:xfrm flipV="1">
                <a:off x="4993334" y="3880016"/>
                <a:ext cx="228686" cy="103761"/>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417B1924-10D3-4D95-A43A-D65C7B8BBC30}"/>
                  </a:ext>
                </a:extLst>
              </p:cNvPr>
              <p:cNvSpPr/>
              <p:nvPr/>
            </p:nvSpPr>
            <p:spPr>
              <a:xfrm>
                <a:off x="5296601" y="2865428"/>
                <a:ext cx="588186" cy="383822"/>
              </a:xfrm>
              <a:prstGeom prst="round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5E5F8113-2BF1-40D4-8C4E-2054C0099AEC}"/>
                  </a:ext>
                </a:extLst>
              </p:cNvPr>
              <p:cNvSpPr txBox="1"/>
              <p:nvPr/>
            </p:nvSpPr>
            <p:spPr>
              <a:xfrm>
                <a:off x="4281812" y="2186039"/>
                <a:ext cx="1749421" cy="461665"/>
              </a:xfrm>
              <a:prstGeom prst="rect">
                <a:avLst/>
              </a:prstGeom>
              <a:noFill/>
            </p:spPr>
            <p:txBody>
              <a:bodyPr wrap="square" rtlCol="0">
                <a:spAutoFit/>
              </a:bodyPr>
              <a:lstStyle/>
              <a:p>
                <a:r>
                  <a:rPr lang="en-US" sz="2400" dirty="0"/>
                  <a:t>K</a:t>
                </a:r>
                <a:r>
                  <a:rPr lang="en-US" sz="2400" baseline="-25000" dirty="0"/>
                  <a:t>D</a:t>
                </a:r>
                <a:r>
                  <a:rPr lang="en-US" sz="2400" dirty="0"/>
                  <a:t>, k</a:t>
                </a:r>
                <a:r>
                  <a:rPr lang="en-US" sz="2400" baseline="-25000" dirty="0"/>
                  <a:t>cat</a:t>
                </a:r>
                <a:r>
                  <a:rPr lang="en-US" sz="2400" dirty="0"/>
                  <a:t>, K</a:t>
                </a:r>
                <a:r>
                  <a:rPr lang="en-US" sz="2400" baseline="-25000" dirty="0"/>
                  <a:t>m</a:t>
                </a:r>
              </a:p>
            </p:txBody>
          </p:sp>
        </p:grpSp>
        <p:cxnSp>
          <p:nvCxnSpPr>
            <p:cNvPr id="75" name="Straight Connector 74">
              <a:extLst>
                <a:ext uri="{FF2B5EF4-FFF2-40B4-BE49-F238E27FC236}">
                  <a16:creationId xmlns:a16="http://schemas.microsoft.com/office/drawing/2014/main" id="{32AC11E7-987C-40F2-AC4E-12DFBB7A7A14}"/>
                </a:ext>
              </a:extLst>
            </p:cNvPr>
            <p:cNvCxnSpPr>
              <a:cxnSpLocks/>
            </p:cNvCxnSpPr>
            <p:nvPr/>
          </p:nvCxnSpPr>
          <p:spPr>
            <a:xfrm flipV="1">
              <a:off x="4962070" y="4160458"/>
              <a:ext cx="228686" cy="103761"/>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3F64A87-17A2-45F2-AD36-9F62E4883C3E}"/>
                </a:ext>
              </a:extLst>
            </p:cNvPr>
            <p:cNvCxnSpPr>
              <a:cxnSpLocks/>
            </p:cNvCxnSpPr>
            <p:nvPr/>
          </p:nvCxnSpPr>
          <p:spPr>
            <a:xfrm flipV="1">
              <a:off x="4843173" y="3825199"/>
              <a:ext cx="228686" cy="103761"/>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C6A5D028-E26C-4994-A2E9-4A52D894B7ED}"/>
              </a:ext>
            </a:extLst>
          </p:cNvPr>
          <p:cNvSpPr>
            <a:spLocks noGrp="1"/>
          </p:cNvSpPr>
          <p:nvPr>
            <p:ph type="sldNum" sz="quarter" idx="12"/>
          </p:nvPr>
        </p:nvSpPr>
        <p:spPr/>
        <p:txBody>
          <a:bodyPr/>
          <a:lstStyle/>
          <a:p>
            <a:fld id="{8F5CE88E-89A4-4243-AB1D-44322647EED2}" type="slidenum">
              <a:rPr lang="en-US" smtClean="0"/>
              <a:t>4</a:t>
            </a:fld>
            <a:endParaRPr lang="en-US" dirty="0"/>
          </a:p>
        </p:txBody>
      </p:sp>
    </p:spTree>
    <p:extLst>
      <p:ext uri="{BB962C8B-B14F-4D97-AF65-F5344CB8AC3E}">
        <p14:creationId xmlns:p14="http://schemas.microsoft.com/office/powerpoint/2010/main" val="2503717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40" grpId="0" animBg="1"/>
      <p:bldP spid="45" grpId="0" animBg="1"/>
      <p:bldP spid="46" grpId="0" animBg="1"/>
      <p:bldP spid="47" grpId="0" animBg="1"/>
      <p:bldP spid="48" grpId="0" animBg="1"/>
      <p:bldP spid="53" grpId="0" animBg="1"/>
      <p:bldP spid="73" grpId="0"/>
      <p:bldP spid="7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67DF39-B419-485A-BFBB-744F60518CAE}"/>
              </a:ext>
            </a:extLst>
          </p:cNvPr>
          <p:cNvSpPr>
            <a:spLocks noGrp="1"/>
          </p:cNvSpPr>
          <p:nvPr>
            <p:ph idx="1"/>
          </p:nvPr>
        </p:nvSpPr>
        <p:spPr/>
        <p:txBody>
          <a:bodyPr/>
          <a:lstStyle/>
          <a:p>
            <a:r>
              <a:rPr lang="en-US" dirty="0"/>
              <a:t>Subcellular translocation studies a YPet-N Protein is expressed in HUH7 cells</a:t>
            </a:r>
          </a:p>
        </p:txBody>
      </p:sp>
      <p:pic>
        <p:nvPicPr>
          <p:cNvPr id="4" name="Picture 3">
            <a:extLst>
              <a:ext uri="{FF2B5EF4-FFF2-40B4-BE49-F238E27FC236}">
                <a16:creationId xmlns:a16="http://schemas.microsoft.com/office/drawing/2014/main" id="{416E53E9-80B0-43AE-B93F-E94069A4FD0C}"/>
              </a:ext>
            </a:extLst>
          </p:cNvPr>
          <p:cNvPicPr>
            <a:picLocks noChangeAspect="1"/>
          </p:cNvPicPr>
          <p:nvPr/>
        </p:nvPicPr>
        <p:blipFill>
          <a:blip r:embed="rId3"/>
          <a:stretch>
            <a:fillRect/>
          </a:stretch>
        </p:blipFill>
        <p:spPr>
          <a:xfrm>
            <a:off x="4889819" y="4001192"/>
            <a:ext cx="2118055" cy="1606138"/>
          </a:xfrm>
          <a:prstGeom prst="rect">
            <a:avLst/>
          </a:prstGeom>
        </p:spPr>
      </p:pic>
      <p:pic>
        <p:nvPicPr>
          <p:cNvPr id="5" name="Picture 4">
            <a:extLst>
              <a:ext uri="{FF2B5EF4-FFF2-40B4-BE49-F238E27FC236}">
                <a16:creationId xmlns:a16="http://schemas.microsoft.com/office/drawing/2014/main" id="{CA135D29-3F4C-41A6-B51F-19B41B965AC3}"/>
              </a:ext>
            </a:extLst>
          </p:cNvPr>
          <p:cNvPicPr>
            <a:picLocks noChangeAspect="1"/>
          </p:cNvPicPr>
          <p:nvPr/>
        </p:nvPicPr>
        <p:blipFill>
          <a:blip r:embed="rId4"/>
          <a:stretch>
            <a:fillRect/>
          </a:stretch>
        </p:blipFill>
        <p:spPr>
          <a:xfrm>
            <a:off x="2624610" y="4019100"/>
            <a:ext cx="2118055" cy="1606138"/>
          </a:xfrm>
          <a:prstGeom prst="rect">
            <a:avLst/>
          </a:prstGeom>
        </p:spPr>
      </p:pic>
      <p:pic>
        <p:nvPicPr>
          <p:cNvPr id="6" name="Picture 5">
            <a:extLst>
              <a:ext uri="{FF2B5EF4-FFF2-40B4-BE49-F238E27FC236}">
                <a16:creationId xmlns:a16="http://schemas.microsoft.com/office/drawing/2014/main" id="{2BEE3FB3-B352-49B7-8627-CB2CEEF825FC}"/>
              </a:ext>
            </a:extLst>
          </p:cNvPr>
          <p:cNvPicPr>
            <a:picLocks noChangeAspect="1"/>
          </p:cNvPicPr>
          <p:nvPr/>
        </p:nvPicPr>
        <p:blipFill>
          <a:blip r:embed="rId5"/>
          <a:stretch>
            <a:fillRect/>
          </a:stretch>
        </p:blipFill>
        <p:spPr>
          <a:xfrm>
            <a:off x="7155028" y="4019100"/>
            <a:ext cx="2118056" cy="1606139"/>
          </a:xfrm>
          <a:prstGeom prst="rect">
            <a:avLst/>
          </a:prstGeom>
        </p:spPr>
      </p:pic>
      <p:sp>
        <p:nvSpPr>
          <p:cNvPr id="7" name="Rectangle: Rounded Corners 6">
            <a:extLst>
              <a:ext uri="{FF2B5EF4-FFF2-40B4-BE49-F238E27FC236}">
                <a16:creationId xmlns:a16="http://schemas.microsoft.com/office/drawing/2014/main" id="{0232E0C9-9770-4342-85A0-319B31C1C135}"/>
              </a:ext>
            </a:extLst>
          </p:cNvPr>
          <p:cNvSpPr/>
          <p:nvPr/>
        </p:nvSpPr>
        <p:spPr>
          <a:xfrm>
            <a:off x="5488647" y="3313519"/>
            <a:ext cx="2336801" cy="394296"/>
          </a:xfrm>
          <a:prstGeom prst="roundRect">
            <a:avLst/>
          </a:prstGeom>
          <a:solidFill>
            <a:schemeClr val="accent2">
              <a:lumMod val="60000"/>
              <a:lumOff val="40000"/>
            </a:schemeClr>
          </a:solidFill>
          <a:ln w="285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Nucleocapsid Protein</a:t>
            </a:r>
          </a:p>
        </p:txBody>
      </p:sp>
      <p:sp>
        <p:nvSpPr>
          <p:cNvPr id="8" name="Rectangle: Rounded Corners 7">
            <a:extLst>
              <a:ext uri="{FF2B5EF4-FFF2-40B4-BE49-F238E27FC236}">
                <a16:creationId xmlns:a16="http://schemas.microsoft.com/office/drawing/2014/main" id="{22824B76-518F-4C72-B075-0FB2B4BF40FF}"/>
              </a:ext>
            </a:extLst>
          </p:cNvPr>
          <p:cNvSpPr/>
          <p:nvPr/>
        </p:nvSpPr>
        <p:spPr>
          <a:xfrm>
            <a:off x="3846817" y="3313519"/>
            <a:ext cx="1607265" cy="394296"/>
          </a:xfrm>
          <a:prstGeom prst="roundRect">
            <a:avLst/>
          </a:prstGeom>
          <a:solidFill>
            <a:schemeClr val="accent4">
              <a:lumMod val="20000"/>
              <a:lumOff val="80000"/>
            </a:schemeClr>
          </a:solidFill>
          <a:ln w="285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YPet</a:t>
            </a:r>
          </a:p>
        </p:txBody>
      </p:sp>
      <p:sp>
        <p:nvSpPr>
          <p:cNvPr id="18" name="Title 1">
            <a:extLst>
              <a:ext uri="{FF2B5EF4-FFF2-40B4-BE49-F238E27FC236}">
                <a16:creationId xmlns:a16="http://schemas.microsoft.com/office/drawing/2014/main" id="{332167DE-97B1-495A-B9B0-7FA6975A13F0}"/>
              </a:ext>
            </a:extLst>
          </p:cNvPr>
          <p:cNvSpPr>
            <a:spLocks noGrp="1"/>
          </p:cNvSpPr>
          <p:nvPr>
            <p:ph type="title"/>
          </p:nvPr>
        </p:nvSpPr>
        <p:spPr>
          <a:xfrm>
            <a:off x="838200" y="341421"/>
            <a:ext cx="10515600" cy="1325563"/>
          </a:xfrm>
        </p:spPr>
        <p:txBody>
          <a:bodyPr anchor="t">
            <a:normAutofit/>
          </a:bodyPr>
          <a:lstStyle/>
          <a:p>
            <a:r>
              <a:rPr lang="en-US" sz="3200" b="1" dirty="0"/>
              <a:t>Results </a:t>
            </a:r>
            <a:br>
              <a:rPr lang="en-US" sz="3200" b="1" dirty="0"/>
            </a:br>
            <a:r>
              <a:rPr lang="en-US" sz="3200" b="1" dirty="0">
                <a:ea typeface="Times" panose="02020603050405020304" pitchFamily="18" charset="0"/>
                <a:cs typeface="Times New Roman" panose="02020603050405020304" pitchFamily="18" charset="0"/>
              </a:rPr>
              <a:t>Cellular Translocation of Nucleocapsid Protein</a:t>
            </a:r>
            <a:endParaRPr lang="en-US" sz="3200" b="1" dirty="0"/>
          </a:p>
        </p:txBody>
      </p:sp>
      <p:sp>
        <p:nvSpPr>
          <p:cNvPr id="20" name="Slide Number Placeholder 19">
            <a:extLst>
              <a:ext uri="{FF2B5EF4-FFF2-40B4-BE49-F238E27FC236}">
                <a16:creationId xmlns:a16="http://schemas.microsoft.com/office/drawing/2014/main" id="{FBBC2FB7-9E39-4AFF-B54D-332724BCD293}"/>
              </a:ext>
            </a:extLst>
          </p:cNvPr>
          <p:cNvSpPr>
            <a:spLocks noGrp="1"/>
          </p:cNvSpPr>
          <p:nvPr>
            <p:ph type="sldNum" sz="quarter" idx="12"/>
          </p:nvPr>
        </p:nvSpPr>
        <p:spPr/>
        <p:txBody>
          <a:bodyPr/>
          <a:lstStyle/>
          <a:p>
            <a:fld id="{8F5CE88E-89A4-4243-AB1D-44322647EED2}" type="slidenum">
              <a:rPr lang="en-US" smtClean="0"/>
              <a:t>40</a:t>
            </a:fld>
            <a:endParaRPr lang="en-US" dirty="0"/>
          </a:p>
        </p:txBody>
      </p:sp>
      <p:graphicFrame>
        <p:nvGraphicFramePr>
          <p:cNvPr id="2" name="Table 8">
            <a:extLst>
              <a:ext uri="{FF2B5EF4-FFF2-40B4-BE49-F238E27FC236}">
                <a16:creationId xmlns:a16="http://schemas.microsoft.com/office/drawing/2014/main" id="{1E26317B-9D90-4B63-B551-7CC614DEFF98}"/>
              </a:ext>
            </a:extLst>
          </p:cNvPr>
          <p:cNvGraphicFramePr>
            <a:graphicFrameLocks noGrp="1"/>
          </p:cNvGraphicFramePr>
          <p:nvPr>
            <p:extLst>
              <p:ext uri="{D42A27DB-BD31-4B8C-83A1-F6EECF244321}">
                <p14:modId xmlns:p14="http://schemas.microsoft.com/office/powerpoint/2010/main" val="1574761916"/>
              </p:ext>
            </p:extLst>
          </p:nvPr>
        </p:nvGraphicFramePr>
        <p:xfrm>
          <a:off x="2507583" y="5664654"/>
          <a:ext cx="6882525" cy="640080"/>
        </p:xfrm>
        <a:graphic>
          <a:graphicData uri="http://schemas.openxmlformats.org/drawingml/2006/table">
            <a:tbl>
              <a:tblPr firstRow="1" bandRow="1">
                <a:tableStyleId>{5C22544A-7EE6-4342-B048-85BDC9FD1C3A}</a:tableStyleId>
              </a:tblPr>
              <a:tblGrid>
                <a:gridCol w="2294175">
                  <a:extLst>
                    <a:ext uri="{9D8B030D-6E8A-4147-A177-3AD203B41FA5}">
                      <a16:colId xmlns:a16="http://schemas.microsoft.com/office/drawing/2014/main" val="2083490657"/>
                    </a:ext>
                  </a:extLst>
                </a:gridCol>
                <a:gridCol w="2294175">
                  <a:extLst>
                    <a:ext uri="{9D8B030D-6E8A-4147-A177-3AD203B41FA5}">
                      <a16:colId xmlns:a16="http://schemas.microsoft.com/office/drawing/2014/main" val="1918406336"/>
                    </a:ext>
                  </a:extLst>
                </a:gridCol>
                <a:gridCol w="2294175">
                  <a:extLst>
                    <a:ext uri="{9D8B030D-6E8A-4147-A177-3AD203B41FA5}">
                      <a16:colId xmlns:a16="http://schemas.microsoft.com/office/drawing/2014/main" val="3884479338"/>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effectLst/>
                          <a:latin typeface="+mn-lt"/>
                          <a:ea typeface="+mn-ea"/>
                          <a:cs typeface="Times New Roman" panose="02020603050405020304" pitchFamily="18" charset="0"/>
                        </a:rPr>
                        <a:t>Channel: Hoechst (375 nm)</a:t>
                      </a:r>
                      <a:endParaRPr lang="en-US" sz="1800" b="1" dirty="0">
                        <a:solidFill>
                          <a:schemeClr val="tx1"/>
                        </a:solidFill>
                        <a:latin typeface="+mn-lt"/>
                        <a:cs typeface="Times New Roman" panose="02020603050405020304" pitchFamily="18" charset="0"/>
                      </a:endParaRPr>
                    </a:p>
                  </a:txBody>
                  <a:tcPr>
                    <a:noFill/>
                  </a:tcPr>
                </a:tc>
                <a:tc>
                  <a:txBody>
                    <a:bodyPr/>
                    <a:lstStyle/>
                    <a:p>
                      <a:pPr algn="ctr"/>
                      <a:r>
                        <a:rPr lang="en-US" sz="1800" b="1" kern="1200" dirty="0">
                          <a:solidFill>
                            <a:schemeClr val="tx1"/>
                          </a:solidFill>
                          <a:effectLst/>
                          <a:latin typeface="+mn-lt"/>
                          <a:ea typeface="+mn-ea"/>
                          <a:cs typeface="Times New Roman" panose="02020603050405020304" pitchFamily="18" charset="0"/>
                        </a:rPr>
                        <a:t>Channel: YPet </a:t>
                      </a:r>
                    </a:p>
                    <a:p>
                      <a:pPr algn="ctr"/>
                      <a:r>
                        <a:rPr lang="en-US" sz="1800" b="1" kern="1200" dirty="0">
                          <a:solidFill>
                            <a:schemeClr val="tx1"/>
                          </a:solidFill>
                          <a:effectLst/>
                          <a:latin typeface="+mn-lt"/>
                          <a:ea typeface="+mn-ea"/>
                          <a:cs typeface="Times New Roman" panose="02020603050405020304" pitchFamily="18" charset="0"/>
                        </a:rPr>
                        <a:t>(</a:t>
                      </a:r>
                      <a:r>
                        <a:rPr lang="en-US" dirty="0">
                          <a:solidFill>
                            <a:schemeClr val="tx1"/>
                          </a:solidFill>
                          <a:latin typeface="+mn-lt"/>
                        </a:rPr>
                        <a:t>530 nm)</a:t>
                      </a:r>
                    </a:p>
                  </a:txBody>
                  <a:tcPr>
                    <a:noFill/>
                  </a:tcPr>
                </a:tc>
                <a:tc>
                  <a:txBody>
                    <a:bodyPr/>
                    <a:lstStyle/>
                    <a:p>
                      <a:pPr algn="ctr"/>
                      <a:r>
                        <a:rPr lang="en-US" dirty="0">
                          <a:solidFill>
                            <a:schemeClr val="tx1"/>
                          </a:solidFill>
                          <a:latin typeface="+mn-lt"/>
                        </a:rPr>
                        <a:t>Merged</a:t>
                      </a:r>
                    </a:p>
                  </a:txBody>
                  <a:tcPr>
                    <a:noFill/>
                  </a:tcPr>
                </a:tc>
                <a:extLst>
                  <a:ext uri="{0D108BD9-81ED-4DB2-BD59-A6C34878D82A}">
                    <a16:rowId xmlns:a16="http://schemas.microsoft.com/office/drawing/2014/main" val="3228245341"/>
                  </a:ext>
                </a:extLst>
              </a:tr>
            </a:tbl>
          </a:graphicData>
        </a:graphic>
      </p:graphicFrame>
    </p:spTree>
    <p:extLst>
      <p:ext uri="{BB962C8B-B14F-4D97-AF65-F5344CB8AC3E}">
        <p14:creationId xmlns:p14="http://schemas.microsoft.com/office/powerpoint/2010/main" val="12571982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green, old&#10;&#10;Description automatically generated">
            <a:extLst>
              <a:ext uri="{FF2B5EF4-FFF2-40B4-BE49-F238E27FC236}">
                <a16:creationId xmlns:a16="http://schemas.microsoft.com/office/drawing/2014/main" id="{F1503A50-0894-4E02-B117-5A341915D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5275" y="1679448"/>
            <a:ext cx="7601449" cy="5178552"/>
          </a:xfrm>
          <a:prstGeom prst="rect">
            <a:avLst/>
          </a:prstGeom>
        </p:spPr>
      </p:pic>
      <p:graphicFrame>
        <p:nvGraphicFramePr>
          <p:cNvPr id="6" name="Table 6">
            <a:extLst>
              <a:ext uri="{FF2B5EF4-FFF2-40B4-BE49-F238E27FC236}">
                <a16:creationId xmlns:a16="http://schemas.microsoft.com/office/drawing/2014/main" id="{871E04E5-2697-447E-8B1A-7F9CF26F5128}"/>
              </a:ext>
            </a:extLst>
          </p:cNvPr>
          <p:cNvGraphicFramePr>
            <a:graphicFrameLocks noGrp="1"/>
          </p:cNvGraphicFramePr>
          <p:nvPr>
            <p:extLst>
              <p:ext uri="{D42A27DB-BD31-4B8C-83A1-F6EECF244321}">
                <p14:modId xmlns:p14="http://schemas.microsoft.com/office/powerpoint/2010/main" val="1697299026"/>
              </p:ext>
            </p:extLst>
          </p:nvPr>
        </p:nvGraphicFramePr>
        <p:xfrm>
          <a:off x="2324230" y="1457368"/>
          <a:ext cx="7372350" cy="370840"/>
        </p:xfrm>
        <a:graphic>
          <a:graphicData uri="http://schemas.openxmlformats.org/drawingml/2006/table">
            <a:tbl>
              <a:tblPr firstRow="1" bandRow="1">
                <a:tableStyleId>{5C22544A-7EE6-4342-B048-85BDC9FD1C3A}</a:tableStyleId>
              </a:tblPr>
              <a:tblGrid>
                <a:gridCol w="1474470">
                  <a:extLst>
                    <a:ext uri="{9D8B030D-6E8A-4147-A177-3AD203B41FA5}">
                      <a16:colId xmlns:a16="http://schemas.microsoft.com/office/drawing/2014/main" val="34190690"/>
                    </a:ext>
                  </a:extLst>
                </a:gridCol>
                <a:gridCol w="1474470">
                  <a:extLst>
                    <a:ext uri="{9D8B030D-6E8A-4147-A177-3AD203B41FA5}">
                      <a16:colId xmlns:a16="http://schemas.microsoft.com/office/drawing/2014/main" val="596038438"/>
                    </a:ext>
                  </a:extLst>
                </a:gridCol>
                <a:gridCol w="1474470">
                  <a:extLst>
                    <a:ext uri="{9D8B030D-6E8A-4147-A177-3AD203B41FA5}">
                      <a16:colId xmlns:a16="http://schemas.microsoft.com/office/drawing/2014/main" val="975990382"/>
                    </a:ext>
                  </a:extLst>
                </a:gridCol>
                <a:gridCol w="1474470">
                  <a:extLst>
                    <a:ext uri="{9D8B030D-6E8A-4147-A177-3AD203B41FA5}">
                      <a16:colId xmlns:a16="http://schemas.microsoft.com/office/drawing/2014/main" val="3850015124"/>
                    </a:ext>
                  </a:extLst>
                </a:gridCol>
                <a:gridCol w="1474470">
                  <a:extLst>
                    <a:ext uri="{9D8B030D-6E8A-4147-A177-3AD203B41FA5}">
                      <a16:colId xmlns:a16="http://schemas.microsoft.com/office/drawing/2014/main" val="162049353"/>
                    </a:ext>
                  </a:extLst>
                </a:gridCol>
              </a:tblGrid>
              <a:tr h="370840">
                <a:tc>
                  <a:txBody>
                    <a:bodyPr/>
                    <a:lstStyle/>
                    <a:p>
                      <a:pPr algn="ctr"/>
                      <a:r>
                        <a:rPr lang="en-US" dirty="0">
                          <a:solidFill>
                            <a:schemeClr val="tx1"/>
                          </a:solidFill>
                          <a:latin typeface="Times New Roman" panose="02020603050405020304" pitchFamily="18" charset="0"/>
                          <a:cs typeface="Times New Roman" panose="02020603050405020304" pitchFamily="18" charset="0"/>
                        </a:rPr>
                        <a:t>Wild Type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K61R</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K65R</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K347R</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K355R</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83735771"/>
                  </a:ext>
                </a:extLst>
              </a:tr>
            </a:tbl>
          </a:graphicData>
        </a:graphic>
      </p:graphicFrame>
      <p:graphicFrame>
        <p:nvGraphicFramePr>
          <p:cNvPr id="8" name="Table 8">
            <a:extLst>
              <a:ext uri="{FF2B5EF4-FFF2-40B4-BE49-F238E27FC236}">
                <a16:creationId xmlns:a16="http://schemas.microsoft.com/office/drawing/2014/main" id="{BB6AE6DA-F171-4C11-9D4E-7F26546D3B25}"/>
              </a:ext>
            </a:extLst>
          </p:cNvPr>
          <p:cNvGraphicFramePr>
            <a:graphicFrameLocks noGrp="1"/>
          </p:cNvGraphicFramePr>
          <p:nvPr>
            <p:extLst>
              <p:ext uri="{D42A27DB-BD31-4B8C-83A1-F6EECF244321}">
                <p14:modId xmlns:p14="http://schemas.microsoft.com/office/powerpoint/2010/main" val="1969972109"/>
              </p:ext>
            </p:extLst>
          </p:nvPr>
        </p:nvGraphicFramePr>
        <p:xfrm>
          <a:off x="2056770" y="1778932"/>
          <a:ext cx="267460" cy="5052483"/>
        </p:xfrm>
        <a:graphic>
          <a:graphicData uri="http://schemas.openxmlformats.org/drawingml/2006/table">
            <a:tbl>
              <a:tblPr firstRow="1" bandRow="1">
                <a:tableStyleId>{5C22544A-7EE6-4342-B048-85BDC9FD1C3A}</a:tableStyleId>
              </a:tblPr>
              <a:tblGrid>
                <a:gridCol w="267460">
                  <a:extLst>
                    <a:ext uri="{9D8B030D-6E8A-4147-A177-3AD203B41FA5}">
                      <a16:colId xmlns:a16="http://schemas.microsoft.com/office/drawing/2014/main" val="3993545794"/>
                    </a:ext>
                  </a:extLst>
                </a:gridCol>
              </a:tblGrid>
              <a:tr h="1684161">
                <a:tc>
                  <a:txBody>
                    <a:bodyPr/>
                    <a:lstStyle/>
                    <a:p>
                      <a:pPr algn="ctr"/>
                      <a:r>
                        <a:rPr lang="en-US" sz="1800" b="1" kern="1200" dirty="0">
                          <a:solidFill>
                            <a:schemeClr val="tx1"/>
                          </a:solidFill>
                          <a:effectLst/>
                          <a:latin typeface="Times New Roman" panose="02020603050405020304" pitchFamily="18" charset="0"/>
                          <a:ea typeface="+mn-ea"/>
                          <a:cs typeface="Times New Roman" panose="02020603050405020304" pitchFamily="18" charset="0"/>
                        </a:rPr>
                        <a:t>Hoechst</a:t>
                      </a:r>
                      <a:endParaRPr lang="en-US" sz="1800" b="1" dirty="0">
                        <a:solidFill>
                          <a:schemeClr val="tx1"/>
                        </a:solidFill>
                        <a:latin typeface="Times New Roman" panose="02020603050405020304" pitchFamily="18" charset="0"/>
                        <a:cs typeface="Times New Roman" panose="02020603050405020304" pitchFamily="18" charset="0"/>
                      </a:endParaRPr>
                    </a:p>
                  </a:txBody>
                  <a:tcPr vert="vert270" anchor="ctr">
                    <a:noFill/>
                  </a:tcPr>
                </a:tc>
                <a:extLst>
                  <a:ext uri="{0D108BD9-81ED-4DB2-BD59-A6C34878D82A}">
                    <a16:rowId xmlns:a16="http://schemas.microsoft.com/office/drawing/2014/main" val="2487530120"/>
                  </a:ext>
                </a:extLst>
              </a:tr>
              <a:tr h="1684161">
                <a:tc>
                  <a:txBody>
                    <a:bodyPr/>
                    <a:lstStyle/>
                    <a:p>
                      <a:pPr algn="ctr"/>
                      <a:r>
                        <a:rPr lang="en-US" sz="1800" b="1" dirty="0">
                          <a:solidFill>
                            <a:schemeClr val="tx1"/>
                          </a:solidFill>
                          <a:latin typeface="Times New Roman" panose="02020603050405020304" pitchFamily="18" charset="0"/>
                          <a:cs typeface="Times New Roman" panose="02020603050405020304" pitchFamily="18" charset="0"/>
                        </a:rPr>
                        <a:t>YPet</a:t>
                      </a:r>
                    </a:p>
                  </a:txBody>
                  <a:tcPr vert="vert270" anchor="ctr">
                    <a:noFill/>
                  </a:tcPr>
                </a:tc>
                <a:extLst>
                  <a:ext uri="{0D108BD9-81ED-4DB2-BD59-A6C34878D82A}">
                    <a16:rowId xmlns:a16="http://schemas.microsoft.com/office/drawing/2014/main" val="935439569"/>
                  </a:ext>
                </a:extLst>
              </a:tr>
              <a:tr h="1684161">
                <a:tc>
                  <a:txBody>
                    <a:bodyPr/>
                    <a:lstStyle/>
                    <a:p>
                      <a:pPr algn="ctr"/>
                      <a:r>
                        <a:rPr lang="en-US" sz="1800" b="1" dirty="0">
                          <a:solidFill>
                            <a:schemeClr val="tx1"/>
                          </a:solidFill>
                          <a:latin typeface="Times New Roman" panose="02020603050405020304" pitchFamily="18" charset="0"/>
                          <a:cs typeface="Times New Roman" panose="02020603050405020304" pitchFamily="18" charset="0"/>
                        </a:rPr>
                        <a:t>Merged</a:t>
                      </a:r>
                    </a:p>
                  </a:txBody>
                  <a:tcPr vert="vert270" anchor="ctr">
                    <a:noFill/>
                  </a:tcPr>
                </a:tc>
                <a:extLst>
                  <a:ext uri="{0D108BD9-81ED-4DB2-BD59-A6C34878D82A}">
                    <a16:rowId xmlns:a16="http://schemas.microsoft.com/office/drawing/2014/main" val="3999146646"/>
                  </a:ext>
                </a:extLst>
              </a:tr>
            </a:tbl>
          </a:graphicData>
        </a:graphic>
      </p:graphicFrame>
      <p:sp>
        <p:nvSpPr>
          <p:cNvPr id="7" name="Title 1">
            <a:extLst>
              <a:ext uri="{FF2B5EF4-FFF2-40B4-BE49-F238E27FC236}">
                <a16:creationId xmlns:a16="http://schemas.microsoft.com/office/drawing/2014/main" id="{1D3ECD08-400C-4FED-91C6-B670E15CCE7F}"/>
              </a:ext>
            </a:extLst>
          </p:cNvPr>
          <p:cNvSpPr>
            <a:spLocks noGrp="1"/>
          </p:cNvSpPr>
          <p:nvPr>
            <p:ph type="title"/>
          </p:nvPr>
        </p:nvSpPr>
        <p:spPr>
          <a:xfrm>
            <a:off x="838200" y="341421"/>
            <a:ext cx="10515600" cy="1325563"/>
          </a:xfrm>
        </p:spPr>
        <p:txBody>
          <a:bodyPr anchor="t">
            <a:normAutofit/>
          </a:bodyPr>
          <a:lstStyle/>
          <a:p>
            <a:r>
              <a:rPr lang="en-US" sz="3200" b="1" dirty="0"/>
              <a:t>Results </a:t>
            </a:r>
            <a:br>
              <a:rPr lang="en-US" sz="3200" b="1" dirty="0"/>
            </a:br>
            <a:r>
              <a:rPr lang="en-US" sz="3200" b="1" dirty="0">
                <a:ea typeface="Times" panose="02020603050405020304" pitchFamily="18" charset="0"/>
                <a:cs typeface="Times New Roman" panose="02020603050405020304" pitchFamily="18" charset="0"/>
              </a:rPr>
              <a:t>Cellular Translocation of Nucleocapsid Protein</a:t>
            </a:r>
            <a:endParaRPr lang="en-US" sz="3200" b="1" dirty="0"/>
          </a:p>
        </p:txBody>
      </p:sp>
      <p:sp>
        <p:nvSpPr>
          <p:cNvPr id="3" name="Slide Number Placeholder 2">
            <a:extLst>
              <a:ext uri="{FF2B5EF4-FFF2-40B4-BE49-F238E27FC236}">
                <a16:creationId xmlns:a16="http://schemas.microsoft.com/office/drawing/2014/main" id="{6264B413-B1ED-490C-A97C-00A1F7F338F9}"/>
              </a:ext>
            </a:extLst>
          </p:cNvPr>
          <p:cNvSpPr>
            <a:spLocks noGrp="1"/>
          </p:cNvSpPr>
          <p:nvPr>
            <p:ph type="sldNum" sz="quarter" idx="12"/>
          </p:nvPr>
        </p:nvSpPr>
        <p:spPr/>
        <p:txBody>
          <a:bodyPr/>
          <a:lstStyle/>
          <a:p>
            <a:fld id="{8F5CE88E-89A4-4243-AB1D-44322647EED2}" type="slidenum">
              <a:rPr lang="en-US" smtClean="0"/>
              <a:t>41</a:t>
            </a:fld>
            <a:endParaRPr lang="en-US" dirty="0"/>
          </a:p>
        </p:txBody>
      </p:sp>
    </p:spTree>
    <p:extLst>
      <p:ext uri="{BB962C8B-B14F-4D97-AF65-F5344CB8AC3E}">
        <p14:creationId xmlns:p14="http://schemas.microsoft.com/office/powerpoint/2010/main" val="22911830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Rounded Corners 51">
            <a:extLst>
              <a:ext uri="{FF2B5EF4-FFF2-40B4-BE49-F238E27FC236}">
                <a16:creationId xmlns:a16="http://schemas.microsoft.com/office/drawing/2014/main" id="{1C786367-CDA0-4A20-8B00-3461D02D42CA}"/>
              </a:ext>
            </a:extLst>
          </p:cNvPr>
          <p:cNvSpPr/>
          <p:nvPr/>
        </p:nvSpPr>
        <p:spPr>
          <a:xfrm>
            <a:off x="6719772" y="1237129"/>
            <a:ext cx="5183721" cy="5255746"/>
          </a:xfrm>
          <a:prstGeom prst="roundRect">
            <a:avLst/>
          </a:prstGeom>
          <a:solidFill>
            <a:schemeClr val="accent1">
              <a:lumMod val="60000"/>
              <a:lumOff val="40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837971E-20E0-4CBF-9D56-140FDEDDD4A4}"/>
              </a:ext>
            </a:extLst>
          </p:cNvPr>
          <p:cNvSpPr>
            <a:spLocks noGrp="1"/>
          </p:cNvSpPr>
          <p:nvPr>
            <p:ph type="title"/>
          </p:nvPr>
        </p:nvSpPr>
        <p:spPr/>
        <p:txBody>
          <a:bodyPr anchor="t">
            <a:normAutofit/>
          </a:bodyPr>
          <a:lstStyle/>
          <a:p>
            <a:r>
              <a:rPr lang="en-US" sz="3200" b="1" i="1" dirty="0">
                <a:ea typeface="Times" panose="02020603050405020304" pitchFamily="18" charset="0"/>
                <a:cs typeface="Times New Roman" panose="02020603050405020304" pitchFamily="18" charset="0"/>
              </a:rPr>
              <a:t>In vitro </a:t>
            </a:r>
            <a:r>
              <a:rPr lang="en-US" sz="3200" b="1" dirty="0">
                <a:ea typeface="Times" panose="02020603050405020304" pitchFamily="18" charset="0"/>
                <a:cs typeface="Times New Roman" panose="02020603050405020304" pitchFamily="18" charset="0"/>
              </a:rPr>
              <a:t>SUMOylation of N Protein Mutants</a:t>
            </a:r>
            <a:endParaRPr lang="en-US" sz="3200" dirty="0"/>
          </a:p>
        </p:txBody>
      </p:sp>
      <p:grpSp>
        <p:nvGrpSpPr>
          <p:cNvPr id="44" name="Group 43">
            <a:extLst>
              <a:ext uri="{FF2B5EF4-FFF2-40B4-BE49-F238E27FC236}">
                <a16:creationId xmlns:a16="http://schemas.microsoft.com/office/drawing/2014/main" id="{7CB1732D-D38F-41DB-B830-BFB3BA2E8FE3}"/>
              </a:ext>
            </a:extLst>
          </p:cNvPr>
          <p:cNvGrpSpPr/>
          <p:nvPr/>
        </p:nvGrpSpPr>
        <p:grpSpPr>
          <a:xfrm>
            <a:off x="1613916" y="3030940"/>
            <a:ext cx="1052775" cy="1692865"/>
            <a:chOff x="1743008" y="2917309"/>
            <a:chExt cx="1052775" cy="1692865"/>
          </a:xfrm>
        </p:grpSpPr>
        <p:sp>
          <p:nvSpPr>
            <p:cNvPr id="5" name="Rectangle: Rounded Corners 4">
              <a:extLst>
                <a:ext uri="{FF2B5EF4-FFF2-40B4-BE49-F238E27FC236}">
                  <a16:creationId xmlns:a16="http://schemas.microsoft.com/office/drawing/2014/main" id="{727041A7-C88C-491D-BAC7-A6EE2BB00C34}"/>
                </a:ext>
              </a:extLst>
            </p:cNvPr>
            <p:cNvSpPr/>
            <p:nvPr/>
          </p:nvSpPr>
          <p:spPr>
            <a:xfrm>
              <a:off x="1810740" y="2917309"/>
              <a:ext cx="824089" cy="383822"/>
            </a:xfrm>
            <a:prstGeom prst="roundRect">
              <a:avLst/>
            </a:prstGeom>
            <a:solidFill>
              <a:schemeClr val="accent2">
                <a:lumMod val="40000"/>
                <a:lumOff val="6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9AF59247-3B9D-48BA-9608-C70AB1880617}"/>
                </a:ext>
              </a:extLst>
            </p:cNvPr>
            <p:cNvSpPr/>
            <p:nvPr/>
          </p:nvSpPr>
          <p:spPr>
            <a:xfrm>
              <a:off x="1743008" y="3895208"/>
              <a:ext cx="824089" cy="383822"/>
            </a:xfrm>
            <a:prstGeom prst="roundRect">
              <a:avLst/>
            </a:prstGeom>
            <a:solidFill>
              <a:schemeClr val="accent2">
                <a:lumMod val="40000"/>
                <a:lumOff val="6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A5B3CA97-18C0-4999-AA70-99790FE02DB2}"/>
                </a:ext>
              </a:extLst>
            </p:cNvPr>
            <p:cNvSpPr/>
            <p:nvPr/>
          </p:nvSpPr>
          <p:spPr>
            <a:xfrm>
              <a:off x="1895408" y="4047608"/>
              <a:ext cx="824089" cy="383822"/>
            </a:xfrm>
            <a:prstGeom prst="roundRect">
              <a:avLst/>
            </a:prstGeom>
            <a:solidFill>
              <a:schemeClr val="accent2">
                <a:lumMod val="40000"/>
                <a:lumOff val="6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000C7F83-83F5-461C-8E8D-B27E585CE544}"/>
                </a:ext>
              </a:extLst>
            </p:cNvPr>
            <p:cNvSpPr/>
            <p:nvPr/>
          </p:nvSpPr>
          <p:spPr>
            <a:xfrm>
              <a:off x="1971694" y="4226352"/>
              <a:ext cx="824089" cy="383822"/>
            </a:xfrm>
            <a:prstGeom prst="roundRect">
              <a:avLst/>
            </a:prstGeom>
            <a:solidFill>
              <a:schemeClr val="accent2">
                <a:lumMod val="40000"/>
                <a:lumOff val="6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D0052413-B36E-4A5C-9445-4FBA0BA1E0AC}"/>
                </a:ext>
              </a:extLst>
            </p:cNvPr>
            <p:cNvSpPr/>
            <p:nvPr/>
          </p:nvSpPr>
          <p:spPr>
            <a:xfrm>
              <a:off x="1743008" y="3627097"/>
              <a:ext cx="304800" cy="268111"/>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04AD737C-147F-4B19-BDE4-8222A1D05521}"/>
                </a:ext>
              </a:extLst>
            </p:cNvPr>
            <p:cNvSpPr/>
            <p:nvPr/>
          </p:nvSpPr>
          <p:spPr>
            <a:xfrm>
              <a:off x="2394940" y="3779497"/>
              <a:ext cx="304800" cy="268111"/>
            </a:xfrm>
            <a:prstGeom prst="ellipse">
              <a:avLst/>
            </a:prstGeom>
            <a:solidFill>
              <a:schemeClr val="accent6">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1BC9C49A-AD29-4D9B-8303-8C84F468D013}"/>
                </a:ext>
              </a:extLst>
            </p:cNvPr>
            <p:cNvSpPr/>
            <p:nvPr/>
          </p:nvSpPr>
          <p:spPr>
            <a:xfrm>
              <a:off x="2052041" y="3931897"/>
              <a:ext cx="304800" cy="268111"/>
            </a:xfrm>
            <a:prstGeom prst="ellipse">
              <a:avLst/>
            </a:prstGeom>
            <a:solidFill>
              <a:schemeClr val="accent4">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CE8A0725-B02C-4EAE-BEDB-0F759CD1A8B1}"/>
                </a:ext>
              </a:extLst>
            </p:cNvPr>
            <p:cNvCxnSpPr/>
            <p:nvPr/>
          </p:nvCxnSpPr>
          <p:spPr>
            <a:xfrm>
              <a:off x="2212905" y="3453531"/>
              <a:ext cx="0" cy="307621"/>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31" name="Straight Arrow Connector 30">
            <a:extLst>
              <a:ext uri="{FF2B5EF4-FFF2-40B4-BE49-F238E27FC236}">
                <a16:creationId xmlns:a16="http://schemas.microsoft.com/office/drawing/2014/main" id="{CB3C015A-02E6-4AC5-9C21-8F376551BD60}"/>
              </a:ext>
            </a:extLst>
          </p:cNvPr>
          <p:cNvCxnSpPr>
            <a:cxnSpLocks/>
            <a:stCxn id="16" idx="7"/>
          </p:cNvCxnSpPr>
          <p:nvPr/>
        </p:nvCxnSpPr>
        <p:spPr>
          <a:xfrm flipV="1">
            <a:off x="6078834" y="2438400"/>
            <a:ext cx="791866" cy="2105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0858B99-7509-4207-A5FF-C03B1B9DC34F}"/>
              </a:ext>
            </a:extLst>
          </p:cNvPr>
          <p:cNvCxnSpPr>
            <a:cxnSpLocks/>
          </p:cNvCxnSpPr>
          <p:nvPr/>
        </p:nvCxnSpPr>
        <p:spPr>
          <a:xfrm flipV="1">
            <a:off x="6535552" y="3030940"/>
            <a:ext cx="3116448" cy="6816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502A9F1D-A683-4057-9808-6C77ACB4B16C}"/>
              </a:ext>
            </a:extLst>
          </p:cNvPr>
          <p:cNvSpPr/>
          <p:nvPr/>
        </p:nvSpPr>
        <p:spPr>
          <a:xfrm>
            <a:off x="7040813" y="1690688"/>
            <a:ext cx="2358990" cy="1261681"/>
          </a:xfrm>
          <a:custGeom>
            <a:avLst/>
            <a:gdLst>
              <a:gd name="connsiteX0" fmla="*/ 0 w 2358990"/>
              <a:gd name="connsiteY0" fmla="*/ 630841 h 1261681"/>
              <a:gd name="connsiteX1" fmla="*/ 1179495 w 2358990"/>
              <a:gd name="connsiteY1" fmla="*/ 0 h 1261681"/>
              <a:gd name="connsiteX2" fmla="*/ 2358990 w 2358990"/>
              <a:gd name="connsiteY2" fmla="*/ 630841 h 1261681"/>
              <a:gd name="connsiteX3" fmla="*/ 1179495 w 2358990"/>
              <a:gd name="connsiteY3" fmla="*/ 1261682 h 1261681"/>
              <a:gd name="connsiteX4" fmla="*/ 0 w 2358990"/>
              <a:gd name="connsiteY4" fmla="*/ 630841 h 126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8990" h="1261681" fill="none" extrusionOk="0">
                <a:moveTo>
                  <a:pt x="0" y="630841"/>
                </a:moveTo>
                <a:cubicBezTo>
                  <a:pt x="-157276" y="218002"/>
                  <a:pt x="507731" y="36766"/>
                  <a:pt x="1179495" y="0"/>
                </a:cubicBezTo>
                <a:cubicBezTo>
                  <a:pt x="1836236" y="6113"/>
                  <a:pt x="2386977" y="311048"/>
                  <a:pt x="2358990" y="630841"/>
                </a:cubicBezTo>
                <a:cubicBezTo>
                  <a:pt x="2240096" y="942811"/>
                  <a:pt x="1857041" y="1291858"/>
                  <a:pt x="1179495" y="1261682"/>
                </a:cubicBezTo>
                <a:cubicBezTo>
                  <a:pt x="480143" y="1326490"/>
                  <a:pt x="-17452" y="963238"/>
                  <a:pt x="0" y="630841"/>
                </a:cubicBezTo>
                <a:close/>
              </a:path>
              <a:path w="2358990" h="1261681" stroke="0" extrusionOk="0">
                <a:moveTo>
                  <a:pt x="0" y="630841"/>
                </a:moveTo>
                <a:cubicBezTo>
                  <a:pt x="74378" y="172964"/>
                  <a:pt x="572145" y="69072"/>
                  <a:pt x="1179495" y="0"/>
                </a:cubicBezTo>
                <a:cubicBezTo>
                  <a:pt x="1812748" y="-50562"/>
                  <a:pt x="2372681" y="290626"/>
                  <a:pt x="2358990" y="630841"/>
                </a:cubicBezTo>
                <a:cubicBezTo>
                  <a:pt x="2355873" y="945228"/>
                  <a:pt x="1701845" y="1319815"/>
                  <a:pt x="1179495" y="1261682"/>
                </a:cubicBezTo>
                <a:cubicBezTo>
                  <a:pt x="512782" y="1188295"/>
                  <a:pt x="43559" y="1042058"/>
                  <a:pt x="0" y="630841"/>
                </a:cubicBezTo>
                <a:close/>
              </a:path>
            </a:pathLst>
          </a:custGeom>
          <a:solidFill>
            <a:schemeClr val="accent1">
              <a:lumMod val="40000"/>
              <a:lumOff val="60000"/>
            </a:schemeClr>
          </a:solidFill>
          <a:ln w="22225">
            <a:solidFill>
              <a:schemeClr val="tx1"/>
            </a:solidFill>
            <a:extLst>
              <a:ext uri="{C807C97D-BFC1-408E-A445-0C87EB9F89A2}">
                <ask:lineSketchStyleProps xmlns:ask="http://schemas.microsoft.com/office/drawing/2018/sketchyshapes" sd="161725608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Translocation</a:t>
            </a:r>
          </a:p>
          <a:p>
            <a:pPr algn="ctr"/>
            <a:r>
              <a:rPr lang="en-US" sz="1600" dirty="0">
                <a:solidFill>
                  <a:schemeClr val="tx1"/>
                </a:solidFill>
              </a:rPr>
              <a:t>*Phosphorylation</a:t>
            </a:r>
            <a:endParaRPr lang="en-US" sz="1400" dirty="0">
              <a:solidFill>
                <a:schemeClr val="tx1"/>
              </a:solidFill>
            </a:endParaRPr>
          </a:p>
        </p:txBody>
      </p:sp>
      <p:sp>
        <p:nvSpPr>
          <p:cNvPr id="47" name="Oval 46">
            <a:extLst>
              <a:ext uri="{FF2B5EF4-FFF2-40B4-BE49-F238E27FC236}">
                <a16:creationId xmlns:a16="http://schemas.microsoft.com/office/drawing/2014/main" id="{ADEA8C7A-EDC1-40F6-AD0F-FD1FE0BE1197}"/>
              </a:ext>
            </a:extLst>
          </p:cNvPr>
          <p:cNvSpPr/>
          <p:nvPr/>
        </p:nvSpPr>
        <p:spPr>
          <a:xfrm>
            <a:off x="9503125" y="1690688"/>
            <a:ext cx="2134141" cy="1390045"/>
          </a:xfrm>
          <a:custGeom>
            <a:avLst/>
            <a:gdLst>
              <a:gd name="connsiteX0" fmla="*/ 0 w 2134141"/>
              <a:gd name="connsiteY0" fmla="*/ 695023 h 1390045"/>
              <a:gd name="connsiteX1" fmla="*/ 1067071 w 2134141"/>
              <a:gd name="connsiteY1" fmla="*/ 0 h 1390045"/>
              <a:gd name="connsiteX2" fmla="*/ 2134142 w 2134141"/>
              <a:gd name="connsiteY2" fmla="*/ 695023 h 1390045"/>
              <a:gd name="connsiteX3" fmla="*/ 1067071 w 2134141"/>
              <a:gd name="connsiteY3" fmla="*/ 1390046 h 1390045"/>
              <a:gd name="connsiteX4" fmla="*/ 0 w 2134141"/>
              <a:gd name="connsiteY4" fmla="*/ 695023 h 1390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141" h="1390045" fill="none" extrusionOk="0">
                <a:moveTo>
                  <a:pt x="0" y="695023"/>
                </a:moveTo>
                <a:cubicBezTo>
                  <a:pt x="-58666" y="255989"/>
                  <a:pt x="427150" y="-100313"/>
                  <a:pt x="1067071" y="0"/>
                </a:cubicBezTo>
                <a:cubicBezTo>
                  <a:pt x="1719695" y="77650"/>
                  <a:pt x="2146079" y="319417"/>
                  <a:pt x="2134142" y="695023"/>
                </a:cubicBezTo>
                <a:cubicBezTo>
                  <a:pt x="2137667" y="1052060"/>
                  <a:pt x="1594169" y="1338311"/>
                  <a:pt x="1067071" y="1390046"/>
                </a:cubicBezTo>
                <a:cubicBezTo>
                  <a:pt x="465958" y="1396729"/>
                  <a:pt x="29623" y="1160532"/>
                  <a:pt x="0" y="695023"/>
                </a:cubicBezTo>
                <a:close/>
              </a:path>
              <a:path w="2134141" h="1390045" stroke="0" extrusionOk="0">
                <a:moveTo>
                  <a:pt x="0" y="695023"/>
                </a:moveTo>
                <a:cubicBezTo>
                  <a:pt x="-87770" y="450533"/>
                  <a:pt x="549633" y="-62778"/>
                  <a:pt x="1067071" y="0"/>
                </a:cubicBezTo>
                <a:cubicBezTo>
                  <a:pt x="1677399" y="29908"/>
                  <a:pt x="2193705" y="267116"/>
                  <a:pt x="2134142" y="695023"/>
                </a:cubicBezTo>
                <a:cubicBezTo>
                  <a:pt x="2152258" y="988190"/>
                  <a:pt x="1703720" y="1430672"/>
                  <a:pt x="1067071" y="1390046"/>
                </a:cubicBezTo>
                <a:cubicBezTo>
                  <a:pt x="475943" y="1401921"/>
                  <a:pt x="-21655" y="1057589"/>
                  <a:pt x="0" y="695023"/>
                </a:cubicBezTo>
                <a:close/>
              </a:path>
            </a:pathLst>
          </a:custGeom>
          <a:solidFill>
            <a:schemeClr val="accent2">
              <a:lumMod val="60000"/>
              <a:lumOff val="40000"/>
            </a:schemeClr>
          </a:solidFill>
          <a:ln w="22225">
            <a:solidFill>
              <a:schemeClr val="tx1"/>
            </a:solidFill>
            <a:extLst>
              <a:ext uri="{C807C97D-BFC1-408E-A445-0C87EB9F89A2}">
                <ask:lineSketchStyleProps xmlns:ask="http://schemas.microsoft.com/office/drawing/2018/sketchyshapes" sd="3809068511">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Disease Progression</a:t>
            </a:r>
          </a:p>
        </p:txBody>
      </p:sp>
      <p:sp>
        <p:nvSpPr>
          <p:cNvPr id="70" name="TextBox 69">
            <a:extLst>
              <a:ext uri="{FF2B5EF4-FFF2-40B4-BE49-F238E27FC236}">
                <a16:creationId xmlns:a16="http://schemas.microsoft.com/office/drawing/2014/main" id="{9AFA03B2-433D-431B-91B8-3D0F5DF95CAC}"/>
              </a:ext>
            </a:extLst>
          </p:cNvPr>
          <p:cNvSpPr txBox="1"/>
          <p:nvPr/>
        </p:nvSpPr>
        <p:spPr>
          <a:xfrm>
            <a:off x="1235765" y="2568315"/>
            <a:ext cx="1796527" cy="369332"/>
          </a:xfrm>
          <a:prstGeom prst="rect">
            <a:avLst/>
          </a:prstGeom>
          <a:noFill/>
        </p:spPr>
        <p:txBody>
          <a:bodyPr wrap="square" rtlCol="0">
            <a:spAutoFit/>
          </a:bodyPr>
          <a:lstStyle/>
          <a:p>
            <a:r>
              <a:rPr lang="en-US" dirty="0"/>
              <a:t>Protein Isoforms</a:t>
            </a:r>
          </a:p>
        </p:txBody>
      </p:sp>
      <p:sp>
        <p:nvSpPr>
          <p:cNvPr id="73" name="TextBox 72">
            <a:extLst>
              <a:ext uri="{FF2B5EF4-FFF2-40B4-BE49-F238E27FC236}">
                <a16:creationId xmlns:a16="http://schemas.microsoft.com/office/drawing/2014/main" id="{41BD2B0C-AF22-4E5C-B573-1DBD6C9E41F6}"/>
              </a:ext>
            </a:extLst>
          </p:cNvPr>
          <p:cNvSpPr txBox="1"/>
          <p:nvPr/>
        </p:nvSpPr>
        <p:spPr>
          <a:xfrm>
            <a:off x="3499556" y="1915548"/>
            <a:ext cx="3008730" cy="369332"/>
          </a:xfrm>
          <a:prstGeom prst="rect">
            <a:avLst/>
          </a:prstGeom>
          <a:noFill/>
        </p:spPr>
        <p:txBody>
          <a:bodyPr wrap="square" rtlCol="0">
            <a:spAutoFit/>
          </a:bodyPr>
          <a:lstStyle/>
          <a:p>
            <a:r>
              <a:rPr lang="en-US" dirty="0"/>
              <a:t>Protein-Protein  Interaction </a:t>
            </a:r>
          </a:p>
        </p:txBody>
      </p:sp>
      <p:sp>
        <p:nvSpPr>
          <p:cNvPr id="74" name="TextBox 73">
            <a:extLst>
              <a:ext uri="{FF2B5EF4-FFF2-40B4-BE49-F238E27FC236}">
                <a16:creationId xmlns:a16="http://schemas.microsoft.com/office/drawing/2014/main" id="{A25FF9F9-4F47-4551-9EBA-3002DC2C2739}"/>
              </a:ext>
            </a:extLst>
          </p:cNvPr>
          <p:cNvSpPr txBox="1"/>
          <p:nvPr/>
        </p:nvSpPr>
        <p:spPr>
          <a:xfrm>
            <a:off x="8289682" y="1239704"/>
            <a:ext cx="2358990" cy="461665"/>
          </a:xfrm>
          <a:prstGeom prst="rect">
            <a:avLst/>
          </a:prstGeom>
          <a:noFill/>
        </p:spPr>
        <p:txBody>
          <a:bodyPr wrap="square" rtlCol="0">
            <a:spAutoFit/>
          </a:bodyPr>
          <a:lstStyle/>
          <a:p>
            <a:r>
              <a:rPr lang="en-US" sz="2400" dirty="0"/>
              <a:t>Cellular Function</a:t>
            </a:r>
          </a:p>
        </p:txBody>
      </p:sp>
      <p:grpSp>
        <p:nvGrpSpPr>
          <p:cNvPr id="71" name="Group 70">
            <a:extLst>
              <a:ext uri="{FF2B5EF4-FFF2-40B4-BE49-F238E27FC236}">
                <a16:creationId xmlns:a16="http://schemas.microsoft.com/office/drawing/2014/main" id="{B8ED879F-71E5-41D0-A1B9-E79FCE6B58F6}"/>
              </a:ext>
            </a:extLst>
          </p:cNvPr>
          <p:cNvGrpSpPr/>
          <p:nvPr/>
        </p:nvGrpSpPr>
        <p:grpSpPr>
          <a:xfrm>
            <a:off x="3198972" y="2217126"/>
            <a:ext cx="3373968" cy="2948630"/>
            <a:chOff x="3198972" y="2217126"/>
            <a:chExt cx="3373968" cy="2948630"/>
          </a:xfrm>
        </p:grpSpPr>
        <p:grpSp>
          <p:nvGrpSpPr>
            <p:cNvPr id="49" name="Group 48">
              <a:extLst>
                <a:ext uri="{FF2B5EF4-FFF2-40B4-BE49-F238E27FC236}">
                  <a16:creationId xmlns:a16="http://schemas.microsoft.com/office/drawing/2014/main" id="{1AB6B51F-0986-432E-9787-E4AEBD9CC4A4}"/>
                </a:ext>
              </a:extLst>
            </p:cNvPr>
            <p:cNvGrpSpPr/>
            <p:nvPr/>
          </p:nvGrpSpPr>
          <p:grpSpPr>
            <a:xfrm>
              <a:off x="3198972" y="2217126"/>
              <a:ext cx="3373968" cy="2948630"/>
              <a:chOff x="3328064" y="2103495"/>
              <a:chExt cx="3373968" cy="2948630"/>
            </a:xfrm>
          </p:grpSpPr>
          <p:sp>
            <p:nvSpPr>
              <p:cNvPr id="16" name="Oval 15">
                <a:extLst>
                  <a:ext uri="{FF2B5EF4-FFF2-40B4-BE49-F238E27FC236}">
                    <a16:creationId xmlns:a16="http://schemas.microsoft.com/office/drawing/2014/main" id="{34CAEB2A-155D-4A6D-8070-957D0D3C6216}"/>
                  </a:ext>
                </a:extLst>
              </p:cNvPr>
              <p:cNvSpPr/>
              <p:nvPr/>
            </p:nvSpPr>
            <p:spPr>
              <a:xfrm>
                <a:off x="3328064" y="2103495"/>
                <a:ext cx="3373968" cy="2948630"/>
              </a:xfrm>
              <a:prstGeom prst="ellipse">
                <a:avLst/>
              </a:prstGeom>
              <a:solidFill>
                <a:schemeClr val="accent2">
                  <a:lumMod val="40000"/>
                  <a:lumOff val="6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4" name="Rectangle: Rounded Corners 33">
                <a:extLst>
                  <a:ext uri="{FF2B5EF4-FFF2-40B4-BE49-F238E27FC236}">
                    <a16:creationId xmlns:a16="http://schemas.microsoft.com/office/drawing/2014/main" id="{8012A124-78B6-4316-B50E-2D03411C7ECD}"/>
                  </a:ext>
                </a:extLst>
              </p:cNvPr>
              <p:cNvSpPr/>
              <p:nvPr/>
            </p:nvSpPr>
            <p:spPr>
              <a:xfrm>
                <a:off x="5457883" y="3483260"/>
                <a:ext cx="588186" cy="383822"/>
              </a:xfrm>
              <a:prstGeom prst="round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BA16A567-B1A9-43C8-A517-C1797405CCE3}"/>
                  </a:ext>
                </a:extLst>
              </p:cNvPr>
              <p:cNvSpPr/>
              <p:nvPr/>
            </p:nvSpPr>
            <p:spPr>
              <a:xfrm>
                <a:off x="3893495" y="3005459"/>
                <a:ext cx="824089" cy="383822"/>
              </a:xfrm>
              <a:prstGeom prst="roundRect">
                <a:avLst/>
              </a:prstGeom>
              <a:solidFill>
                <a:schemeClr val="accent2">
                  <a:lumMod val="40000"/>
                  <a:lumOff val="6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Rounded Corners 21">
                <a:extLst>
                  <a:ext uri="{FF2B5EF4-FFF2-40B4-BE49-F238E27FC236}">
                    <a16:creationId xmlns:a16="http://schemas.microsoft.com/office/drawing/2014/main" id="{FC603C1B-D2A7-406E-9479-677F2084491F}"/>
                  </a:ext>
                </a:extLst>
              </p:cNvPr>
              <p:cNvSpPr/>
              <p:nvPr/>
            </p:nvSpPr>
            <p:spPr>
              <a:xfrm>
                <a:off x="5048903" y="2705403"/>
                <a:ext cx="588186" cy="383822"/>
              </a:xfrm>
              <a:prstGeom prst="roundRect">
                <a:avLst/>
              </a:prstGeom>
              <a:solidFill>
                <a:schemeClr val="tx2">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Rounded Corners 22">
                <a:extLst>
                  <a:ext uri="{FF2B5EF4-FFF2-40B4-BE49-F238E27FC236}">
                    <a16:creationId xmlns:a16="http://schemas.microsoft.com/office/drawing/2014/main" id="{AC17226B-CB4B-45BE-A1E1-150FAFB70B6A}"/>
                  </a:ext>
                </a:extLst>
              </p:cNvPr>
              <p:cNvSpPr/>
              <p:nvPr/>
            </p:nvSpPr>
            <p:spPr>
              <a:xfrm>
                <a:off x="3962273" y="3867082"/>
                <a:ext cx="824089" cy="383822"/>
              </a:xfrm>
              <a:prstGeom prst="roundRect">
                <a:avLst/>
              </a:prstGeom>
              <a:solidFill>
                <a:schemeClr val="accent2">
                  <a:lumMod val="40000"/>
                  <a:lumOff val="6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Rounded Corners 23">
                <a:extLst>
                  <a:ext uri="{FF2B5EF4-FFF2-40B4-BE49-F238E27FC236}">
                    <a16:creationId xmlns:a16="http://schemas.microsoft.com/office/drawing/2014/main" id="{79F266CD-C04F-4848-BC7B-29B38CD07DE8}"/>
                  </a:ext>
                </a:extLst>
              </p:cNvPr>
              <p:cNvSpPr/>
              <p:nvPr/>
            </p:nvSpPr>
            <p:spPr>
              <a:xfrm>
                <a:off x="4114673" y="4019482"/>
                <a:ext cx="824089" cy="383822"/>
              </a:xfrm>
              <a:prstGeom prst="roundRect">
                <a:avLst/>
              </a:prstGeom>
              <a:solidFill>
                <a:schemeClr val="accent2">
                  <a:lumMod val="40000"/>
                  <a:lumOff val="6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C09E90A0-5FBA-4323-86F5-4D6759B0F0DC}"/>
                  </a:ext>
                </a:extLst>
              </p:cNvPr>
              <p:cNvSpPr/>
              <p:nvPr/>
            </p:nvSpPr>
            <p:spPr>
              <a:xfrm>
                <a:off x="4190959" y="4198226"/>
                <a:ext cx="824089" cy="383822"/>
              </a:xfrm>
              <a:prstGeom prst="roundRect">
                <a:avLst/>
              </a:prstGeom>
              <a:solidFill>
                <a:schemeClr val="accent2">
                  <a:lumMod val="40000"/>
                  <a:lumOff val="6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722FD3E8-630F-4D04-8F47-DC2692BC24E2}"/>
                  </a:ext>
                </a:extLst>
              </p:cNvPr>
              <p:cNvSpPr/>
              <p:nvPr/>
            </p:nvSpPr>
            <p:spPr>
              <a:xfrm>
                <a:off x="3962273" y="3598971"/>
                <a:ext cx="304800" cy="268111"/>
              </a:xfrm>
              <a:prstGeom prst="ellipse">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025D88A2-16A4-476C-81E5-8FCCCCCB8FD8}"/>
                  </a:ext>
                </a:extLst>
              </p:cNvPr>
              <p:cNvSpPr/>
              <p:nvPr/>
            </p:nvSpPr>
            <p:spPr>
              <a:xfrm>
                <a:off x="4614205" y="3751371"/>
                <a:ext cx="304800" cy="268111"/>
              </a:xfrm>
              <a:prstGeom prst="ellipse">
                <a:avLst/>
              </a:prstGeom>
              <a:solidFill>
                <a:schemeClr val="accent6">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F48D249B-B9CF-4873-BA6F-573B7C54EEF0}"/>
                  </a:ext>
                </a:extLst>
              </p:cNvPr>
              <p:cNvSpPr/>
              <p:nvPr/>
            </p:nvSpPr>
            <p:spPr>
              <a:xfrm>
                <a:off x="4271306" y="3903771"/>
                <a:ext cx="304800" cy="268111"/>
              </a:xfrm>
              <a:prstGeom prst="ellipse">
                <a:avLst/>
              </a:prstGeom>
              <a:solidFill>
                <a:schemeClr val="accent4">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48624989-E637-4A19-9F54-7DA3E701D38E}"/>
                  </a:ext>
                </a:extLst>
              </p:cNvPr>
              <p:cNvSpPr/>
              <p:nvPr/>
            </p:nvSpPr>
            <p:spPr>
              <a:xfrm>
                <a:off x="5296601" y="3584669"/>
                <a:ext cx="588186" cy="383822"/>
              </a:xfrm>
              <a:prstGeom prst="roundRect">
                <a:avLst/>
              </a:prstGeom>
              <a:solidFill>
                <a:schemeClr val="tx2">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Straight Connector 29">
                <a:extLst>
                  <a:ext uri="{FF2B5EF4-FFF2-40B4-BE49-F238E27FC236}">
                    <a16:creationId xmlns:a16="http://schemas.microsoft.com/office/drawing/2014/main" id="{08391C97-88FB-4695-8006-E670F918D408}"/>
                  </a:ext>
                </a:extLst>
              </p:cNvPr>
              <p:cNvCxnSpPr>
                <a:cxnSpLocks/>
              </p:cNvCxnSpPr>
              <p:nvPr/>
            </p:nvCxnSpPr>
            <p:spPr>
              <a:xfrm flipV="1">
                <a:off x="4786362" y="3005459"/>
                <a:ext cx="228686" cy="103761"/>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5062262-BFAE-484A-9217-0BAF8B72E2DA}"/>
                  </a:ext>
                </a:extLst>
              </p:cNvPr>
              <p:cNvCxnSpPr>
                <a:cxnSpLocks/>
              </p:cNvCxnSpPr>
              <p:nvPr/>
            </p:nvCxnSpPr>
            <p:spPr>
              <a:xfrm flipV="1">
                <a:off x="4993334" y="3880016"/>
                <a:ext cx="228686" cy="103761"/>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417B1924-10D3-4D95-A43A-D65C7B8BBC30}"/>
                  </a:ext>
                </a:extLst>
              </p:cNvPr>
              <p:cNvSpPr/>
              <p:nvPr/>
            </p:nvSpPr>
            <p:spPr>
              <a:xfrm>
                <a:off x="5296601" y="2865428"/>
                <a:ext cx="588186" cy="383822"/>
              </a:xfrm>
              <a:prstGeom prst="round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5E5F8113-2BF1-40D4-8C4E-2054C0099AEC}"/>
                  </a:ext>
                </a:extLst>
              </p:cNvPr>
              <p:cNvSpPr txBox="1"/>
              <p:nvPr/>
            </p:nvSpPr>
            <p:spPr>
              <a:xfrm>
                <a:off x="4281812" y="2186039"/>
                <a:ext cx="1749421" cy="461665"/>
              </a:xfrm>
              <a:prstGeom prst="rect">
                <a:avLst/>
              </a:prstGeom>
              <a:noFill/>
            </p:spPr>
            <p:txBody>
              <a:bodyPr wrap="square" rtlCol="0">
                <a:spAutoFit/>
              </a:bodyPr>
              <a:lstStyle/>
              <a:p>
                <a:r>
                  <a:rPr lang="en-US" sz="2400" dirty="0"/>
                  <a:t>K</a:t>
                </a:r>
                <a:r>
                  <a:rPr lang="en-US" sz="2400" baseline="-25000" dirty="0"/>
                  <a:t>D</a:t>
                </a:r>
              </a:p>
            </p:txBody>
          </p:sp>
        </p:grpSp>
        <p:cxnSp>
          <p:nvCxnSpPr>
            <p:cNvPr id="75" name="Straight Connector 74">
              <a:extLst>
                <a:ext uri="{FF2B5EF4-FFF2-40B4-BE49-F238E27FC236}">
                  <a16:creationId xmlns:a16="http://schemas.microsoft.com/office/drawing/2014/main" id="{32AC11E7-987C-40F2-AC4E-12DFBB7A7A14}"/>
                </a:ext>
              </a:extLst>
            </p:cNvPr>
            <p:cNvCxnSpPr>
              <a:cxnSpLocks/>
            </p:cNvCxnSpPr>
            <p:nvPr/>
          </p:nvCxnSpPr>
          <p:spPr>
            <a:xfrm flipV="1">
              <a:off x="4962070" y="4160458"/>
              <a:ext cx="228686" cy="103761"/>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3F64A87-17A2-45F2-AD36-9F62E4883C3E}"/>
                </a:ext>
              </a:extLst>
            </p:cNvPr>
            <p:cNvCxnSpPr>
              <a:cxnSpLocks/>
            </p:cNvCxnSpPr>
            <p:nvPr/>
          </p:nvCxnSpPr>
          <p:spPr>
            <a:xfrm flipV="1">
              <a:off x="4843173" y="3825199"/>
              <a:ext cx="228686" cy="103761"/>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C6A5D028-E26C-4994-A2E9-4A52D894B7ED}"/>
              </a:ext>
            </a:extLst>
          </p:cNvPr>
          <p:cNvSpPr>
            <a:spLocks noGrp="1"/>
          </p:cNvSpPr>
          <p:nvPr>
            <p:ph type="sldNum" sz="quarter" idx="12"/>
          </p:nvPr>
        </p:nvSpPr>
        <p:spPr/>
        <p:txBody>
          <a:bodyPr/>
          <a:lstStyle/>
          <a:p>
            <a:fld id="{8F5CE88E-89A4-4243-AB1D-44322647EED2}" type="slidenum">
              <a:rPr lang="en-US" smtClean="0"/>
              <a:t>42</a:t>
            </a:fld>
            <a:endParaRPr lang="en-US" dirty="0"/>
          </a:p>
        </p:txBody>
      </p:sp>
    </p:spTree>
    <p:extLst>
      <p:ext uri="{BB962C8B-B14F-4D97-AF65-F5344CB8AC3E}">
        <p14:creationId xmlns:p14="http://schemas.microsoft.com/office/powerpoint/2010/main" val="2762469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40" grpId="0" animBg="1"/>
      <p:bldP spid="47" grpId="0" animBg="1"/>
      <p:bldP spid="7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1294D75-67E8-4C76-979E-FC1484F30407}"/>
              </a:ext>
            </a:extLst>
          </p:cNvPr>
          <p:cNvSpPr>
            <a:spLocks noGrp="1"/>
          </p:cNvSpPr>
          <p:nvPr>
            <p:ph idx="1"/>
          </p:nvPr>
        </p:nvSpPr>
        <p:spPr>
          <a:xfrm>
            <a:off x="838200" y="1825625"/>
            <a:ext cx="4741093" cy="4351338"/>
          </a:xfrm>
        </p:spPr>
        <p:txBody>
          <a:bodyPr>
            <a:normAutofit lnSpcReduction="10000"/>
          </a:bodyPr>
          <a:lstStyle/>
          <a:p>
            <a:r>
              <a:rPr lang="en-US" sz="2400" dirty="0"/>
              <a:t>Oligomerization of N protein is evaluated by qFRET K</a:t>
            </a:r>
            <a:r>
              <a:rPr lang="en-US" sz="2400" baseline="-25000" dirty="0"/>
              <a:t>D</a:t>
            </a:r>
            <a:r>
              <a:rPr lang="en-US" sz="2400" dirty="0"/>
              <a:t> of modified and unmodified N protein</a:t>
            </a:r>
          </a:p>
          <a:p>
            <a:pPr lvl="1"/>
            <a:endParaRPr lang="en-US" dirty="0"/>
          </a:p>
          <a:p>
            <a:pPr lvl="1"/>
            <a:r>
              <a:rPr lang="en-US" dirty="0"/>
              <a:t>Fusion proteins Cypet-N Protein and YPet-N Protein are setup for K</a:t>
            </a:r>
            <a:r>
              <a:rPr lang="en-US" baseline="-25000" dirty="0"/>
              <a:t>D </a:t>
            </a:r>
            <a:r>
              <a:rPr lang="en-US" dirty="0"/>
              <a:t>with and without SUMOylation modification</a:t>
            </a:r>
            <a:endParaRPr lang="en-US" baseline="-25000" dirty="0"/>
          </a:p>
          <a:p>
            <a:pPr marL="457200" lvl="1" indent="0">
              <a:buNone/>
            </a:pPr>
            <a:endParaRPr lang="en-US" dirty="0"/>
          </a:p>
          <a:p>
            <a:r>
              <a:rPr lang="en-US" sz="2400" dirty="0"/>
              <a:t>Method takes advantage of qFRET technique of mixed protein kinetics</a:t>
            </a:r>
          </a:p>
        </p:txBody>
      </p:sp>
      <p:graphicFrame>
        <p:nvGraphicFramePr>
          <p:cNvPr id="8" name="Table 8">
            <a:extLst>
              <a:ext uri="{FF2B5EF4-FFF2-40B4-BE49-F238E27FC236}">
                <a16:creationId xmlns:a16="http://schemas.microsoft.com/office/drawing/2014/main" id="{DA382C72-5F7E-46DB-8356-AB28271ACBC4}"/>
              </a:ext>
            </a:extLst>
          </p:cNvPr>
          <p:cNvGraphicFramePr>
            <a:graphicFrameLocks noGrp="1"/>
          </p:cNvGraphicFramePr>
          <p:nvPr>
            <p:extLst>
              <p:ext uri="{D42A27DB-BD31-4B8C-83A1-F6EECF244321}">
                <p14:modId xmlns:p14="http://schemas.microsoft.com/office/powerpoint/2010/main" val="1421908061"/>
              </p:ext>
            </p:extLst>
          </p:nvPr>
        </p:nvGraphicFramePr>
        <p:xfrm>
          <a:off x="6096000" y="1690688"/>
          <a:ext cx="5678716" cy="2194560"/>
        </p:xfrm>
        <a:graphic>
          <a:graphicData uri="http://schemas.openxmlformats.org/drawingml/2006/table">
            <a:tbl>
              <a:tblPr firstRow="1" bandRow="1">
                <a:tableStyleId>{5C22544A-7EE6-4342-B048-85BDC9FD1C3A}</a:tableStyleId>
              </a:tblPr>
              <a:tblGrid>
                <a:gridCol w="1419679">
                  <a:extLst>
                    <a:ext uri="{9D8B030D-6E8A-4147-A177-3AD203B41FA5}">
                      <a16:colId xmlns:a16="http://schemas.microsoft.com/office/drawing/2014/main" val="1943937147"/>
                    </a:ext>
                  </a:extLst>
                </a:gridCol>
                <a:gridCol w="1419679">
                  <a:extLst>
                    <a:ext uri="{9D8B030D-6E8A-4147-A177-3AD203B41FA5}">
                      <a16:colId xmlns:a16="http://schemas.microsoft.com/office/drawing/2014/main" val="8421831"/>
                    </a:ext>
                  </a:extLst>
                </a:gridCol>
                <a:gridCol w="1419679">
                  <a:extLst>
                    <a:ext uri="{9D8B030D-6E8A-4147-A177-3AD203B41FA5}">
                      <a16:colId xmlns:a16="http://schemas.microsoft.com/office/drawing/2014/main" val="124342402"/>
                    </a:ext>
                  </a:extLst>
                </a:gridCol>
                <a:gridCol w="1419679">
                  <a:extLst>
                    <a:ext uri="{9D8B030D-6E8A-4147-A177-3AD203B41FA5}">
                      <a16:colId xmlns:a16="http://schemas.microsoft.com/office/drawing/2014/main" val="1576927785"/>
                    </a:ext>
                  </a:extLst>
                </a:gridCol>
              </a:tblGrid>
              <a:tr h="306316">
                <a:tc gridSpan="2">
                  <a:txBody>
                    <a:bodyPr/>
                    <a:lstStyle/>
                    <a:p>
                      <a:pPr algn="ctr"/>
                      <a:r>
                        <a:rPr lang="en-US" dirty="0">
                          <a:solidFill>
                            <a:schemeClr val="tx1"/>
                          </a:solidFill>
                        </a:rPr>
                        <a:t>K</a:t>
                      </a:r>
                      <a:r>
                        <a:rPr lang="en-US" baseline="-25000" dirty="0">
                          <a:solidFill>
                            <a:schemeClr val="tx1"/>
                          </a:solidFill>
                        </a:rPr>
                        <a:t>D</a:t>
                      </a:r>
                      <a:r>
                        <a:rPr lang="en-US" dirty="0">
                          <a:solidFill>
                            <a:schemeClr val="tx1"/>
                          </a:solidFill>
                        </a:rPr>
                        <a:t> Reaction 1 – Native Unmodified</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dirty="0"/>
                    </a:p>
                  </a:txBody>
                  <a:tcPr/>
                </a:tc>
                <a:tc gridSpan="2">
                  <a:txBody>
                    <a:bodyPr/>
                    <a:lstStyle/>
                    <a:p>
                      <a:pPr algn="ctr"/>
                      <a:r>
                        <a:rPr lang="en-US" dirty="0">
                          <a:solidFill>
                            <a:schemeClr val="tx1"/>
                          </a:solidFill>
                        </a:rPr>
                        <a:t>K</a:t>
                      </a:r>
                      <a:r>
                        <a:rPr lang="en-US" baseline="-25000" dirty="0">
                          <a:solidFill>
                            <a:schemeClr val="tx1"/>
                          </a:solidFill>
                        </a:rPr>
                        <a:t>D</a:t>
                      </a:r>
                      <a:r>
                        <a:rPr lang="en-US" dirty="0">
                          <a:solidFill>
                            <a:schemeClr val="tx1"/>
                          </a:solidFill>
                        </a:rPr>
                        <a:t> Reaction 2 – SUMO Modified</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US" dirty="0"/>
                    </a:p>
                  </a:txBody>
                  <a:tcPr/>
                </a:tc>
                <a:extLst>
                  <a:ext uri="{0D108BD9-81ED-4DB2-BD59-A6C34878D82A}">
                    <a16:rowId xmlns:a16="http://schemas.microsoft.com/office/drawing/2014/main" val="211585761"/>
                  </a:ext>
                </a:extLst>
              </a:tr>
              <a:tr h="765790">
                <a:tc>
                  <a:txBody>
                    <a:bodyPr/>
                    <a:lstStyle/>
                    <a:p>
                      <a:pPr algn="ctr"/>
                      <a:r>
                        <a:rPr lang="en-US" dirty="0">
                          <a:solidFill>
                            <a:schemeClr val="tx1"/>
                          </a:solidFill>
                        </a:rPr>
                        <a:t>CyPet-N Protein</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YPet-N Protein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SUMOylated CyPet-N Protein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SUMOylated YPet-N Protein</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52134571"/>
                  </a:ext>
                </a:extLst>
              </a:tr>
              <a:tr h="572589">
                <a:tc gridSpan="2">
                  <a:txBody>
                    <a:bodyPr/>
                    <a:lstStyle/>
                    <a:p>
                      <a:pPr algn="ctr"/>
                      <a:r>
                        <a:rPr lang="en-US" b="1" dirty="0">
                          <a:solidFill>
                            <a:schemeClr val="tx1"/>
                          </a:solidFill>
                        </a:rPr>
                        <a:t>qFRET K</a:t>
                      </a:r>
                      <a:r>
                        <a:rPr lang="en-US" b="1" baseline="-25000" dirty="0">
                          <a:solidFill>
                            <a:schemeClr val="tx1"/>
                          </a:solidFill>
                        </a:rPr>
                        <a:t>D</a:t>
                      </a:r>
                      <a:r>
                        <a:rPr lang="en-US" b="1" dirty="0">
                          <a:solidFill>
                            <a:schemeClr val="tx1"/>
                          </a:solidFill>
                        </a:rPr>
                        <a:t> of unmodified target proteins</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4">
                        <a:lumMod val="20000"/>
                        <a:lumOff val="80000"/>
                      </a:schemeClr>
                    </a:solidFill>
                  </a:tcPr>
                </a:tc>
                <a:tc hMerge="1">
                  <a:txBody>
                    <a:bodyPr/>
                    <a:lstStyle/>
                    <a:p>
                      <a:pPr algn="ctr"/>
                      <a:endParaRPr lang="en-US" dirty="0"/>
                    </a:p>
                  </a:txBody>
                  <a:tcPr anchor="ct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qFRET K</a:t>
                      </a:r>
                      <a:r>
                        <a:rPr lang="en-US" b="1" baseline="-25000" dirty="0">
                          <a:solidFill>
                            <a:schemeClr val="tx1"/>
                          </a:solidFill>
                        </a:rPr>
                        <a:t>D</a:t>
                      </a:r>
                      <a:r>
                        <a:rPr lang="en-US" b="1" dirty="0">
                          <a:solidFill>
                            <a:schemeClr val="tx1"/>
                          </a:solidFill>
                        </a:rPr>
                        <a:t> of modified target proteins</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nchor="ctr"/>
                </a:tc>
                <a:extLst>
                  <a:ext uri="{0D108BD9-81ED-4DB2-BD59-A6C34878D82A}">
                    <a16:rowId xmlns:a16="http://schemas.microsoft.com/office/drawing/2014/main" val="1200457530"/>
                  </a:ext>
                </a:extLst>
              </a:tr>
            </a:tbl>
          </a:graphicData>
        </a:graphic>
      </p:graphicFrame>
      <p:sp>
        <p:nvSpPr>
          <p:cNvPr id="18" name="Oval 17">
            <a:extLst>
              <a:ext uri="{FF2B5EF4-FFF2-40B4-BE49-F238E27FC236}">
                <a16:creationId xmlns:a16="http://schemas.microsoft.com/office/drawing/2014/main" id="{83963483-C44F-4A08-926D-20422072C48A}"/>
              </a:ext>
            </a:extLst>
          </p:cNvPr>
          <p:cNvSpPr/>
          <p:nvPr/>
        </p:nvSpPr>
        <p:spPr>
          <a:xfrm>
            <a:off x="7276742" y="4208327"/>
            <a:ext cx="1126841" cy="797511"/>
          </a:xfrm>
          <a:prstGeom prst="ellipse">
            <a:avLst/>
          </a:prstGeom>
          <a:solidFill>
            <a:schemeClr val="accent1">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entagon 18">
            <a:extLst>
              <a:ext uri="{FF2B5EF4-FFF2-40B4-BE49-F238E27FC236}">
                <a16:creationId xmlns:a16="http://schemas.microsoft.com/office/drawing/2014/main" id="{7A604B46-942B-45C6-AA89-E5C4F6BCCED1}"/>
              </a:ext>
            </a:extLst>
          </p:cNvPr>
          <p:cNvSpPr/>
          <p:nvPr/>
        </p:nvSpPr>
        <p:spPr>
          <a:xfrm rot="3094559">
            <a:off x="7912944" y="4128885"/>
            <a:ext cx="1200731" cy="843764"/>
          </a:xfrm>
          <a:prstGeom prst="pentagon">
            <a:avLst/>
          </a:prstGeom>
          <a:solidFill>
            <a:schemeClr val="accent1">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E42D157-52BD-4D29-BA17-F0B8D3FA1A4C}"/>
              </a:ext>
            </a:extLst>
          </p:cNvPr>
          <p:cNvSpPr/>
          <p:nvPr/>
        </p:nvSpPr>
        <p:spPr>
          <a:xfrm rot="20968636">
            <a:off x="9328481" y="4039704"/>
            <a:ext cx="1360174" cy="908473"/>
          </a:xfrm>
          <a:prstGeom prst="ellipse">
            <a:avLst/>
          </a:prstGeom>
          <a:solidFill>
            <a:schemeClr val="accent1">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Pentagon 20">
            <a:extLst>
              <a:ext uri="{FF2B5EF4-FFF2-40B4-BE49-F238E27FC236}">
                <a16:creationId xmlns:a16="http://schemas.microsoft.com/office/drawing/2014/main" id="{8A64F64B-1725-4978-B792-7D2D65345E8F}"/>
              </a:ext>
            </a:extLst>
          </p:cNvPr>
          <p:cNvSpPr/>
          <p:nvPr/>
        </p:nvSpPr>
        <p:spPr>
          <a:xfrm rot="17997236">
            <a:off x="8794354" y="4053599"/>
            <a:ext cx="1252203" cy="1006279"/>
          </a:xfrm>
          <a:prstGeom prst="pentagon">
            <a:avLst/>
          </a:prstGeom>
          <a:solidFill>
            <a:schemeClr val="accent1">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13FA2AED-1BF8-4DC7-9E53-04C8FBDEC1A9}"/>
              </a:ext>
            </a:extLst>
          </p:cNvPr>
          <p:cNvCxnSpPr/>
          <p:nvPr/>
        </p:nvCxnSpPr>
        <p:spPr>
          <a:xfrm flipH="1">
            <a:off x="7475313" y="5279562"/>
            <a:ext cx="1313411" cy="422574"/>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48B372A-62F6-4563-98FF-74133DD71649}"/>
              </a:ext>
            </a:extLst>
          </p:cNvPr>
          <p:cNvCxnSpPr>
            <a:cxnSpLocks/>
          </p:cNvCxnSpPr>
          <p:nvPr/>
        </p:nvCxnSpPr>
        <p:spPr>
          <a:xfrm>
            <a:off x="9237919" y="5294174"/>
            <a:ext cx="1208678" cy="352439"/>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45A63DC-1922-4EE8-9411-1E14358440C6}"/>
              </a:ext>
            </a:extLst>
          </p:cNvPr>
          <p:cNvSpPr txBox="1"/>
          <p:nvPr/>
        </p:nvSpPr>
        <p:spPr>
          <a:xfrm>
            <a:off x="9670998" y="5142481"/>
            <a:ext cx="2404484" cy="369332"/>
          </a:xfrm>
          <a:prstGeom prst="rect">
            <a:avLst/>
          </a:prstGeom>
          <a:noFill/>
        </p:spPr>
        <p:txBody>
          <a:bodyPr wrap="square" rtlCol="0">
            <a:spAutoFit/>
          </a:bodyPr>
          <a:lstStyle/>
          <a:p>
            <a:r>
              <a:rPr lang="en-US" dirty="0"/>
              <a:t>SUMOylated qFRET K</a:t>
            </a:r>
            <a:r>
              <a:rPr lang="en-US" baseline="-25000" dirty="0"/>
              <a:t>D</a:t>
            </a:r>
          </a:p>
        </p:txBody>
      </p:sp>
      <p:sp>
        <p:nvSpPr>
          <p:cNvPr id="28" name="TextBox 27">
            <a:extLst>
              <a:ext uri="{FF2B5EF4-FFF2-40B4-BE49-F238E27FC236}">
                <a16:creationId xmlns:a16="http://schemas.microsoft.com/office/drawing/2014/main" id="{802A6584-51DF-4B74-9DC3-31C55C1E1AE6}"/>
              </a:ext>
            </a:extLst>
          </p:cNvPr>
          <p:cNvSpPr txBox="1"/>
          <p:nvPr/>
        </p:nvSpPr>
        <p:spPr>
          <a:xfrm>
            <a:off x="6843582" y="5026145"/>
            <a:ext cx="2211186" cy="369332"/>
          </a:xfrm>
          <a:prstGeom prst="rect">
            <a:avLst/>
          </a:prstGeom>
          <a:noFill/>
        </p:spPr>
        <p:txBody>
          <a:bodyPr wrap="square" rtlCol="0">
            <a:spAutoFit/>
          </a:bodyPr>
          <a:lstStyle/>
          <a:p>
            <a:r>
              <a:rPr lang="en-US" dirty="0"/>
              <a:t>Native qFRET Kd</a:t>
            </a:r>
          </a:p>
        </p:txBody>
      </p:sp>
      <p:sp>
        <p:nvSpPr>
          <p:cNvPr id="29" name="TextBox 28">
            <a:extLst>
              <a:ext uri="{FF2B5EF4-FFF2-40B4-BE49-F238E27FC236}">
                <a16:creationId xmlns:a16="http://schemas.microsoft.com/office/drawing/2014/main" id="{2C150211-9220-46B2-9C76-5DA413BBD7C2}"/>
              </a:ext>
            </a:extLst>
          </p:cNvPr>
          <p:cNvSpPr txBox="1"/>
          <p:nvPr/>
        </p:nvSpPr>
        <p:spPr>
          <a:xfrm>
            <a:off x="5858446" y="5680149"/>
            <a:ext cx="2930278" cy="400110"/>
          </a:xfrm>
          <a:prstGeom prst="rect">
            <a:avLst/>
          </a:prstGeom>
          <a:noFill/>
        </p:spPr>
        <p:txBody>
          <a:bodyPr wrap="square" rtlCol="0">
            <a:spAutoFit/>
          </a:bodyPr>
          <a:lstStyle/>
          <a:p>
            <a:r>
              <a:rPr lang="en-US" sz="2000" b="1" dirty="0"/>
              <a:t>K</a:t>
            </a:r>
            <a:r>
              <a:rPr lang="en-US" sz="2000" b="1" baseline="-25000" dirty="0"/>
              <a:t>D</a:t>
            </a:r>
            <a:r>
              <a:rPr lang="en-US" sz="2000" b="1" dirty="0"/>
              <a:t> N-Protein unmodified</a:t>
            </a:r>
          </a:p>
        </p:txBody>
      </p:sp>
      <p:sp>
        <p:nvSpPr>
          <p:cNvPr id="30" name="TextBox 29">
            <a:extLst>
              <a:ext uri="{FF2B5EF4-FFF2-40B4-BE49-F238E27FC236}">
                <a16:creationId xmlns:a16="http://schemas.microsoft.com/office/drawing/2014/main" id="{9C39E15F-AA03-4B57-8C7C-3B98DC3E3A0C}"/>
              </a:ext>
            </a:extLst>
          </p:cNvPr>
          <p:cNvSpPr txBox="1"/>
          <p:nvPr/>
        </p:nvSpPr>
        <p:spPr>
          <a:xfrm>
            <a:off x="9305431" y="5701113"/>
            <a:ext cx="2930278" cy="400110"/>
          </a:xfrm>
          <a:prstGeom prst="rect">
            <a:avLst/>
          </a:prstGeom>
          <a:noFill/>
        </p:spPr>
        <p:txBody>
          <a:bodyPr wrap="square" rtlCol="0">
            <a:spAutoFit/>
          </a:bodyPr>
          <a:lstStyle/>
          <a:p>
            <a:r>
              <a:rPr lang="en-US" sz="2000" b="1" dirty="0"/>
              <a:t>K</a:t>
            </a:r>
            <a:r>
              <a:rPr lang="en-US" sz="2000" b="1" baseline="-25000" dirty="0"/>
              <a:t>D </a:t>
            </a:r>
            <a:r>
              <a:rPr lang="en-US" sz="2000" b="1" dirty="0"/>
              <a:t>N-Protein Modified</a:t>
            </a:r>
          </a:p>
        </p:txBody>
      </p:sp>
      <p:sp>
        <p:nvSpPr>
          <p:cNvPr id="17" name="Title 1">
            <a:extLst>
              <a:ext uri="{FF2B5EF4-FFF2-40B4-BE49-F238E27FC236}">
                <a16:creationId xmlns:a16="http://schemas.microsoft.com/office/drawing/2014/main" id="{6749A833-76D9-43DF-9842-279F5824E1BD}"/>
              </a:ext>
            </a:extLst>
          </p:cNvPr>
          <p:cNvSpPr>
            <a:spLocks noGrp="1"/>
          </p:cNvSpPr>
          <p:nvPr>
            <p:ph type="title"/>
          </p:nvPr>
        </p:nvSpPr>
        <p:spPr>
          <a:xfrm>
            <a:off x="838200" y="365125"/>
            <a:ext cx="10802938" cy="1325563"/>
          </a:xfrm>
        </p:spPr>
        <p:txBody>
          <a:bodyPr anchor="t">
            <a:normAutofit fontScale="90000"/>
          </a:bodyPr>
          <a:lstStyle/>
          <a:p>
            <a:r>
              <a:rPr lang="en-US" sz="3600" b="1" dirty="0">
                <a:ea typeface="Times" panose="02020603050405020304" pitchFamily="18" charset="0"/>
                <a:cs typeface="Times New Roman" panose="02020603050405020304" pitchFamily="18" charset="0"/>
              </a:rPr>
              <a:t>SUMO1 modified N protein – affinity investigation by qFRET K</a:t>
            </a:r>
            <a:r>
              <a:rPr lang="en-US" sz="3600" b="1" baseline="-25000" dirty="0">
                <a:ea typeface="Times" panose="02020603050405020304" pitchFamily="18" charset="0"/>
                <a:cs typeface="Times New Roman" panose="02020603050405020304" pitchFamily="18" charset="0"/>
              </a:rPr>
              <a:t>D</a:t>
            </a:r>
            <a:br>
              <a:rPr lang="en-US" sz="3200" b="1" baseline="-25000" dirty="0">
                <a:ea typeface="Times" panose="02020603050405020304" pitchFamily="18" charset="0"/>
                <a:cs typeface="Times New Roman" panose="02020603050405020304" pitchFamily="18" charset="0"/>
              </a:rPr>
            </a:br>
            <a:endParaRPr lang="en-US" sz="3200" b="1" dirty="0"/>
          </a:p>
        </p:txBody>
      </p:sp>
      <p:sp>
        <p:nvSpPr>
          <p:cNvPr id="7" name="Slide Number Placeholder 6">
            <a:extLst>
              <a:ext uri="{FF2B5EF4-FFF2-40B4-BE49-F238E27FC236}">
                <a16:creationId xmlns:a16="http://schemas.microsoft.com/office/drawing/2014/main" id="{DB811521-8FEB-438A-A68D-0EF3906EA318}"/>
              </a:ext>
            </a:extLst>
          </p:cNvPr>
          <p:cNvSpPr>
            <a:spLocks noGrp="1"/>
          </p:cNvSpPr>
          <p:nvPr>
            <p:ph type="sldNum" sz="quarter" idx="12"/>
          </p:nvPr>
        </p:nvSpPr>
        <p:spPr/>
        <p:txBody>
          <a:bodyPr/>
          <a:lstStyle/>
          <a:p>
            <a:fld id="{8F5CE88E-89A4-4243-AB1D-44322647EED2}" type="slidenum">
              <a:rPr lang="en-US" smtClean="0"/>
              <a:t>43</a:t>
            </a:fld>
            <a:endParaRPr lang="en-US" dirty="0"/>
          </a:p>
        </p:txBody>
      </p:sp>
    </p:spTree>
    <p:extLst>
      <p:ext uri="{BB962C8B-B14F-4D97-AF65-F5344CB8AC3E}">
        <p14:creationId xmlns:p14="http://schemas.microsoft.com/office/powerpoint/2010/main" val="103137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grpId="0" nodeType="withEffect">
                                  <p:stCondLst>
                                    <p:cond delay="0"/>
                                  </p:stCondLst>
                                  <p:endCondLst>
                                    <p:cond evt="onNext" delay="0">
                                      <p:tgtEl>
                                        <p:sldTgt/>
                                      </p:tgtEl>
                                    </p:cond>
                                  </p:endCondLst>
                                  <p:childTnLst>
                                    <p:animRot by="120000">
                                      <p:cBhvr>
                                        <p:cTn id="6" dur="100" fill="hold">
                                          <p:stCondLst>
                                            <p:cond delay="0"/>
                                          </p:stCondLst>
                                        </p:cTn>
                                        <p:tgtEl>
                                          <p:spTgt spid="19"/>
                                        </p:tgtEl>
                                        <p:attrNameLst>
                                          <p:attrName>r</p:attrName>
                                        </p:attrNameLst>
                                      </p:cBhvr>
                                    </p:animRot>
                                    <p:animRot by="-240000">
                                      <p:cBhvr>
                                        <p:cTn id="7" dur="200" fill="hold">
                                          <p:stCondLst>
                                            <p:cond delay="200"/>
                                          </p:stCondLst>
                                        </p:cTn>
                                        <p:tgtEl>
                                          <p:spTgt spid="19"/>
                                        </p:tgtEl>
                                        <p:attrNameLst>
                                          <p:attrName>r</p:attrName>
                                        </p:attrNameLst>
                                      </p:cBhvr>
                                    </p:animRot>
                                    <p:animRot by="240000">
                                      <p:cBhvr>
                                        <p:cTn id="8" dur="200" fill="hold">
                                          <p:stCondLst>
                                            <p:cond delay="400"/>
                                          </p:stCondLst>
                                        </p:cTn>
                                        <p:tgtEl>
                                          <p:spTgt spid="19"/>
                                        </p:tgtEl>
                                        <p:attrNameLst>
                                          <p:attrName>r</p:attrName>
                                        </p:attrNameLst>
                                      </p:cBhvr>
                                    </p:animRot>
                                    <p:animRot by="-240000">
                                      <p:cBhvr>
                                        <p:cTn id="9" dur="200" fill="hold">
                                          <p:stCondLst>
                                            <p:cond delay="600"/>
                                          </p:stCondLst>
                                        </p:cTn>
                                        <p:tgtEl>
                                          <p:spTgt spid="19"/>
                                        </p:tgtEl>
                                        <p:attrNameLst>
                                          <p:attrName>r</p:attrName>
                                        </p:attrNameLst>
                                      </p:cBhvr>
                                    </p:animRot>
                                    <p:animRot by="120000">
                                      <p:cBhvr>
                                        <p:cTn id="10" dur="200" fill="hold">
                                          <p:stCondLst>
                                            <p:cond delay="800"/>
                                          </p:stCondLst>
                                        </p:cTn>
                                        <p:tgtEl>
                                          <p:spTgt spid="19"/>
                                        </p:tgtEl>
                                        <p:attrNameLst>
                                          <p:attrName>r</p:attrName>
                                        </p:attrNameLst>
                                      </p:cBhvr>
                                    </p:animRot>
                                  </p:childTnLst>
                                </p:cTn>
                              </p:par>
                              <p:par>
                                <p:cTn id="11" presetID="32" presetClass="emph" presetSubtype="0" repeatCount="indefinite" fill="hold" grpId="0" nodeType="withEffect">
                                  <p:stCondLst>
                                    <p:cond delay="0"/>
                                  </p:stCondLst>
                                  <p:endCondLst>
                                    <p:cond evt="onNext" delay="0">
                                      <p:tgtEl>
                                        <p:sldTgt/>
                                      </p:tgtEl>
                                    </p:cond>
                                  </p:endCondLst>
                                  <p:childTnLst>
                                    <p:animRot by="120000">
                                      <p:cBhvr>
                                        <p:cTn id="12" dur="100" fill="hold">
                                          <p:stCondLst>
                                            <p:cond delay="0"/>
                                          </p:stCondLst>
                                        </p:cTn>
                                        <p:tgtEl>
                                          <p:spTgt spid="18"/>
                                        </p:tgtEl>
                                        <p:attrNameLst>
                                          <p:attrName>r</p:attrName>
                                        </p:attrNameLst>
                                      </p:cBhvr>
                                    </p:animRot>
                                    <p:animRot by="-240000">
                                      <p:cBhvr>
                                        <p:cTn id="13" dur="200" fill="hold">
                                          <p:stCondLst>
                                            <p:cond delay="200"/>
                                          </p:stCondLst>
                                        </p:cTn>
                                        <p:tgtEl>
                                          <p:spTgt spid="18"/>
                                        </p:tgtEl>
                                        <p:attrNameLst>
                                          <p:attrName>r</p:attrName>
                                        </p:attrNameLst>
                                      </p:cBhvr>
                                    </p:animRot>
                                    <p:animRot by="240000">
                                      <p:cBhvr>
                                        <p:cTn id="14" dur="200" fill="hold">
                                          <p:stCondLst>
                                            <p:cond delay="400"/>
                                          </p:stCondLst>
                                        </p:cTn>
                                        <p:tgtEl>
                                          <p:spTgt spid="18"/>
                                        </p:tgtEl>
                                        <p:attrNameLst>
                                          <p:attrName>r</p:attrName>
                                        </p:attrNameLst>
                                      </p:cBhvr>
                                    </p:animRot>
                                    <p:animRot by="-240000">
                                      <p:cBhvr>
                                        <p:cTn id="15" dur="200" fill="hold">
                                          <p:stCondLst>
                                            <p:cond delay="600"/>
                                          </p:stCondLst>
                                        </p:cTn>
                                        <p:tgtEl>
                                          <p:spTgt spid="18"/>
                                        </p:tgtEl>
                                        <p:attrNameLst>
                                          <p:attrName>r</p:attrName>
                                        </p:attrNameLst>
                                      </p:cBhvr>
                                    </p:animRot>
                                    <p:animRot by="120000">
                                      <p:cBhvr>
                                        <p:cTn id="16" dur="200" fill="hold">
                                          <p:stCondLst>
                                            <p:cond delay="800"/>
                                          </p:stCondLst>
                                        </p:cTn>
                                        <p:tgtEl>
                                          <p:spTgt spid="18"/>
                                        </p:tgtEl>
                                        <p:attrNameLst>
                                          <p:attrName>r</p:attrName>
                                        </p:attrNameLst>
                                      </p:cBhvr>
                                    </p:animRot>
                                  </p:childTnLst>
                                </p:cTn>
                              </p:par>
                              <p:par>
                                <p:cTn id="17" presetID="32" presetClass="emph" presetSubtype="0" repeatCount="indefinite" fill="hold" grpId="0" nodeType="withEffect">
                                  <p:stCondLst>
                                    <p:cond delay="0"/>
                                  </p:stCondLst>
                                  <p:endCondLst>
                                    <p:cond evt="onNext" delay="0">
                                      <p:tgtEl>
                                        <p:sldTgt/>
                                      </p:tgtEl>
                                    </p:cond>
                                  </p:endCondLst>
                                  <p:childTnLst>
                                    <p:animRot by="120000">
                                      <p:cBhvr>
                                        <p:cTn id="18" dur="100" fill="hold">
                                          <p:stCondLst>
                                            <p:cond delay="0"/>
                                          </p:stCondLst>
                                        </p:cTn>
                                        <p:tgtEl>
                                          <p:spTgt spid="21"/>
                                        </p:tgtEl>
                                        <p:attrNameLst>
                                          <p:attrName>r</p:attrName>
                                        </p:attrNameLst>
                                      </p:cBhvr>
                                    </p:animRot>
                                    <p:animRot by="-240000">
                                      <p:cBhvr>
                                        <p:cTn id="19" dur="200" fill="hold">
                                          <p:stCondLst>
                                            <p:cond delay="200"/>
                                          </p:stCondLst>
                                        </p:cTn>
                                        <p:tgtEl>
                                          <p:spTgt spid="21"/>
                                        </p:tgtEl>
                                        <p:attrNameLst>
                                          <p:attrName>r</p:attrName>
                                        </p:attrNameLst>
                                      </p:cBhvr>
                                    </p:animRot>
                                    <p:animRot by="240000">
                                      <p:cBhvr>
                                        <p:cTn id="20" dur="200" fill="hold">
                                          <p:stCondLst>
                                            <p:cond delay="400"/>
                                          </p:stCondLst>
                                        </p:cTn>
                                        <p:tgtEl>
                                          <p:spTgt spid="21"/>
                                        </p:tgtEl>
                                        <p:attrNameLst>
                                          <p:attrName>r</p:attrName>
                                        </p:attrNameLst>
                                      </p:cBhvr>
                                    </p:animRot>
                                    <p:animRot by="-240000">
                                      <p:cBhvr>
                                        <p:cTn id="21" dur="200" fill="hold">
                                          <p:stCondLst>
                                            <p:cond delay="600"/>
                                          </p:stCondLst>
                                        </p:cTn>
                                        <p:tgtEl>
                                          <p:spTgt spid="21"/>
                                        </p:tgtEl>
                                        <p:attrNameLst>
                                          <p:attrName>r</p:attrName>
                                        </p:attrNameLst>
                                      </p:cBhvr>
                                    </p:animRot>
                                    <p:animRot by="120000">
                                      <p:cBhvr>
                                        <p:cTn id="22" dur="200" fill="hold">
                                          <p:stCondLst>
                                            <p:cond delay="800"/>
                                          </p:stCondLst>
                                        </p:cTn>
                                        <p:tgtEl>
                                          <p:spTgt spid="21"/>
                                        </p:tgtEl>
                                        <p:attrNameLst>
                                          <p:attrName>r</p:attrName>
                                        </p:attrNameLst>
                                      </p:cBhvr>
                                    </p:animRot>
                                  </p:childTnLst>
                                </p:cTn>
                              </p:par>
                              <p:par>
                                <p:cTn id="23" presetID="32" presetClass="emph" presetSubtype="0" repeatCount="indefinite" fill="hold" grpId="0" nodeType="withEffect">
                                  <p:stCondLst>
                                    <p:cond delay="0"/>
                                  </p:stCondLst>
                                  <p:endCondLst>
                                    <p:cond evt="onNext" delay="0">
                                      <p:tgtEl>
                                        <p:sldTgt/>
                                      </p:tgtEl>
                                    </p:cond>
                                  </p:endCondLst>
                                  <p:childTnLst>
                                    <p:animRot by="120000">
                                      <p:cBhvr>
                                        <p:cTn id="24" dur="100" fill="hold">
                                          <p:stCondLst>
                                            <p:cond delay="0"/>
                                          </p:stCondLst>
                                        </p:cTn>
                                        <p:tgtEl>
                                          <p:spTgt spid="20"/>
                                        </p:tgtEl>
                                        <p:attrNameLst>
                                          <p:attrName>r</p:attrName>
                                        </p:attrNameLst>
                                      </p:cBhvr>
                                    </p:animRot>
                                    <p:animRot by="-240000">
                                      <p:cBhvr>
                                        <p:cTn id="25" dur="200" fill="hold">
                                          <p:stCondLst>
                                            <p:cond delay="200"/>
                                          </p:stCondLst>
                                        </p:cTn>
                                        <p:tgtEl>
                                          <p:spTgt spid="20"/>
                                        </p:tgtEl>
                                        <p:attrNameLst>
                                          <p:attrName>r</p:attrName>
                                        </p:attrNameLst>
                                      </p:cBhvr>
                                    </p:animRot>
                                    <p:animRot by="240000">
                                      <p:cBhvr>
                                        <p:cTn id="26" dur="200" fill="hold">
                                          <p:stCondLst>
                                            <p:cond delay="400"/>
                                          </p:stCondLst>
                                        </p:cTn>
                                        <p:tgtEl>
                                          <p:spTgt spid="20"/>
                                        </p:tgtEl>
                                        <p:attrNameLst>
                                          <p:attrName>r</p:attrName>
                                        </p:attrNameLst>
                                      </p:cBhvr>
                                    </p:animRot>
                                    <p:animRot by="-240000">
                                      <p:cBhvr>
                                        <p:cTn id="27" dur="200" fill="hold">
                                          <p:stCondLst>
                                            <p:cond delay="600"/>
                                          </p:stCondLst>
                                        </p:cTn>
                                        <p:tgtEl>
                                          <p:spTgt spid="20"/>
                                        </p:tgtEl>
                                        <p:attrNameLst>
                                          <p:attrName>r</p:attrName>
                                        </p:attrNameLst>
                                      </p:cBhvr>
                                    </p:animRot>
                                    <p:animRot by="120000">
                                      <p:cBhvr>
                                        <p:cTn id="28" dur="200" fill="hold">
                                          <p:stCondLst>
                                            <p:cond delay="800"/>
                                          </p:stCondLst>
                                        </p:cTn>
                                        <p:tgtEl>
                                          <p:spTgt spid="20"/>
                                        </p:tgtEl>
                                        <p:attrNameLst>
                                          <p:attrName>r</p:attrName>
                                        </p:attrNameLst>
                                      </p:cBhvr>
                                    </p:animRo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6">
            <a:extLst>
              <a:ext uri="{FF2B5EF4-FFF2-40B4-BE49-F238E27FC236}">
                <a16:creationId xmlns:a16="http://schemas.microsoft.com/office/drawing/2014/main" id="{A739EC19-78A2-41EA-A100-89E5BD797020}"/>
              </a:ext>
            </a:extLst>
          </p:cNvPr>
          <p:cNvGraphicFramePr>
            <a:graphicFrameLocks noGrp="1"/>
          </p:cNvGraphicFramePr>
          <p:nvPr>
            <p:extLst>
              <p:ext uri="{D42A27DB-BD31-4B8C-83A1-F6EECF244321}">
                <p14:modId xmlns:p14="http://schemas.microsoft.com/office/powerpoint/2010/main" val="1327323853"/>
              </p:ext>
            </p:extLst>
          </p:nvPr>
        </p:nvGraphicFramePr>
        <p:xfrm>
          <a:off x="1166872" y="4140664"/>
          <a:ext cx="9858255" cy="2515960"/>
        </p:xfrm>
        <a:graphic>
          <a:graphicData uri="http://schemas.openxmlformats.org/drawingml/2006/table">
            <a:tbl>
              <a:tblPr firstRow="1" bandRow="1">
                <a:tableStyleId>{5C22544A-7EE6-4342-B048-85BDC9FD1C3A}</a:tableStyleId>
              </a:tblPr>
              <a:tblGrid>
                <a:gridCol w="3932473">
                  <a:extLst>
                    <a:ext uri="{9D8B030D-6E8A-4147-A177-3AD203B41FA5}">
                      <a16:colId xmlns:a16="http://schemas.microsoft.com/office/drawing/2014/main" val="1871922719"/>
                    </a:ext>
                  </a:extLst>
                </a:gridCol>
                <a:gridCol w="3001084">
                  <a:extLst>
                    <a:ext uri="{9D8B030D-6E8A-4147-A177-3AD203B41FA5}">
                      <a16:colId xmlns:a16="http://schemas.microsoft.com/office/drawing/2014/main" val="4078469919"/>
                    </a:ext>
                  </a:extLst>
                </a:gridCol>
                <a:gridCol w="2924698">
                  <a:extLst>
                    <a:ext uri="{9D8B030D-6E8A-4147-A177-3AD203B41FA5}">
                      <a16:colId xmlns:a16="http://schemas.microsoft.com/office/drawing/2014/main" val="1010642714"/>
                    </a:ext>
                  </a:extLst>
                </a:gridCol>
              </a:tblGrid>
              <a:tr h="465500">
                <a:tc>
                  <a:txBody>
                    <a:bodyPr/>
                    <a:lstStyle/>
                    <a:p>
                      <a:pPr algn="ctr"/>
                      <a:endParaRPr lang="en-US" sz="24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latin typeface="Times New Roman" panose="02020603050405020304" pitchFamily="18" charset="0"/>
                          <a:cs typeface="Times New Roman" panose="02020603050405020304" pitchFamily="18" charset="0"/>
                        </a:rPr>
                        <a:t>Un-Modified Wt N Protein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800" dirty="0">
                          <a:solidFill>
                            <a:schemeClr val="tx1"/>
                          </a:solidFill>
                          <a:latin typeface="Times New Roman" panose="02020603050405020304" pitchFamily="18" charset="0"/>
                          <a:cs typeface="Times New Roman" panose="02020603050405020304" pitchFamily="18" charset="0"/>
                        </a:rPr>
                        <a:t>Modified Wt N Protein</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3701179719"/>
                  </a:ext>
                </a:extLst>
              </a:tr>
              <a:tr h="366062">
                <a:tc>
                  <a:txBody>
                    <a:bodyPr/>
                    <a:lstStyle/>
                    <a:p>
                      <a:pPr algn="ctr"/>
                      <a:r>
                        <a:rPr lang="en-US" sz="2000" dirty="0">
                          <a:latin typeface="Times New Roman" panose="02020603050405020304" pitchFamily="18" charset="0"/>
                          <a:cs typeface="Times New Roman" panose="02020603050405020304" pitchFamily="18" charset="0"/>
                        </a:rPr>
                        <a:t>K</a:t>
                      </a:r>
                      <a:r>
                        <a:rPr lang="en-US" sz="2000" baseline="-25000" dirty="0">
                          <a:latin typeface="Times New Roman" panose="02020603050405020304" pitchFamily="18" charset="0"/>
                          <a:cs typeface="Times New Roman" panose="02020603050405020304" pitchFamily="18" charset="0"/>
                        </a:rPr>
                        <a:t>D</a:t>
                      </a:r>
                      <a:r>
                        <a:rPr lang="en-US" sz="2000" baseline="30000" dirty="0">
                          <a:latin typeface="Times New Roman" panose="02020603050405020304" pitchFamily="18" charset="0"/>
                          <a:cs typeface="Times New Roman" panose="02020603050405020304" pitchFamily="18" charset="0"/>
                        </a:rPr>
                        <a:t> </a:t>
                      </a:r>
                      <a:r>
                        <a:rPr lang="en-US" sz="2000" baseline="0" dirty="0">
                          <a:latin typeface="Times New Roman" panose="02020603050405020304" pitchFamily="18" charset="0"/>
                          <a:cs typeface="Times New Roman" panose="02020603050405020304" pitchFamily="18" charset="0"/>
                        </a:rPr>
                        <a:t>µM</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latin typeface="Times New Roman" panose="02020603050405020304" pitchFamily="18" charset="0"/>
                          <a:cs typeface="Times New Roman" panose="02020603050405020304" pitchFamily="18" charset="0"/>
                        </a:rPr>
                        <a:t>0.82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000" dirty="0">
                          <a:latin typeface="Times New Roman" panose="02020603050405020304" pitchFamily="18" charset="0"/>
                          <a:cs typeface="Times New Roman" panose="02020603050405020304" pitchFamily="18" charset="0"/>
                        </a:rPr>
                        <a:t>0.34</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768255610"/>
                  </a:ext>
                </a:extLst>
              </a:tr>
              <a:tr h="366062">
                <a:tc>
                  <a:txBody>
                    <a:bodyPr/>
                    <a:lstStyle/>
                    <a:p>
                      <a:pPr algn="ctr"/>
                      <a:r>
                        <a:rPr lang="en-US" sz="2000" dirty="0">
                          <a:latin typeface="Times New Roman" panose="02020603050405020304" pitchFamily="18" charset="0"/>
                          <a:cs typeface="Times New Roman" panose="02020603050405020304" pitchFamily="18" charset="0"/>
                        </a:rPr>
                        <a:t>Standard Error </a:t>
                      </a:r>
                      <a:r>
                        <a:rPr lang="en-US" sz="2000" baseline="0" dirty="0">
                          <a:latin typeface="Times New Roman" panose="02020603050405020304" pitchFamily="18" charset="0"/>
                          <a:cs typeface="Times New Roman" panose="02020603050405020304" pitchFamily="18" charset="0"/>
                        </a:rPr>
                        <a:t>µM</a:t>
                      </a:r>
                      <a:endParaRPr lang="en-US"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latin typeface="Times New Roman" panose="02020603050405020304" pitchFamily="18" charset="0"/>
                          <a:cs typeface="Times New Roman" panose="02020603050405020304" pitchFamily="18" charset="0"/>
                        </a:rPr>
                        <a:t>0.18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000" dirty="0">
                          <a:latin typeface="Times New Roman" panose="02020603050405020304" pitchFamily="18" charset="0"/>
                          <a:cs typeface="Times New Roman" panose="02020603050405020304" pitchFamily="18" charset="0"/>
                        </a:rPr>
                        <a:t>0.07</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211279389"/>
                  </a:ext>
                </a:extLst>
              </a:tr>
              <a:tr h="465500">
                <a:tc>
                  <a:txBody>
                    <a:bodyPr/>
                    <a:lstStyle/>
                    <a:p>
                      <a:pPr algn="ctr"/>
                      <a:r>
                        <a:rPr lang="en-US" sz="2000" dirty="0">
                          <a:latin typeface="Times New Roman" panose="02020603050405020304" pitchFamily="18" charset="0"/>
                          <a:cs typeface="Times New Roman" panose="02020603050405020304" pitchFamily="18" charset="0"/>
                        </a:rPr>
                        <a:t>95 % Confidence Interval </a:t>
                      </a:r>
                      <a:r>
                        <a:rPr lang="en-US" sz="2000" baseline="0" dirty="0">
                          <a:latin typeface="Times New Roman" panose="02020603050405020304" pitchFamily="18" charset="0"/>
                          <a:cs typeface="Times New Roman" panose="02020603050405020304" pitchFamily="18" charset="0"/>
                        </a:rPr>
                        <a:t>µM</a:t>
                      </a:r>
                      <a:endParaRPr lang="en-US"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latin typeface="Times New Roman" panose="02020603050405020304" pitchFamily="18" charset="0"/>
                          <a:cs typeface="Times New Roman" panose="02020603050405020304" pitchFamily="18" charset="0"/>
                        </a:rPr>
                        <a:t>0.44 to 1.20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000" dirty="0">
                          <a:latin typeface="Times New Roman" panose="02020603050405020304" pitchFamily="18" charset="0"/>
                          <a:cs typeface="Times New Roman" panose="02020603050405020304" pitchFamily="18" charset="0"/>
                        </a:rPr>
                        <a:t>0.18 to 0.50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346958696"/>
                  </a:ext>
                </a:extLst>
              </a:tr>
              <a:tr h="366062">
                <a:tc>
                  <a:txBody>
                    <a:bodyPr/>
                    <a:lstStyle/>
                    <a:p>
                      <a:pPr algn="ctr"/>
                      <a:r>
                        <a:rPr lang="en-US" sz="2000" dirty="0">
                          <a:latin typeface="Times New Roman" panose="02020603050405020304" pitchFamily="18" charset="0"/>
                          <a:cs typeface="Times New Roman" panose="02020603050405020304" pitchFamily="18" charset="0"/>
                        </a:rPr>
                        <a:t>R</a:t>
                      </a:r>
                      <a:r>
                        <a:rPr lang="en-US" sz="2000" baseline="300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latin typeface="Times New Roman" panose="02020603050405020304" pitchFamily="18" charset="0"/>
                          <a:cs typeface="Times New Roman" panose="02020603050405020304" pitchFamily="18" charset="0"/>
                        </a:rPr>
                        <a:t>0.97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000" dirty="0">
                          <a:latin typeface="Times New Roman" panose="02020603050405020304" pitchFamily="18" charset="0"/>
                          <a:cs typeface="Times New Roman" panose="02020603050405020304" pitchFamily="18" charset="0"/>
                        </a:rPr>
                        <a:t>0.97</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4253486367"/>
                  </a:ext>
                </a:extLst>
              </a:tr>
              <a:tr h="366062">
                <a:tc>
                  <a:txBody>
                    <a:bodyPr/>
                    <a:lstStyle/>
                    <a:p>
                      <a:pPr algn="ctr"/>
                      <a:r>
                        <a:rPr lang="en-US" sz="2000" baseline="0" dirty="0">
                          <a:latin typeface="Times New Roman" panose="02020603050405020304" pitchFamily="18" charset="0"/>
                          <a:cs typeface="Times New Roman" panose="02020603050405020304" pitchFamily="18" charset="0"/>
                        </a:rPr>
                        <a:t>n</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latin typeface="Times New Roman" panose="02020603050405020304" pitchFamily="18" charset="0"/>
                          <a:cs typeface="Times New Roman" panose="02020603050405020304" pitchFamily="18" charset="0"/>
                        </a:rPr>
                        <a:t>27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000" dirty="0">
                          <a:latin typeface="Times New Roman" panose="02020603050405020304" pitchFamily="18" charset="0"/>
                          <a:cs typeface="Times New Roman" panose="02020603050405020304" pitchFamily="18" charset="0"/>
                        </a:rPr>
                        <a:t>27</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122783628"/>
                  </a:ext>
                </a:extLst>
              </a:tr>
            </a:tbl>
          </a:graphicData>
        </a:graphic>
      </p:graphicFrame>
      <p:sp>
        <p:nvSpPr>
          <p:cNvPr id="12" name="TextBox 11">
            <a:extLst>
              <a:ext uri="{FF2B5EF4-FFF2-40B4-BE49-F238E27FC236}">
                <a16:creationId xmlns:a16="http://schemas.microsoft.com/office/drawing/2014/main" id="{86CFD50B-91A6-4B2B-8539-12566A717D36}"/>
              </a:ext>
            </a:extLst>
          </p:cNvPr>
          <p:cNvSpPr txBox="1"/>
          <p:nvPr/>
        </p:nvSpPr>
        <p:spPr>
          <a:xfrm>
            <a:off x="4600105" y="1293170"/>
            <a:ext cx="3165044"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qFRET K</a:t>
            </a:r>
            <a:r>
              <a:rPr lang="en-US" sz="1400" b="1" baseline="-25000" dirty="0">
                <a:latin typeface="Times New Roman" panose="02020603050405020304" pitchFamily="18" charset="0"/>
                <a:cs typeface="Times New Roman" panose="02020603050405020304" pitchFamily="18" charset="0"/>
              </a:rPr>
              <a:t>D </a:t>
            </a:r>
            <a:r>
              <a:rPr lang="en-US" sz="1400" b="1" dirty="0">
                <a:latin typeface="Times New Roman" panose="02020603050405020304" pitchFamily="18" charset="0"/>
                <a:cs typeface="Times New Roman" panose="02020603050405020304" pitchFamily="18" charset="0"/>
              </a:rPr>
              <a:t>N Protein Wildtype (Wt)</a:t>
            </a:r>
          </a:p>
        </p:txBody>
      </p:sp>
      <p:sp>
        <p:nvSpPr>
          <p:cNvPr id="13" name="TextBox 12">
            <a:extLst>
              <a:ext uri="{FF2B5EF4-FFF2-40B4-BE49-F238E27FC236}">
                <a16:creationId xmlns:a16="http://schemas.microsoft.com/office/drawing/2014/main" id="{29D1AF04-512B-4B19-B87B-55AE3C754849}"/>
              </a:ext>
            </a:extLst>
          </p:cNvPr>
          <p:cNvSpPr txBox="1"/>
          <p:nvPr/>
        </p:nvSpPr>
        <p:spPr>
          <a:xfrm>
            <a:off x="4694909" y="1600947"/>
            <a:ext cx="2802181"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Modified K</a:t>
            </a:r>
            <a:r>
              <a:rPr lang="en-US" sz="1400" baseline="-25000" dirty="0">
                <a:latin typeface="Times New Roman" panose="02020603050405020304" pitchFamily="18" charset="0"/>
                <a:cs typeface="Times New Roman" panose="02020603050405020304" pitchFamily="18" charset="0"/>
              </a:rPr>
              <a:t>D</a:t>
            </a:r>
            <a:r>
              <a:rPr lang="en-US" sz="1400" dirty="0">
                <a:latin typeface="Times New Roman" panose="02020603050405020304" pitchFamily="18" charset="0"/>
                <a:cs typeface="Times New Roman" panose="02020603050405020304" pitchFamily="18" charset="0"/>
              </a:rPr>
              <a:t>: 0.34 +/- 0.07 µM</a:t>
            </a:r>
            <a:endParaRPr lang="en-US" sz="1400" baseline="-250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39FBA965-B7F2-447D-83C8-A4B0DA17CE8A}"/>
              </a:ext>
            </a:extLst>
          </p:cNvPr>
          <p:cNvSpPr txBox="1"/>
          <p:nvPr/>
        </p:nvSpPr>
        <p:spPr>
          <a:xfrm>
            <a:off x="5393680" y="2727622"/>
            <a:ext cx="2802181"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Unmodified K</a:t>
            </a:r>
            <a:r>
              <a:rPr lang="en-US" sz="1400" baseline="-25000" dirty="0">
                <a:latin typeface="Times New Roman" panose="02020603050405020304" pitchFamily="18" charset="0"/>
                <a:cs typeface="Times New Roman" panose="02020603050405020304" pitchFamily="18" charset="0"/>
              </a:rPr>
              <a:t>D</a:t>
            </a:r>
            <a:r>
              <a:rPr lang="en-US" sz="1400" dirty="0">
                <a:latin typeface="Times New Roman" panose="02020603050405020304" pitchFamily="18" charset="0"/>
                <a:cs typeface="Times New Roman" panose="02020603050405020304" pitchFamily="18" charset="0"/>
              </a:rPr>
              <a:t>:  0.82 +/- 0.18 µM</a:t>
            </a:r>
            <a:endParaRPr lang="en-US" sz="1400" baseline="-25000" dirty="0">
              <a:latin typeface="Times New Roman" panose="02020603050405020304" pitchFamily="18" charset="0"/>
              <a:cs typeface="Times New Roman" panose="02020603050405020304" pitchFamily="18" charset="0"/>
            </a:endParaRPr>
          </a:p>
        </p:txBody>
      </p:sp>
      <p:sp>
        <p:nvSpPr>
          <p:cNvPr id="11" name="Title 1">
            <a:extLst>
              <a:ext uri="{FF2B5EF4-FFF2-40B4-BE49-F238E27FC236}">
                <a16:creationId xmlns:a16="http://schemas.microsoft.com/office/drawing/2014/main" id="{9456DADF-A027-4C56-9802-F3668DC1F16E}"/>
              </a:ext>
            </a:extLst>
          </p:cNvPr>
          <p:cNvSpPr>
            <a:spLocks noGrp="1"/>
          </p:cNvSpPr>
          <p:nvPr>
            <p:ph type="title"/>
          </p:nvPr>
        </p:nvSpPr>
        <p:spPr>
          <a:xfrm>
            <a:off x="838200" y="365125"/>
            <a:ext cx="10802938" cy="1325563"/>
          </a:xfrm>
        </p:spPr>
        <p:txBody>
          <a:bodyPr anchor="t">
            <a:normAutofit fontScale="90000"/>
          </a:bodyPr>
          <a:lstStyle/>
          <a:p>
            <a:r>
              <a:rPr lang="en-US" sz="3600" b="1" dirty="0"/>
              <a:t>Results </a:t>
            </a:r>
            <a:br>
              <a:rPr lang="en-US" sz="3600" dirty="0"/>
            </a:br>
            <a:r>
              <a:rPr lang="en-US" sz="3600" dirty="0">
                <a:ea typeface="Times" panose="02020603050405020304" pitchFamily="18" charset="0"/>
                <a:cs typeface="Times New Roman" panose="02020603050405020304" pitchFamily="18" charset="0"/>
              </a:rPr>
              <a:t>SUMO1 modified N protein – affinity investigation by qFRET K</a:t>
            </a:r>
            <a:r>
              <a:rPr lang="en-US" sz="3600" baseline="-25000" dirty="0">
                <a:ea typeface="Times" panose="02020603050405020304" pitchFamily="18" charset="0"/>
                <a:cs typeface="Times New Roman" panose="02020603050405020304" pitchFamily="18" charset="0"/>
              </a:rPr>
              <a:t>D</a:t>
            </a:r>
            <a:br>
              <a:rPr lang="en-US" sz="3200" baseline="-25000" dirty="0">
                <a:ea typeface="Times" panose="02020603050405020304" pitchFamily="18" charset="0"/>
                <a:cs typeface="Times New Roman" panose="02020603050405020304" pitchFamily="18" charset="0"/>
              </a:rPr>
            </a:br>
            <a:endParaRPr lang="en-US" sz="3200" dirty="0"/>
          </a:p>
        </p:txBody>
      </p:sp>
      <p:sp>
        <p:nvSpPr>
          <p:cNvPr id="9" name="Slide Number Placeholder 8">
            <a:extLst>
              <a:ext uri="{FF2B5EF4-FFF2-40B4-BE49-F238E27FC236}">
                <a16:creationId xmlns:a16="http://schemas.microsoft.com/office/drawing/2014/main" id="{AD19C59A-DDFA-4AA3-8EF1-FFA1D6CC1448}"/>
              </a:ext>
            </a:extLst>
          </p:cNvPr>
          <p:cNvSpPr>
            <a:spLocks noGrp="1"/>
          </p:cNvSpPr>
          <p:nvPr>
            <p:ph type="sldNum" sz="quarter" idx="12"/>
          </p:nvPr>
        </p:nvSpPr>
        <p:spPr/>
        <p:txBody>
          <a:bodyPr/>
          <a:lstStyle/>
          <a:p>
            <a:fld id="{8F5CE88E-89A4-4243-AB1D-44322647EED2}" type="slidenum">
              <a:rPr lang="en-US" smtClean="0"/>
              <a:t>44</a:t>
            </a:fld>
            <a:endParaRPr lang="en-US" dirty="0"/>
          </a:p>
        </p:txBody>
      </p:sp>
      <p:pic>
        <p:nvPicPr>
          <p:cNvPr id="2" name="Picture 1">
            <a:extLst>
              <a:ext uri="{FF2B5EF4-FFF2-40B4-BE49-F238E27FC236}">
                <a16:creationId xmlns:a16="http://schemas.microsoft.com/office/drawing/2014/main" id="{A221D833-5A88-4084-BEE9-898AC5024377}"/>
              </a:ext>
            </a:extLst>
          </p:cNvPr>
          <p:cNvPicPr>
            <a:picLocks noChangeAspect="1"/>
          </p:cNvPicPr>
          <p:nvPr/>
        </p:nvPicPr>
        <p:blipFill>
          <a:blip r:embed="rId2"/>
          <a:stretch>
            <a:fillRect/>
          </a:stretch>
        </p:blipFill>
        <p:spPr>
          <a:xfrm>
            <a:off x="3729228" y="1293170"/>
            <a:ext cx="5952744" cy="2737104"/>
          </a:xfrm>
          <a:prstGeom prst="rect">
            <a:avLst/>
          </a:prstGeom>
        </p:spPr>
      </p:pic>
    </p:spTree>
    <p:extLst>
      <p:ext uri="{BB962C8B-B14F-4D97-AF65-F5344CB8AC3E}">
        <p14:creationId xmlns:p14="http://schemas.microsoft.com/office/powerpoint/2010/main" val="6141671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4A48C-59C3-408E-9586-41DC5D9BE7C6}"/>
              </a:ext>
            </a:extLst>
          </p:cNvPr>
          <p:cNvSpPr>
            <a:spLocks noGrp="1"/>
          </p:cNvSpPr>
          <p:nvPr>
            <p:ph type="title"/>
          </p:nvPr>
        </p:nvSpPr>
        <p:spPr/>
        <p:txBody>
          <a:bodyPr anchor="t">
            <a:normAutofit/>
          </a:bodyPr>
          <a:lstStyle/>
          <a:p>
            <a:r>
              <a:rPr lang="en-US" sz="3200" b="1" dirty="0">
                <a:effectLst/>
                <a:ea typeface="Times" panose="02020603050405020304" pitchFamily="18" charset="0"/>
                <a:cs typeface="Times New Roman" panose="02020603050405020304" pitchFamily="18" charset="0"/>
              </a:rPr>
              <a:t>Discussion and Conclusion</a:t>
            </a:r>
            <a:br>
              <a:rPr lang="en-US" sz="3200" dirty="0">
                <a:effectLst/>
                <a:ea typeface="Times" panose="02020603050405020304" pitchFamily="18" charset="0"/>
                <a:cs typeface="Times New Roman" panose="02020603050405020304" pitchFamily="18" charset="0"/>
              </a:rPr>
            </a:br>
            <a:r>
              <a:rPr lang="en-US" sz="3200" b="1" dirty="0">
                <a:ea typeface="Times" panose="02020603050405020304" pitchFamily="18" charset="0"/>
                <a:cs typeface="Times New Roman" panose="02020603050405020304" pitchFamily="18" charset="0"/>
              </a:rPr>
              <a:t>qFRET assay for </a:t>
            </a:r>
            <a:r>
              <a:rPr lang="en-US" sz="3200" b="1" i="1" dirty="0">
                <a:ea typeface="Times" panose="02020603050405020304" pitchFamily="18" charset="0"/>
                <a:cs typeface="Times New Roman" panose="02020603050405020304" pitchFamily="18" charset="0"/>
              </a:rPr>
              <a:t>in vitro </a:t>
            </a:r>
            <a:r>
              <a:rPr lang="en-US" sz="3200" b="1" dirty="0">
                <a:ea typeface="Times" panose="02020603050405020304" pitchFamily="18" charset="0"/>
                <a:cs typeface="Times New Roman" panose="02020603050405020304" pitchFamily="18" charset="0"/>
              </a:rPr>
              <a:t>SUMOylation of N Protein Mutants</a:t>
            </a:r>
            <a:endParaRPr lang="en-US" sz="3200" dirty="0"/>
          </a:p>
        </p:txBody>
      </p:sp>
      <p:sp>
        <p:nvSpPr>
          <p:cNvPr id="3" name="Content Placeholder 2">
            <a:extLst>
              <a:ext uri="{FF2B5EF4-FFF2-40B4-BE49-F238E27FC236}">
                <a16:creationId xmlns:a16="http://schemas.microsoft.com/office/drawing/2014/main" id="{80C4D8C6-1D70-44C3-87AE-B2FDA6620539}"/>
              </a:ext>
            </a:extLst>
          </p:cNvPr>
          <p:cNvSpPr>
            <a:spLocks noGrp="1"/>
          </p:cNvSpPr>
          <p:nvPr>
            <p:ph idx="1"/>
          </p:nvPr>
        </p:nvSpPr>
        <p:spPr/>
        <p:txBody>
          <a:bodyPr>
            <a:normAutofit/>
          </a:bodyPr>
          <a:lstStyle/>
          <a:p>
            <a:r>
              <a:rPr lang="en-US" i="1" dirty="0"/>
              <a:t>In vitro </a:t>
            </a:r>
            <a:r>
              <a:rPr lang="en-US" dirty="0"/>
              <a:t>SUMOylation assay with qFRET as a reporter coupled with MS provides alternative reliable method of evaluating modification of  proteins</a:t>
            </a:r>
          </a:p>
          <a:p>
            <a:endParaRPr lang="en-US" dirty="0"/>
          </a:p>
          <a:p>
            <a:r>
              <a:rPr lang="en-US" dirty="0"/>
              <a:t>Demonstrated novel SUMO1 modification on K61/65/347/35 SARS-CoV-2 N protein </a:t>
            </a:r>
          </a:p>
          <a:p>
            <a:endParaRPr lang="en-US" dirty="0"/>
          </a:p>
          <a:p>
            <a:r>
              <a:rPr lang="en-US" dirty="0"/>
              <a:t>Reconstitution of SARS-CoV-2 is not currently possible, </a:t>
            </a:r>
            <a:r>
              <a:rPr lang="en-US" i="1" dirty="0"/>
              <a:t>in vitro </a:t>
            </a:r>
            <a:r>
              <a:rPr lang="en-US" dirty="0"/>
              <a:t>methods demonstrated here provide an alternative approach </a:t>
            </a:r>
          </a:p>
          <a:p>
            <a:endParaRPr lang="en-US" dirty="0"/>
          </a:p>
        </p:txBody>
      </p:sp>
      <p:sp>
        <p:nvSpPr>
          <p:cNvPr id="5" name="Slide Number Placeholder 4">
            <a:extLst>
              <a:ext uri="{FF2B5EF4-FFF2-40B4-BE49-F238E27FC236}">
                <a16:creationId xmlns:a16="http://schemas.microsoft.com/office/drawing/2014/main" id="{6A56A8E9-420A-43D0-A29D-4DF16B22A052}"/>
              </a:ext>
            </a:extLst>
          </p:cNvPr>
          <p:cNvSpPr>
            <a:spLocks noGrp="1"/>
          </p:cNvSpPr>
          <p:nvPr>
            <p:ph type="sldNum" sz="quarter" idx="12"/>
          </p:nvPr>
        </p:nvSpPr>
        <p:spPr/>
        <p:txBody>
          <a:bodyPr/>
          <a:lstStyle/>
          <a:p>
            <a:fld id="{8F5CE88E-89A4-4243-AB1D-44322647EED2}" type="slidenum">
              <a:rPr lang="en-US" smtClean="0"/>
              <a:t>45</a:t>
            </a:fld>
            <a:endParaRPr lang="en-US"/>
          </a:p>
        </p:txBody>
      </p:sp>
    </p:spTree>
    <p:extLst>
      <p:ext uri="{BB962C8B-B14F-4D97-AF65-F5344CB8AC3E}">
        <p14:creationId xmlns:p14="http://schemas.microsoft.com/office/powerpoint/2010/main" val="2891998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A3B38-BC77-4633-BF5C-8774E8EBFF35}"/>
              </a:ext>
            </a:extLst>
          </p:cNvPr>
          <p:cNvSpPr>
            <a:spLocks noGrp="1"/>
          </p:cNvSpPr>
          <p:nvPr>
            <p:ph type="title"/>
          </p:nvPr>
        </p:nvSpPr>
        <p:spPr/>
        <p:txBody>
          <a:bodyPr anchor="t">
            <a:normAutofit/>
          </a:bodyPr>
          <a:lstStyle/>
          <a:p>
            <a:r>
              <a:rPr lang="en-US" sz="3200" b="1" dirty="0"/>
              <a:t>Presentation Conclusion and Summary</a:t>
            </a:r>
            <a:endParaRPr lang="en-US" sz="3200" dirty="0"/>
          </a:p>
        </p:txBody>
      </p:sp>
      <p:sp>
        <p:nvSpPr>
          <p:cNvPr id="3" name="Content Placeholder 2">
            <a:extLst>
              <a:ext uri="{FF2B5EF4-FFF2-40B4-BE49-F238E27FC236}">
                <a16:creationId xmlns:a16="http://schemas.microsoft.com/office/drawing/2014/main" id="{C2B7A59D-D7D8-4A0F-8DD4-779B57B01734}"/>
              </a:ext>
            </a:extLst>
          </p:cNvPr>
          <p:cNvSpPr>
            <a:spLocks noGrp="1"/>
          </p:cNvSpPr>
          <p:nvPr>
            <p:ph idx="1"/>
          </p:nvPr>
        </p:nvSpPr>
        <p:spPr>
          <a:xfrm>
            <a:off x="838200" y="1825625"/>
            <a:ext cx="10845800" cy="4351338"/>
          </a:xfrm>
        </p:spPr>
        <p:txBody>
          <a:bodyPr>
            <a:normAutofit fontScale="92500" lnSpcReduction="10000"/>
          </a:bodyPr>
          <a:lstStyle/>
          <a:p>
            <a:pPr marL="914400" lvl="1" indent="-457200">
              <a:buFont typeface="+mj-lt"/>
              <a:buAutoNum type="arabicPeriod"/>
            </a:pPr>
            <a:r>
              <a:rPr lang="en-US" i="1" dirty="0"/>
              <a:t>In vitro </a:t>
            </a:r>
            <a:r>
              <a:rPr lang="en-US" dirty="0"/>
              <a:t>evaluation of non-covalent interaction of membrane proteins Programmed Death 1 and Programmed Death Ligand 1</a:t>
            </a:r>
          </a:p>
          <a:p>
            <a:pPr lvl="2"/>
            <a:r>
              <a:rPr lang="en-US" sz="2400" b="1" dirty="0"/>
              <a:t>Determined qFRET based K</a:t>
            </a:r>
            <a:r>
              <a:rPr lang="en-US" sz="2400" b="1" baseline="-25000" dirty="0"/>
              <a:t>D </a:t>
            </a:r>
            <a:r>
              <a:rPr lang="en-US" sz="2400" b="1" dirty="0"/>
              <a:t>0f 0.82 µM for full length PD1</a:t>
            </a:r>
          </a:p>
          <a:p>
            <a:pPr lvl="2"/>
            <a:r>
              <a:rPr lang="en-US" sz="2400" b="1" dirty="0"/>
              <a:t>Determined qFRET K</a:t>
            </a:r>
            <a:r>
              <a:rPr lang="en-US" sz="2400" b="1" baseline="-25000" dirty="0"/>
              <a:t>i</a:t>
            </a:r>
            <a:r>
              <a:rPr lang="en-US" sz="2400" b="1" dirty="0"/>
              <a:t> of Pembrolizumab of 1.41 nM</a:t>
            </a:r>
            <a:endParaRPr lang="en-US" b="1" dirty="0"/>
          </a:p>
          <a:p>
            <a:pPr marL="914400" lvl="1" indent="-457200">
              <a:buFont typeface="+mj-lt"/>
              <a:buAutoNum type="arabicPeriod"/>
            </a:pPr>
            <a:r>
              <a:rPr lang="en-US" i="1" dirty="0"/>
              <a:t>In vitro </a:t>
            </a:r>
            <a:r>
              <a:rPr lang="en-US" dirty="0"/>
              <a:t>SUMOylation assay to modify Influenza A Virus Matrix 1</a:t>
            </a:r>
          </a:p>
          <a:p>
            <a:pPr lvl="2"/>
            <a:r>
              <a:rPr lang="en-US" sz="2400" dirty="0"/>
              <a:t>Coupled with mass spectrometry identification of SUMO1 modified lysine </a:t>
            </a:r>
          </a:p>
          <a:p>
            <a:pPr lvl="3"/>
            <a:r>
              <a:rPr lang="en-US" sz="2400" b="1" dirty="0"/>
              <a:t>Identified 5 lysine residues as in-vitro SUMOylated and found mutation of lysine 21 to be lethal in plaque assays</a:t>
            </a:r>
          </a:p>
          <a:p>
            <a:pPr marL="914400" lvl="1" indent="-457200">
              <a:buFont typeface="+mj-lt"/>
              <a:buAutoNum type="arabicPeriod"/>
            </a:pPr>
            <a:r>
              <a:rPr lang="en-US" i="1" dirty="0"/>
              <a:t>In vitro </a:t>
            </a:r>
            <a:r>
              <a:rPr lang="en-US" dirty="0"/>
              <a:t>SUMOylation assay to modify Severe Acute Respiratory Syndrome Coronavirus 2 Nucleocapsid protein</a:t>
            </a:r>
          </a:p>
          <a:p>
            <a:pPr lvl="2"/>
            <a:r>
              <a:rPr lang="en-US" sz="2400" dirty="0"/>
              <a:t>Coupled with mass spectrometry identification of SUMO1 modified lysine</a:t>
            </a:r>
          </a:p>
          <a:p>
            <a:pPr lvl="3"/>
            <a:r>
              <a:rPr lang="en-US" sz="2400" b="1" dirty="0"/>
              <a:t>Identified 4 lysine residues as in-vitro SUMOylation sites and </a:t>
            </a:r>
          </a:p>
          <a:p>
            <a:pPr lvl="3"/>
            <a:r>
              <a:rPr lang="en-US" sz="2400" b="1" dirty="0"/>
              <a:t>Observed modulation of N protein affinity with SUMO modification</a:t>
            </a:r>
          </a:p>
        </p:txBody>
      </p:sp>
      <p:sp>
        <p:nvSpPr>
          <p:cNvPr id="5" name="Slide Number Placeholder 4">
            <a:extLst>
              <a:ext uri="{FF2B5EF4-FFF2-40B4-BE49-F238E27FC236}">
                <a16:creationId xmlns:a16="http://schemas.microsoft.com/office/drawing/2014/main" id="{0C8D211A-7779-4CE2-B429-93B886C32238}"/>
              </a:ext>
            </a:extLst>
          </p:cNvPr>
          <p:cNvSpPr>
            <a:spLocks noGrp="1"/>
          </p:cNvSpPr>
          <p:nvPr>
            <p:ph type="sldNum" sz="quarter" idx="12"/>
          </p:nvPr>
        </p:nvSpPr>
        <p:spPr/>
        <p:txBody>
          <a:bodyPr/>
          <a:lstStyle/>
          <a:p>
            <a:fld id="{8F5CE88E-89A4-4243-AB1D-44322647EED2}" type="slidenum">
              <a:rPr lang="en-US" smtClean="0"/>
              <a:t>46</a:t>
            </a:fld>
            <a:endParaRPr lang="en-US"/>
          </a:p>
        </p:txBody>
      </p:sp>
    </p:spTree>
    <p:extLst>
      <p:ext uri="{BB962C8B-B14F-4D97-AF65-F5344CB8AC3E}">
        <p14:creationId xmlns:p14="http://schemas.microsoft.com/office/powerpoint/2010/main" val="3814240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E25B5-C61B-4323-992B-7EFDD003FD0C}"/>
              </a:ext>
            </a:extLst>
          </p:cNvPr>
          <p:cNvSpPr>
            <a:spLocks noGrp="1"/>
          </p:cNvSpPr>
          <p:nvPr>
            <p:ph type="title"/>
          </p:nvPr>
        </p:nvSpPr>
        <p:spPr/>
        <p:txBody>
          <a:bodyPr/>
          <a:lstStyle/>
          <a:p>
            <a:r>
              <a:rPr lang="en-US" dirty="0"/>
              <a:t>Thank you &amp; Questions?</a:t>
            </a:r>
          </a:p>
        </p:txBody>
      </p:sp>
      <p:sp>
        <p:nvSpPr>
          <p:cNvPr id="3" name="Content Placeholder 2">
            <a:extLst>
              <a:ext uri="{FF2B5EF4-FFF2-40B4-BE49-F238E27FC236}">
                <a16:creationId xmlns:a16="http://schemas.microsoft.com/office/drawing/2014/main" id="{3DB10C9E-3506-4F75-A2E9-4A40BA086C7D}"/>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06AE919-36C0-4F07-A398-22ED0937E604}"/>
              </a:ext>
            </a:extLst>
          </p:cNvPr>
          <p:cNvSpPr>
            <a:spLocks noGrp="1"/>
          </p:cNvSpPr>
          <p:nvPr>
            <p:ph type="sldNum" sz="quarter" idx="12"/>
          </p:nvPr>
        </p:nvSpPr>
        <p:spPr/>
        <p:txBody>
          <a:bodyPr/>
          <a:lstStyle/>
          <a:p>
            <a:fld id="{8F5CE88E-89A4-4243-AB1D-44322647EED2}" type="slidenum">
              <a:rPr lang="en-US" smtClean="0"/>
              <a:t>47</a:t>
            </a:fld>
            <a:endParaRPr lang="en-US"/>
          </a:p>
        </p:txBody>
      </p:sp>
    </p:spTree>
    <p:extLst>
      <p:ext uri="{BB962C8B-B14F-4D97-AF65-F5344CB8AC3E}">
        <p14:creationId xmlns:p14="http://schemas.microsoft.com/office/powerpoint/2010/main" val="432284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91096-9767-47BA-99A3-55B02F4D62D1}"/>
              </a:ext>
            </a:extLst>
          </p:cNvPr>
          <p:cNvSpPr>
            <a:spLocks noGrp="1"/>
          </p:cNvSpPr>
          <p:nvPr>
            <p:ph type="title"/>
          </p:nvPr>
        </p:nvSpPr>
        <p:spPr/>
        <p:txBody>
          <a:bodyPr/>
          <a:lstStyle/>
          <a:p>
            <a:r>
              <a:rPr lang="en-US" dirty="0"/>
              <a:t>Appendix</a:t>
            </a:r>
          </a:p>
        </p:txBody>
      </p:sp>
      <p:sp>
        <p:nvSpPr>
          <p:cNvPr id="3" name="Content Placeholder 2">
            <a:extLst>
              <a:ext uri="{FF2B5EF4-FFF2-40B4-BE49-F238E27FC236}">
                <a16:creationId xmlns:a16="http://schemas.microsoft.com/office/drawing/2014/main" id="{0BEF5E62-B023-4580-BB78-BF54234C2C6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59A4586-5855-4A7F-9AB1-F3BA03D49000}"/>
              </a:ext>
            </a:extLst>
          </p:cNvPr>
          <p:cNvSpPr>
            <a:spLocks noGrp="1"/>
          </p:cNvSpPr>
          <p:nvPr>
            <p:ph type="sldNum" sz="quarter" idx="12"/>
          </p:nvPr>
        </p:nvSpPr>
        <p:spPr/>
        <p:txBody>
          <a:bodyPr/>
          <a:lstStyle/>
          <a:p>
            <a:fld id="{8F5CE88E-89A4-4243-AB1D-44322647EED2}" type="slidenum">
              <a:rPr lang="en-US" smtClean="0"/>
              <a:t>48</a:t>
            </a:fld>
            <a:endParaRPr lang="en-US"/>
          </a:p>
        </p:txBody>
      </p:sp>
    </p:spTree>
    <p:extLst>
      <p:ext uri="{BB962C8B-B14F-4D97-AF65-F5344CB8AC3E}">
        <p14:creationId xmlns:p14="http://schemas.microsoft.com/office/powerpoint/2010/main" val="1147025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46ECA2-B84D-4615-8056-98732286EDE0}"/>
              </a:ext>
            </a:extLst>
          </p:cNvPr>
          <p:cNvSpPr>
            <a:spLocks noGrp="1"/>
          </p:cNvSpPr>
          <p:nvPr>
            <p:ph idx="1"/>
          </p:nvPr>
        </p:nvSpPr>
        <p:spPr>
          <a:xfrm>
            <a:off x="838200" y="1825625"/>
            <a:ext cx="10845800" cy="4351338"/>
          </a:xfrm>
        </p:spPr>
        <p:txBody>
          <a:bodyPr>
            <a:normAutofit/>
          </a:bodyPr>
          <a:lstStyle/>
          <a:p>
            <a:r>
              <a:rPr lang="en-US" dirty="0"/>
              <a:t>The next step in understanding our proteome network is to investigate the dynamic properties of our proteome and to resolve covalent and non-covalent interactions</a:t>
            </a:r>
          </a:p>
          <a:p>
            <a:endParaRPr lang="en-US" dirty="0"/>
          </a:p>
          <a:p>
            <a:r>
              <a:rPr lang="en-US" dirty="0"/>
              <a:t>The bottle neck in establishing a dynamic interaction network are challenges in identifying modified proteins (proteoforms) and characterizing the kinetic parameters of protein-protein interaction</a:t>
            </a:r>
          </a:p>
          <a:p>
            <a:endParaRPr lang="en-US" sz="2400" dirty="0"/>
          </a:p>
          <a:p>
            <a:pPr marL="0" indent="0">
              <a:buNone/>
            </a:pPr>
            <a:endParaRPr lang="en-US" sz="2400" dirty="0"/>
          </a:p>
          <a:p>
            <a:endParaRPr lang="en-US" sz="2400" dirty="0"/>
          </a:p>
          <a:p>
            <a:pPr marL="0" indent="0">
              <a:buNone/>
            </a:pPr>
            <a:endParaRPr lang="en-US" sz="2400" dirty="0"/>
          </a:p>
          <a:p>
            <a:endParaRPr lang="en-US" sz="2400" dirty="0"/>
          </a:p>
          <a:p>
            <a:pPr marL="0" indent="0">
              <a:buNone/>
            </a:pPr>
            <a:endParaRPr lang="en-US" sz="2400" dirty="0"/>
          </a:p>
          <a:p>
            <a:endParaRPr lang="en-US" dirty="0"/>
          </a:p>
          <a:p>
            <a:endParaRPr lang="en-US" dirty="0"/>
          </a:p>
        </p:txBody>
      </p:sp>
      <p:sp>
        <p:nvSpPr>
          <p:cNvPr id="2" name="Title 1">
            <a:extLst>
              <a:ext uri="{FF2B5EF4-FFF2-40B4-BE49-F238E27FC236}">
                <a16:creationId xmlns:a16="http://schemas.microsoft.com/office/drawing/2014/main" id="{42F5A9DB-1E62-4CCF-8508-C29A9DE5F35B}"/>
              </a:ext>
            </a:extLst>
          </p:cNvPr>
          <p:cNvSpPr>
            <a:spLocks noGrp="1"/>
          </p:cNvSpPr>
          <p:nvPr>
            <p:ph type="title"/>
          </p:nvPr>
        </p:nvSpPr>
        <p:spPr/>
        <p:txBody>
          <a:bodyPr anchor="t">
            <a:normAutofit/>
          </a:bodyPr>
          <a:lstStyle/>
          <a:p>
            <a:r>
              <a:rPr lang="en-US" sz="3200" b="1" dirty="0"/>
              <a:t>Introduction to qFRET Technology</a:t>
            </a:r>
            <a:br>
              <a:rPr lang="en-US" sz="3200" dirty="0"/>
            </a:br>
            <a:r>
              <a:rPr lang="en-US" sz="3200" dirty="0"/>
              <a:t>Background and Significance </a:t>
            </a:r>
          </a:p>
        </p:txBody>
      </p:sp>
      <p:sp>
        <p:nvSpPr>
          <p:cNvPr id="5" name="Slide Number Placeholder 4">
            <a:extLst>
              <a:ext uri="{FF2B5EF4-FFF2-40B4-BE49-F238E27FC236}">
                <a16:creationId xmlns:a16="http://schemas.microsoft.com/office/drawing/2014/main" id="{561C5C1F-F1F0-46E7-8E0B-6FA5941A36B0}"/>
              </a:ext>
            </a:extLst>
          </p:cNvPr>
          <p:cNvSpPr>
            <a:spLocks noGrp="1"/>
          </p:cNvSpPr>
          <p:nvPr>
            <p:ph type="sldNum" sz="quarter" idx="12"/>
          </p:nvPr>
        </p:nvSpPr>
        <p:spPr/>
        <p:txBody>
          <a:bodyPr/>
          <a:lstStyle/>
          <a:p>
            <a:fld id="{8F5CE88E-89A4-4243-AB1D-44322647EED2}" type="slidenum">
              <a:rPr lang="en-US" smtClean="0"/>
              <a:t>5</a:t>
            </a:fld>
            <a:endParaRPr lang="en-US" dirty="0"/>
          </a:p>
        </p:txBody>
      </p:sp>
    </p:spTree>
    <p:extLst>
      <p:ext uri="{BB962C8B-B14F-4D97-AF65-F5344CB8AC3E}">
        <p14:creationId xmlns:p14="http://schemas.microsoft.com/office/powerpoint/2010/main" val="3342573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8564E-5910-49B4-A0D7-43EE68B58EF9}"/>
              </a:ext>
            </a:extLst>
          </p:cNvPr>
          <p:cNvSpPr>
            <a:spLocks noGrp="1"/>
          </p:cNvSpPr>
          <p:nvPr>
            <p:ph type="title"/>
          </p:nvPr>
        </p:nvSpPr>
        <p:spPr>
          <a:xfrm>
            <a:off x="838200" y="365125"/>
            <a:ext cx="10515600" cy="1325563"/>
          </a:xfrm>
        </p:spPr>
        <p:txBody>
          <a:bodyPr anchor="t">
            <a:normAutofit/>
          </a:bodyPr>
          <a:lstStyle/>
          <a:p>
            <a:r>
              <a:rPr lang="en-US" sz="3200" b="1" dirty="0"/>
              <a:t>Introduction to qFRET Technology</a:t>
            </a:r>
            <a:br>
              <a:rPr lang="en-US" sz="3200" dirty="0"/>
            </a:br>
            <a:r>
              <a:rPr lang="en-US" sz="3200" dirty="0"/>
              <a:t>Background and Significance </a:t>
            </a:r>
          </a:p>
        </p:txBody>
      </p:sp>
      <p:sp>
        <p:nvSpPr>
          <p:cNvPr id="3" name="Content Placeholder 2">
            <a:extLst>
              <a:ext uri="{FF2B5EF4-FFF2-40B4-BE49-F238E27FC236}">
                <a16:creationId xmlns:a16="http://schemas.microsoft.com/office/drawing/2014/main" id="{2544ABC8-9724-4671-A0C0-CC0B3F509947}"/>
              </a:ext>
            </a:extLst>
          </p:cNvPr>
          <p:cNvSpPr>
            <a:spLocks noGrp="1"/>
          </p:cNvSpPr>
          <p:nvPr>
            <p:ph idx="1"/>
          </p:nvPr>
        </p:nvSpPr>
        <p:spPr>
          <a:xfrm>
            <a:off x="832789" y="1820214"/>
            <a:ext cx="10515600" cy="4351338"/>
          </a:xfrm>
        </p:spPr>
        <p:txBody>
          <a:bodyPr>
            <a:normAutofit/>
          </a:bodyPr>
          <a:lstStyle/>
          <a:p>
            <a:r>
              <a:rPr lang="en-US" sz="2400" dirty="0"/>
              <a:t>Quantitive Förster Resonance Energy Transfer (qFRET) platform provides a robust method to monitor the protein-protein interaction events</a:t>
            </a:r>
          </a:p>
          <a:p>
            <a:r>
              <a:rPr lang="en-US" sz="2400" dirty="0"/>
              <a:t>Liao Lab we have developed several methods for quantifying protein-protein interaction using FRET principles </a:t>
            </a:r>
          </a:p>
          <a:p>
            <a:endParaRPr lang="en-US" sz="1600" dirty="0"/>
          </a:p>
          <a:p>
            <a:pPr marL="0" indent="0">
              <a:buNone/>
            </a:pPr>
            <a:endParaRPr lang="en-US" sz="1600" baseline="-25000" dirty="0"/>
          </a:p>
          <a:p>
            <a:endParaRPr lang="en-US" sz="1600" baseline="-25000" dirty="0"/>
          </a:p>
          <a:p>
            <a:pPr marL="0" indent="0">
              <a:buNone/>
            </a:pPr>
            <a:endParaRPr lang="en-US" sz="1600" baseline="-25000" dirty="0"/>
          </a:p>
          <a:p>
            <a:endParaRPr lang="en-US" sz="1600" dirty="0"/>
          </a:p>
        </p:txBody>
      </p:sp>
      <p:graphicFrame>
        <p:nvGraphicFramePr>
          <p:cNvPr id="16" name="Table 15">
            <a:extLst>
              <a:ext uri="{FF2B5EF4-FFF2-40B4-BE49-F238E27FC236}">
                <a16:creationId xmlns:a16="http://schemas.microsoft.com/office/drawing/2014/main" id="{88C3FFB6-114E-4114-8507-FC5AA0249520}"/>
              </a:ext>
            </a:extLst>
          </p:cNvPr>
          <p:cNvGraphicFramePr>
            <a:graphicFrameLocks noGrp="1"/>
          </p:cNvGraphicFramePr>
          <p:nvPr>
            <p:extLst>
              <p:ext uri="{D42A27DB-BD31-4B8C-83A1-F6EECF244321}">
                <p14:modId xmlns:p14="http://schemas.microsoft.com/office/powerpoint/2010/main" val="2730702881"/>
              </p:ext>
            </p:extLst>
          </p:nvPr>
        </p:nvGraphicFramePr>
        <p:xfrm>
          <a:off x="677668" y="3508099"/>
          <a:ext cx="3988689" cy="3052398"/>
        </p:xfrm>
        <a:graphic>
          <a:graphicData uri="http://schemas.openxmlformats.org/drawingml/2006/table">
            <a:tbl>
              <a:tblPr firstRow="1" bandRow="1">
                <a:tableStyleId>{5C22544A-7EE6-4342-B048-85BDC9FD1C3A}</a:tableStyleId>
              </a:tblPr>
              <a:tblGrid>
                <a:gridCol w="1510867">
                  <a:extLst>
                    <a:ext uri="{9D8B030D-6E8A-4147-A177-3AD203B41FA5}">
                      <a16:colId xmlns:a16="http://schemas.microsoft.com/office/drawing/2014/main" val="4036628440"/>
                    </a:ext>
                  </a:extLst>
                </a:gridCol>
                <a:gridCol w="1135004">
                  <a:extLst>
                    <a:ext uri="{9D8B030D-6E8A-4147-A177-3AD203B41FA5}">
                      <a16:colId xmlns:a16="http://schemas.microsoft.com/office/drawing/2014/main" val="2729694815"/>
                    </a:ext>
                  </a:extLst>
                </a:gridCol>
                <a:gridCol w="1342818">
                  <a:extLst>
                    <a:ext uri="{9D8B030D-6E8A-4147-A177-3AD203B41FA5}">
                      <a16:colId xmlns:a16="http://schemas.microsoft.com/office/drawing/2014/main" val="3595666648"/>
                    </a:ext>
                  </a:extLst>
                </a:gridCol>
              </a:tblGrid>
              <a:tr h="438483">
                <a:tc>
                  <a:txBody>
                    <a:bodyPr/>
                    <a:lstStyle/>
                    <a:p>
                      <a:pPr algn="ctr"/>
                      <a:r>
                        <a:rPr lang="en-US" sz="1600" dirty="0">
                          <a:solidFill>
                            <a:schemeClr val="tx1"/>
                          </a:solidFill>
                        </a:rPr>
                        <a:t>Application</a:t>
                      </a:r>
                    </a:p>
                  </a:txBody>
                  <a:tcPr anchor="ctr">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Year Est.</a:t>
                      </a:r>
                    </a:p>
                  </a:txBody>
                  <a:tcPr anchor="ctr">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Alumni </a:t>
                      </a: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4234948"/>
                  </a:ext>
                </a:extLst>
              </a:tr>
              <a:tr h="464905">
                <a:tc>
                  <a:txBody>
                    <a:bodyPr/>
                    <a:lstStyle/>
                    <a:p>
                      <a:pPr algn="ctr"/>
                      <a:r>
                        <a:rPr lang="en-US" sz="1800" dirty="0">
                          <a:solidFill>
                            <a:schemeClr val="tx1"/>
                          </a:solidFill>
                        </a:rPr>
                        <a:t>K</a:t>
                      </a:r>
                      <a:r>
                        <a:rPr lang="en-US" sz="1800" baseline="-25000" dirty="0">
                          <a:solidFill>
                            <a:schemeClr val="tx1"/>
                          </a:solidFill>
                        </a:rPr>
                        <a:t>D</a:t>
                      </a:r>
                    </a:p>
                  </a:txBody>
                  <a:tcPr anchor="ctr">
                    <a:lnT w="12700" cap="flat" cmpd="sng" algn="ctr">
                      <a:solidFill>
                        <a:schemeClr val="tx1"/>
                      </a:solidFill>
                      <a:prstDash val="solid"/>
                      <a:round/>
                      <a:headEnd type="none" w="med" len="med"/>
                      <a:tailEnd type="none" w="med" len="med"/>
                    </a:lnT>
                    <a:noFill/>
                  </a:tcPr>
                </a:tc>
                <a:tc>
                  <a:txBody>
                    <a:bodyPr/>
                    <a:lstStyle/>
                    <a:p>
                      <a:pPr algn="ctr"/>
                      <a:r>
                        <a:rPr lang="en-US" sz="1800" dirty="0">
                          <a:solidFill>
                            <a:schemeClr val="tx1"/>
                          </a:solidFill>
                        </a:rPr>
                        <a:t>2011</a:t>
                      </a:r>
                    </a:p>
                  </a:txBody>
                  <a:tcPr anchor="ctr">
                    <a:lnT w="12700" cap="flat" cmpd="sng" algn="ctr">
                      <a:solidFill>
                        <a:schemeClr val="tx1"/>
                      </a:solidFill>
                      <a:prstDash val="solid"/>
                      <a:round/>
                      <a:headEnd type="none" w="med" len="med"/>
                      <a:tailEnd type="none" w="med" len="med"/>
                    </a:lnT>
                    <a:noFill/>
                  </a:tcPr>
                </a:tc>
                <a:tc>
                  <a:txBody>
                    <a:bodyPr/>
                    <a:lstStyle/>
                    <a:p>
                      <a:pPr algn="ctr"/>
                      <a:r>
                        <a:rPr lang="en-US" sz="1400" dirty="0">
                          <a:solidFill>
                            <a:schemeClr val="tx1"/>
                          </a:solidFill>
                        </a:rPr>
                        <a:t>Yang Song</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384813972"/>
                  </a:ext>
                </a:extLst>
              </a:tr>
              <a:tr h="526581">
                <a:tc>
                  <a:txBody>
                    <a:bodyPr/>
                    <a:lstStyle/>
                    <a:p>
                      <a:pPr algn="ctr"/>
                      <a:r>
                        <a:rPr lang="en-US" sz="1600" baseline="0" dirty="0">
                          <a:solidFill>
                            <a:schemeClr val="tx1"/>
                          </a:solidFill>
                        </a:rPr>
                        <a:t>P-P Interaction HTS</a:t>
                      </a:r>
                    </a:p>
                  </a:txBody>
                  <a:tcPr anchor="ctr">
                    <a:noFill/>
                  </a:tcPr>
                </a:tc>
                <a:tc>
                  <a:txBody>
                    <a:bodyPr/>
                    <a:lstStyle/>
                    <a:p>
                      <a:pPr algn="ctr"/>
                      <a:r>
                        <a:rPr lang="en-US" sz="1800" dirty="0">
                          <a:solidFill>
                            <a:schemeClr val="tx1"/>
                          </a:solidFill>
                        </a:rPr>
                        <a:t>2012</a:t>
                      </a:r>
                    </a:p>
                  </a:txBody>
                  <a:tcPr anchor="ctr">
                    <a:noFill/>
                  </a:tcPr>
                </a:tc>
                <a:tc>
                  <a:txBody>
                    <a:bodyPr/>
                    <a:lstStyle/>
                    <a:p>
                      <a:pPr algn="ctr"/>
                      <a:r>
                        <a:rPr lang="en-US" sz="1400" dirty="0">
                          <a:solidFill>
                            <a:schemeClr val="tx1"/>
                          </a:solidFill>
                        </a:rPr>
                        <a:t>Yang Song</a:t>
                      </a:r>
                    </a:p>
                  </a:txBody>
                  <a:tcPr anchor="ctr">
                    <a:noFill/>
                  </a:tcPr>
                </a:tc>
                <a:extLst>
                  <a:ext uri="{0D108BD9-81ED-4DB2-BD59-A6C34878D82A}">
                    <a16:rowId xmlns:a16="http://schemas.microsoft.com/office/drawing/2014/main" val="1254224125"/>
                  </a:ext>
                </a:extLst>
              </a:tr>
              <a:tr h="464905">
                <a:tc>
                  <a:txBody>
                    <a:bodyPr/>
                    <a:lstStyle/>
                    <a:p>
                      <a:pPr algn="ctr"/>
                      <a:r>
                        <a:rPr lang="en-US" sz="1800" baseline="0" dirty="0">
                          <a:solidFill>
                            <a:schemeClr val="tx1"/>
                          </a:solidFill>
                        </a:rPr>
                        <a:t>k</a:t>
                      </a:r>
                      <a:r>
                        <a:rPr lang="en-US" sz="1800" baseline="-25000" dirty="0">
                          <a:solidFill>
                            <a:schemeClr val="tx1"/>
                          </a:solidFill>
                        </a:rPr>
                        <a:t>cat</a:t>
                      </a:r>
                      <a:r>
                        <a:rPr lang="en-US" sz="1800" baseline="0" dirty="0">
                          <a:solidFill>
                            <a:schemeClr val="tx1"/>
                          </a:solidFill>
                        </a:rPr>
                        <a:t>/K</a:t>
                      </a:r>
                      <a:r>
                        <a:rPr lang="en-US" sz="1800" baseline="-25000" dirty="0">
                          <a:solidFill>
                            <a:schemeClr val="tx1"/>
                          </a:solidFill>
                        </a:rPr>
                        <a:t>M</a:t>
                      </a:r>
                    </a:p>
                  </a:txBody>
                  <a:tcPr anchor="ctr">
                    <a:noFill/>
                  </a:tcPr>
                </a:tc>
                <a:tc>
                  <a:txBody>
                    <a:bodyPr/>
                    <a:lstStyle/>
                    <a:p>
                      <a:pPr algn="ctr"/>
                      <a:r>
                        <a:rPr lang="en-US" sz="1800" dirty="0">
                          <a:solidFill>
                            <a:schemeClr val="tx1"/>
                          </a:solidFill>
                        </a:rPr>
                        <a:t>2011</a:t>
                      </a:r>
                    </a:p>
                  </a:txBody>
                  <a:tcPr anchor="ctr">
                    <a:noFill/>
                  </a:tcPr>
                </a:tc>
                <a:tc>
                  <a:txBody>
                    <a:bodyPr/>
                    <a:lstStyle/>
                    <a:p>
                      <a:pPr algn="ctr"/>
                      <a:r>
                        <a:rPr lang="en-US" sz="1400" dirty="0">
                          <a:solidFill>
                            <a:schemeClr val="tx1"/>
                          </a:solidFill>
                        </a:rPr>
                        <a:t>Yan Liu</a:t>
                      </a:r>
                    </a:p>
                  </a:txBody>
                  <a:tcPr anchor="ctr">
                    <a:noFill/>
                  </a:tcPr>
                </a:tc>
                <a:extLst>
                  <a:ext uri="{0D108BD9-81ED-4DB2-BD59-A6C34878D82A}">
                    <a16:rowId xmlns:a16="http://schemas.microsoft.com/office/drawing/2014/main" val="2156919620"/>
                  </a:ext>
                </a:extLst>
              </a:tr>
              <a:tr h="464905">
                <a:tc>
                  <a:txBody>
                    <a:bodyPr/>
                    <a:lstStyle/>
                    <a:p>
                      <a:pPr algn="ctr"/>
                      <a:r>
                        <a:rPr lang="en-US" sz="1800" dirty="0">
                          <a:solidFill>
                            <a:schemeClr val="tx1"/>
                          </a:solidFill>
                        </a:rPr>
                        <a:t>K</a:t>
                      </a:r>
                      <a:r>
                        <a:rPr lang="en-US" sz="1800" baseline="-25000" dirty="0">
                          <a:solidFill>
                            <a:schemeClr val="tx1"/>
                          </a:solidFill>
                        </a:rPr>
                        <a:t>i</a:t>
                      </a:r>
                    </a:p>
                  </a:txBody>
                  <a:tcPr anchor="ctr">
                    <a:noFill/>
                  </a:tcPr>
                </a:tc>
                <a:tc>
                  <a:txBody>
                    <a:bodyPr/>
                    <a:lstStyle/>
                    <a:p>
                      <a:pPr algn="ctr"/>
                      <a:r>
                        <a:rPr lang="en-US" sz="1800" dirty="0">
                          <a:solidFill>
                            <a:schemeClr val="tx1"/>
                          </a:solidFill>
                        </a:rPr>
                        <a:t>2016</a:t>
                      </a:r>
                    </a:p>
                  </a:txBody>
                  <a:tcPr anchor="ctr">
                    <a:noFill/>
                  </a:tcPr>
                </a:tc>
                <a:tc>
                  <a:txBody>
                    <a:bodyPr/>
                    <a:lstStyle/>
                    <a:p>
                      <a:pPr algn="ctr"/>
                      <a:r>
                        <a:rPr lang="en-US" sz="1400" dirty="0">
                          <a:solidFill>
                            <a:schemeClr val="tx1"/>
                          </a:solidFill>
                        </a:rPr>
                        <a:t>Michael </a:t>
                      </a:r>
                      <a:r>
                        <a:rPr lang="en-US" sz="1400" dirty="0" err="1">
                          <a:solidFill>
                            <a:schemeClr val="tx1"/>
                          </a:solidFill>
                        </a:rPr>
                        <a:t>Xiong</a:t>
                      </a:r>
                      <a:r>
                        <a:rPr lang="en-US" sz="1400" dirty="0">
                          <a:solidFill>
                            <a:schemeClr val="tx1"/>
                          </a:solidFill>
                        </a:rPr>
                        <a:t>*</a:t>
                      </a:r>
                    </a:p>
                  </a:txBody>
                  <a:tcPr anchor="ctr">
                    <a:noFill/>
                  </a:tcPr>
                </a:tc>
                <a:extLst>
                  <a:ext uri="{0D108BD9-81ED-4DB2-BD59-A6C34878D82A}">
                    <a16:rowId xmlns:a16="http://schemas.microsoft.com/office/drawing/2014/main" val="336634721"/>
                  </a:ext>
                </a:extLst>
              </a:tr>
              <a:tr h="582011">
                <a:tc>
                  <a:txBody>
                    <a:bodyPr/>
                    <a:lstStyle/>
                    <a:p>
                      <a:pPr algn="ctr"/>
                      <a:r>
                        <a:rPr lang="en-US" sz="1800" baseline="0" dirty="0">
                          <a:solidFill>
                            <a:schemeClr val="tx1"/>
                          </a:solidFill>
                        </a:rPr>
                        <a:t>K</a:t>
                      </a:r>
                      <a:r>
                        <a:rPr lang="en-US" sz="1800" baseline="-25000" dirty="0">
                          <a:solidFill>
                            <a:schemeClr val="tx1"/>
                          </a:solidFill>
                        </a:rPr>
                        <a:t>D </a:t>
                      </a:r>
                      <a:r>
                        <a:rPr lang="en-US" sz="1800" baseline="0" dirty="0">
                          <a:solidFill>
                            <a:schemeClr val="tx1"/>
                          </a:solidFill>
                        </a:rPr>
                        <a:t>(Without Purification)</a:t>
                      </a:r>
                    </a:p>
                  </a:txBody>
                  <a:tcPr anchor="ctr">
                    <a:noFill/>
                  </a:tcPr>
                </a:tc>
                <a:tc>
                  <a:txBody>
                    <a:bodyPr/>
                    <a:lstStyle/>
                    <a:p>
                      <a:pPr algn="ctr"/>
                      <a:r>
                        <a:rPr lang="en-US" sz="1800" dirty="0">
                          <a:solidFill>
                            <a:schemeClr val="tx1"/>
                          </a:solidFill>
                        </a:rPr>
                        <a:t>2019</a:t>
                      </a:r>
                    </a:p>
                  </a:txBody>
                  <a:tcPr anchor="ctr">
                    <a:noFill/>
                  </a:tcPr>
                </a:tc>
                <a:tc>
                  <a:txBody>
                    <a:bodyPr/>
                    <a:lstStyle/>
                    <a:p>
                      <a:pPr algn="ctr"/>
                      <a:r>
                        <a:rPr lang="en-US" sz="1400" dirty="0">
                          <a:solidFill>
                            <a:schemeClr val="tx1"/>
                          </a:solidFill>
                        </a:rPr>
                        <a:t>Ling Jiang &amp; Michel </a:t>
                      </a:r>
                      <a:r>
                        <a:rPr lang="en-US" sz="1400" dirty="0" err="1">
                          <a:solidFill>
                            <a:schemeClr val="tx1"/>
                          </a:solidFill>
                        </a:rPr>
                        <a:t>Xiong</a:t>
                      </a:r>
                      <a:r>
                        <a:rPr lang="en-US" sz="1400" dirty="0">
                          <a:solidFill>
                            <a:schemeClr val="tx1"/>
                          </a:solidFill>
                        </a:rPr>
                        <a:t>*</a:t>
                      </a:r>
                    </a:p>
                  </a:txBody>
                  <a:tcPr anchor="ctr">
                    <a:noFill/>
                  </a:tcPr>
                </a:tc>
                <a:extLst>
                  <a:ext uri="{0D108BD9-81ED-4DB2-BD59-A6C34878D82A}">
                    <a16:rowId xmlns:a16="http://schemas.microsoft.com/office/drawing/2014/main" val="1555999520"/>
                  </a:ext>
                </a:extLst>
              </a:tr>
            </a:tbl>
          </a:graphicData>
        </a:graphic>
      </p:graphicFrame>
      <p:grpSp>
        <p:nvGrpSpPr>
          <p:cNvPr id="18" name="Group 17">
            <a:extLst>
              <a:ext uri="{FF2B5EF4-FFF2-40B4-BE49-F238E27FC236}">
                <a16:creationId xmlns:a16="http://schemas.microsoft.com/office/drawing/2014/main" id="{500581D1-8903-40E8-81DA-3AFAAAA0A6B6}"/>
              </a:ext>
            </a:extLst>
          </p:cNvPr>
          <p:cNvGrpSpPr/>
          <p:nvPr/>
        </p:nvGrpSpPr>
        <p:grpSpPr>
          <a:xfrm>
            <a:off x="4727748" y="3508099"/>
            <a:ext cx="6515985" cy="2932998"/>
            <a:chOff x="4727748" y="2899273"/>
            <a:chExt cx="7072172" cy="3541824"/>
          </a:xfrm>
        </p:grpSpPr>
        <p:grpSp>
          <p:nvGrpSpPr>
            <p:cNvPr id="15" name="Group 14">
              <a:extLst>
                <a:ext uri="{FF2B5EF4-FFF2-40B4-BE49-F238E27FC236}">
                  <a16:creationId xmlns:a16="http://schemas.microsoft.com/office/drawing/2014/main" id="{1CA33D82-3C78-485E-92A6-DB8F9C80B74B}"/>
                </a:ext>
              </a:extLst>
            </p:cNvPr>
            <p:cNvGrpSpPr/>
            <p:nvPr/>
          </p:nvGrpSpPr>
          <p:grpSpPr>
            <a:xfrm>
              <a:off x="4727748" y="4266357"/>
              <a:ext cx="7072172" cy="2174740"/>
              <a:chOff x="2744674" y="3429000"/>
              <a:chExt cx="7072172" cy="2174740"/>
            </a:xfrm>
          </p:grpSpPr>
          <p:pic>
            <p:nvPicPr>
              <p:cNvPr id="13" name="Picture 12">
                <a:extLst>
                  <a:ext uri="{FF2B5EF4-FFF2-40B4-BE49-F238E27FC236}">
                    <a16:creationId xmlns:a16="http://schemas.microsoft.com/office/drawing/2014/main" id="{BCBAC49D-85C5-466F-BA8D-DAE07EDFDA30}"/>
                  </a:ext>
                </a:extLst>
              </p:cNvPr>
              <p:cNvPicPr>
                <a:picLocks noChangeAspect="1"/>
              </p:cNvPicPr>
              <p:nvPr/>
            </p:nvPicPr>
            <p:blipFill>
              <a:blip r:embed="rId3"/>
              <a:stretch>
                <a:fillRect/>
              </a:stretch>
            </p:blipFill>
            <p:spPr>
              <a:xfrm>
                <a:off x="5689086" y="3557568"/>
                <a:ext cx="4127760" cy="1976700"/>
              </a:xfrm>
              <a:prstGeom prst="rect">
                <a:avLst/>
              </a:prstGeom>
            </p:spPr>
          </p:pic>
          <p:pic>
            <p:nvPicPr>
              <p:cNvPr id="14" name="Picture 13">
                <a:extLst>
                  <a:ext uri="{FF2B5EF4-FFF2-40B4-BE49-F238E27FC236}">
                    <a16:creationId xmlns:a16="http://schemas.microsoft.com/office/drawing/2014/main" id="{34F2BDE2-2EE1-4FD9-930B-9CBFB166F0DF}"/>
                  </a:ext>
                </a:extLst>
              </p:cNvPr>
              <p:cNvPicPr>
                <a:picLocks noChangeAspect="1"/>
              </p:cNvPicPr>
              <p:nvPr/>
            </p:nvPicPr>
            <p:blipFill>
              <a:blip r:embed="rId4"/>
              <a:stretch>
                <a:fillRect/>
              </a:stretch>
            </p:blipFill>
            <p:spPr>
              <a:xfrm>
                <a:off x="2744674" y="3429000"/>
                <a:ext cx="2825738" cy="2174740"/>
              </a:xfrm>
              <a:prstGeom prst="rect">
                <a:avLst/>
              </a:prstGeom>
            </p:spPr>
          </p:pic>
        </p:grpSp>
        <p:pic>
          <p:nvPicPr>
            <p:cNvPr id="17" name="Picture 16">
              <a:extLst>
                <a:ext uri="{FF2B5EF4-FFF2-40B4-BE49-F238E27FC236}">
                  <a16:creationId xmlns:a16="http://schemas.microsoft.com/office/drawing/2014/main" id="{E2DAF410-B5C7-4044-B926-17EEF77256F1}"/>
                </a:ext>
              </a:extLst>
            </p:cNvPr>
            <p:cNvPicPr>
              <a:picLocks noChangeAspect="1"/>
            </p:cNvPicPr>
            <p:nvPr/>
          </p:nvPicPr>
          <p:blipFill>
            <a:blip r:embed="rId5"/>
            <a:stretch>
              <a:fillRect/>
            </a:stretch>
          </p:blipFill>
          <p:spPr>
            <a:xfrm>
              <a:off x="5010577" y="2899273"/>
              <a:ext cx="6789343" cy="1430889"/>
            </a:xfrm>
            <a:prstGeom prst="rect">
              <a:avLst/>
            </a:prstGeom>
          </p:spPr>
        </p:pic>
      </p:grpSp>
      <p:grpSp>
        <p:nvGrpSpPr>
          <p:cNvPr id="25" name="Group 24">
            <a:extLst>
              <a:ext uri="{FF2B5EF4-FFF2-40B4-BE49-F238E27FC236}">
                <a16:creationId xmlns:a16="http://schemas.microsoft.com/office/drawing/2014/main" id="{48650628-7E16-46A6-8A78-1E84AFBE43A7}"/>
              </a:ext>
            </a:extLst>
          </p:cNvPr>
          <p:cNvGrpSpPr/>
          <p:nvPr/>
        </p:nvGrpSpPr>
        <p:grpSpPr>
          <a:xfrm>
            <a:off x="4821291" y="3510844"/>
            <a:ext cx="6849075" cy="3301475"/>
            <a:chOff x="4821291" y="2878558"/>
            <a:chExt cx="7167914" cy="3933761"/>
          </a:xfrm>
        </p:grpSpPr>
        <p:sp>
          <p:nvSpPr>
            <p:cNvPr id="24" name="Rectangle 23">
              <a:extLst>
                <a:ext uri="{FF2B5EF4-FFF2-40B4-BE49-F238E27FC236}">
                  <a16:creationId xmlns:a16="http://schemas.microsoft.com/office/drawing/2014/main" id="{D1B53EA6-19F2-42C5-851A-12EB1BC09213}"/>
                </a:ext>
              </a:extLst>
            </p:cNvPr>
            <p:cNvSpPr/>
            <p:nvPr/>
          </p:nvSpPr>
          <p:spPr>
            <a:xfrm>
              <a:off x="4821291" y="2878558"/>
              <a:ext cx="7167914" cy="3933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27EA97F8-5822-47F5-8547-F4A5D6825537}"/>
                </a:ext>
              </a:extLst>
            </p:cNvPr>
            <p:cNvGrpSpPr/>
            <p:nvPr/>
          </p:nvGrpSpPr>
          <p:grpSpPr>
            <a:xfrm>
              <a:off x="4838886" y="2899273"/>
              <a:ext cx="7059079" cy="3826662"/>
              <a:chOff x="4875708" y="2899273"/>
              <a:chExt cx="7059079" cy="3826662"/>
            </a:xfrm>
          </p:grpSpPr>
          <p:pic>
            <p:nvPicPr>
              <p:cNvPr id="19" name="Picture 18">
                <a:extLst>
                  <a:ext uri="{FF2B5EF4-FFF2-40B4-BE49-F238E27FC236}">
                    <a16:creationId xmlns:a16="http://schemas.microsoft.com/office/drawing/2014/main" id="{D84E4582-5D53-4C7C-8829-CF58D73316A9}"/>
                  </a:ext>
                </a:extLst>
              </p:cNvPr>
              <p:cNvPicPr>
                <a:picLocks noChangeAspect="1"/>
              </p:cNvPicPr>
              <p:nvPr/>
            </p:nvPicPr>
            <p:blipFill>
              <a:blip r:embed="rId6"/>
              <a:stretch>
                <a:fillRect/>
              </a:stretch>
            </p:blipFill>
            <p:spPr>
              <a:xfrm>
                <a:off x="4875708" y="2899273"/>
                <a:ext cx="7059079" cy="1204278"/>
              </a:xfrm>
              <a:prstGeom prst="rect">
                <a:avLst/>
              </a:prstGeom>
            </p:spPr>
          </p:pic>
          <p:pic>
            <p:nvPicPr>
              <p:cNvPr id="20" name="Picture 19">
                <a:extLst>
                  <a:ext uri="{FF2B5EF4-FFF2-40B4-BE49-F238E27FC236}">
                    <a16:creationId xmlns:a16="http://schemas.microsoft.com/office/drawing/2014/main" id="{D65D6C45-A3B7-4BE9-8F50-3694B4D4F775}"/>
                  </a:ext>
                </a:extLst>
              </p:cNvPr>
              <p:cNvPicPr>
                <a:picLocks noChangeAspect="1"/>
              </p:cNvPicPr>
              <p:nvPr/>
            </p:nvPicPr>
            <p:blipFill>
              <a:blip r:embed="rId7"/>
              <a:stretch>
                <a:fillRect/>
              </a:stretch>
            </p:blipFill>
            <p:spPr>
              <a:xfrm>
                <a:off x="8198711" y="5383275"/>
                <a:ext cx="2596272" cy="1342660"/>
              </a:xfrm>
              <a:prstGeom prst="rect">
                <a:avLst/>
              </a:prstGeom>
            </p:spPr>
          </p:pic>
          <p:pic>
            <p:nvPicPr>
              <p:cNvPr id="21" name="Picture 20">
                <a:extLst>
                  <a:ext uri="{FF2B5EF4-FFF2-40B4-BE49-F238E27FC236}">
                    <a16:creationId xmlns:a16="http://schemas.microsoft.com/office/drawing/2014/main" id="{E2260E60-7184-4D39-8363-235B4A1F6D37}"/>
                  </a:ext>
                </a:extLst>
              </p:cNvPr>
              <p:cNvPicPr>
                <a:picLocks noChangeAspect="1"/>
              </p:cNvPicPr>
              <p:nvPr/>
            </p:nvPicPr>
            <p:blipFill>
              <a:blip r:embed="rId8"/>
              <a:stretch>
                <a:fillRect/>
              </a:stretch>
            </p:blipFill>
            <p:spPr>
              <a:xfrm>
                <a:off x="5596627" y="5312136"/>
                <a:ext cx="2459327" cy="1310950"/>
              </a:xfrm>
              <a:prstGeom prst="rect">
                <a:avLst/>
              </a:prstGeom>
            </p:spPr>
          </p:pic>
          <p:pic>
            <p:nvPicPr>
              <p:cNvPr id="22" name="Picture 21">
                <a:extLst>
                  <a:ext uri="{FF2B5EF4-FFF2-40B4-BE49-F238E27FC236}">
                    <a16:creationId xmlns:a16="http://schemas.microsoft.com/office/drawing/2014/main" id="{DD33A7C7-64D8-4AD7-9683-0BF0E69BF432}"/>
                  </a:ext>
                </a:extLst>
              </p:cNvPr>
              <p:cNvPicPr>
                <a:picLocks noChangeAspect="1"/>
              </p:cNvPicPr>
              <p:nvPr/>
            </p:nvPicPr>
            <p:blipFill>
              <a:blip r:embed="rId9"/>
              <a:stretch>
                <a:fillRect/>
              </a:stretch>
            </p:blipFill>
            <p:spPr>
              <a:xfrm>
                <a:off x="6171263" y="4063165"/>
                <a:ext cx="4318958" cy="1290562"/>
              </a:xfrm>
              <a:prstGeom prst="rect">
                <a:avLst/>
              </a:prstGeom>
            </p:spPr>
          </p:pic>
        </p:grpSp>
      </p:grpSp>
      <p:sp>
        <p:nvSpPr>
          <p:cNvPr id="4" name="Slide Number Placeholder 3">
            <a:extLst>
              <a:ext uri="{FF2B5EF4-FFF2-40B4-BE49-F238E27FC236}">
                <a16:creationId xmlns:a16="http://schemas.microsoft.com/office/drawing/2014/main" id="{BC8935EA-D84C-49D0-9B2C-AAFE3D9F37D4}"/>
              </a:ext>
            </a:extLst>
          </p:cNvPr>
          <p:cNvSpPr>
            <a:spLocks noGrp="1"/>
          </p:cNvSpPr>
          <p:nvPr>
            <p:ph type="sldNum" sz="quarter" idx="12"/>
          </p:nvPr>
        </p:nvSpPr>
        <p:spPr/>
        <p:txBody>
          <a:bodyPr/>
          <a:lstStyle/>
          <a:p>
            <a:fld id="{16DB7C9E-19EB-4FA7-AB1E-746E94257298}" type="slidenum">
              <a:rPr lang="en-US" smtClean="0"/>
              <a:t>6</a:t>
            </a:fld>
            <a:endParaRPr lang="en-US"/>
          </a:p>
        </p:txBody>
      </p:sp>
    </p:spTree>
    <p:extLst>
      <p:ext uri="{BB962C8B-B14F-4D97-AF65-F5344CB8AC3E}">
        <p14:creationId xmlns:p14="http://schemas.microsoft.com/office/powerpoint/2010/main" val="3309388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AF1B3-E83F-4086-8F46-CE02A1BB671F}"/>
              </a:ext>
            </a:extLst>
          </p:cNvPr>
          <p:cNvSpPr>
            <a:spLocks noGrp="1"/>
          </p:cNvSpPr>
          <p:nvPr>
            <p:ph type="title"/>
          </p:nvPr>
        </p:nvSpPr>
        <p:spPr/>
        <p:txBody>
          <a:bodyPr anchor="t">
            <a:normAutofit/>
          </a:bodyPr>
          <a:lstStyle/>
          <a:p>
            <a:r>
              <a:rPr lang="en-US" sz="3200" b="1" dirty="0"/>
              <a:t>Introduction to qFRET Technology</a:t>
            </a:r>
            <a:br>
              <a:rPr lang="en-US" sz="3200" dirty="0"/>
            </a:br>
            <a:r>
              <a:rPr lang="en-US" sz="3200" dirty="0"/>
              <a:t>Background and Significance </a:t>
            </a:r>
          </a:p>
        </p:txBody>
      </p:sp>
      <p:sp>
        <p:nvSpPr>
          <p:cNvPr id="13" name="Content Placeholder 12">
            <a:extLst>
              <a:ext uri="{FF2B5EF4-FFF2-40B4-BE49-F238E27FC236}">
                <a16:creationId xmlns:a16="http://schemas.microsoft.com/office/drawing/2014/main" id="{87BFA7CA-179E-4239-A90D-8E128E411D22}"/>
              </a:ext>
            </a:extLst>
          </p:cNvPr>
          <p:cNvSpPr>
            <a:spLocks noGrp="1"/>
          </p:cNvSpPr>
          <p:nvPr>
            <p:ph idx="1"/>
          </p:nvPr>
        </p:nvSpPr>
        <p:spPr/>
        <p:txBody>
          <a:bodyPr>
            <a:normAutofit/>
          </a:bodyPr>
          <a:lstStyle/>
          <a:p>
            <a:r>
              <a:rPr lang="en-US" sz="2400" dirty="0">
                <a:cs typeface="Times New Roman" panose="02020603050405020304" pitchFamily="18" charset="0"/>
              </a:rPr>
              <a:t>Förster Resonance Energy Transfer  describes the non-radiative d</a:t>
            </a:r>
            <a:r>
              <a:rPr lang="en-US" sz="2400" dirty="0">
                <a:effectLst/>
                <a:ea typeface="Times" panose="02020603050405020304" pitchFamily="18" charset="0"/>
                <a:cs typeface="Times New Roman" panose="02020603050405020304" pitchFamily="18" charset="0"/>
              </a:rPr>
              <a:t>ipole-dipole interaction between the donor and accepter pairs</a:t>
            </a:r>
          </a:p>
          <a:p>
            <a:r>
              <a:rPr lang="en-US" sz="2400" dirty="0">
                <a:effectLst/>
                <a:ea typeface="Times" panose="02020603050405020304" pitchFamily="18" charset="0"/>
              </a:rPr>
              <a:t>Theodor Förster characterized the phenomenon and found that the dipole-dipole coupling occurred within 1 – 10 nm, R, the distance between donor and acceptor</a:t>
            </a:r>
            <a:endParaRPr lang="en-US" sz="2400" dirty="0">
              <a:cs typeface="Times New Roman" panose="02020603050405020304" pitchFamily="18" charset="0"/>
            </a:endParaRPr>
          </a:p>
          <a:p>
            <a:r>
              <a:rPr lang="en-US" sz="2400" dirty="0">
                <a:cs typeface="Times New Roman" panose="02020603050405020304" pitchFamily="18" charset="0"/>
              </a:rPr>
              <a:t>This phenomenon is highly sensitive to the distance R between donor and acceptor due to the inverse sixth power relationship to efficiency</a:t>
            </a:r>
            <a:endParaRPr lang="en-US" sz="2400" baseline="30000" dirty="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C5B0BF4-0FC6-40D1-92E7-00ECEC7AFF73}"/>
                  </a:ext>
                </a:extLst>
              </p:cNvPr>
              <p:cNvSpPr txBox="1"/>
              <p:nvPr/>
            </p:nvSpPr>
            <p:spPr>
              <a:xfrm>
                <a:off x="2951161" y="4416223"/>
                <a:ext cx="6096000" cy="7242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FRET</m:t>
                      </m:r>
                      <m:r>
                        <a:rPr lang="en-US" b="0" i="0" smtClean="0">
                          <a:latin typeface="Cambria Math" panose="02040503050406030204" pitchFamily="18" charset="0"/>
                        </a:rPr>
                        <m:t> </m:t>
                      </m:r>
                      <m:r>
                        <m:rPr>
                          <m:sty m:val="p"/>
                        </m:rPr>
                        <a:rPr lang="en-US" b="0" i="0" smtClean="0">
                          <a:latin typeface="Cambria Math" panose="02040503050406030204" pitchFamily="18" charset="0"/>
                        </a:rPr>
                        <m:t>Efficiency</m:t>
                      </m:r>
                      <m:r>
                        <a:rPr lang="en-US" b="0" i="0" smtClean="0">
                          <a:latin typeface="Cambria Math" panose="02040503050406030204" pitchFamily="18" charset="0"/>
                        </a:rPr>
                        <m:t>:  </m:t>
                      </m:r>
                      <m:r>
                        <a:rPr lang="en-US" b="0" i="1" smtClean="0">
                          <a:latin typeface="Cambria Math" panose="02040503050406030204" pitchFamily="18" charset="0"/>
                        </a:rPr>
                        <m:t>  </m:t>
                      </m:r>
                      <m:r>
                        <a:rPr lang="en-US" i="1" smtClean="0">
                          <a:latin typeface="Cambria Math" panose="02040503050406030204" pitchFamily="18" charset="0"/>
                        </a:rPr>
                        <m:t>𝐸</m:t>
                      </m:r>
                      <m:r>
                        <a:rPr lang="en-US" i="1" smtClean="0">
                          <a:latin typeface="Cambria Math" panose="02040503050406030204" pitchFamily="18" charset="0"/>
                        </a:rPr>
                        <m:t>=</m:t>
                      </m:r>
                      <m:f>
                        <m:fPr>
                          <m:ctrlPr>
                            <a:rPr lang="en-US" i="1">
                              <a:solidFill>
                                <a:srgbClr val="836967"/>
                              </a:solidFill>
                              <a:latin typeface="Cambria Math" panose="02040503050406030204" pitchFamily="18" charset="0"/>
                            </a:rPr>
                          </m:ctrlPr>
                        </m:fPr>
                        <m:num>
                          <m:sSubSup>
                            <m:sSubSupPr>
                              <m:ctrlPr>
                                <a:rPr lang="en-US" i="1">
                                  <a:solidFill>
                                    <a:srgbClr val="836967"/>
                                  </a:solidFill>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0</m:t>
                              </m:r>
                            </m:sub>
                            <m:sup>
                              <m:r>
                                <a:rPr lang="en-US" i="1">
                                  <a:latin typeface="Cambria Math" panose="02040503050406030204" pitchFamily="18" charset="0"/>
                                </a:rPr>
                                <m:t>6</m:t>
                              </m:r>
                            </m:sup>
                          </m:sSubSup>
                        </m:num>
                        <m:den>
                          <m:sSubSup>
                            <m:sSubSupPr>
                              <m:ctrlPr>
                                <a:rPr lang="en-US" i="1">
                                  <a:solidFill>
                                    <a:srgbClr val="836967"/>
                                  </a:solidFill>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0</m:t>
                              </m:r>
                            </m:sub>
                            <m:sup>
                              <m:r>
                                <a:rPr lang="en-US" i="1">
                                  <a:latin typeface="Cambria Math" panose="02040503050406030204" pitchFamily="18" charset="0"/>
                                </a:rPr>
                                <m:t>6</m:t>
                              </m:r>
                            </m:sup>
                          </m:sSubSup>
                          <m:r>
                            <a:rPr lang="en-US" i="1">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6</m:t>
                              </m:r>
                            </m:sup>
                          </m:sSup>
                        </m:den>
                      </m:f>
                      <m:r>
                        <a:rPr lang="en-US" i="0">
                          <a:latin typeface="Cambria Math" panose="02040503050406030204" pitchFamily="18" charset="0"/>
                        </a:rPr>
                        <m:t> </m:t>
                      </m:r>
                    </m:oMath>
                  </m:oMathPara>
                </a14:m>
                <a:endParaRPr lang="en-US" dirty="0"/>
              </a:p>
            </p:txBody>
          </p:sp>
        </mc:Choice>
        <mc:Fallback xmlns="">
          <p:sp>
            <p:nvSpPr>
              <p:cNvPr id="8" name="TextBox 7">
                <a:extLst>
                  <a:ext uri="{FF2B5EF4-FFF2-40B4-BE49-F238E27FC236}">
                    <a16:creationId xmlns:a16="http://schemas.microsoft.com/office/drawing/2014/main" id="{EC5B0BF4-0FC6-40D1-92E7-00ECEC7AFF73}"/>
                  </a:ext>
                </a:extLst>
              </p:cNvPr>
              <p:cNvSpPr txBox="1">
                <a:spLocks noRot="1" noChangeAspect="1" noMove="1" noResize="1" noEditPoints="1" noAdjustHandles="1" noChangeArrowheads="1" noChangeShapeType="1" noTextEdit="1"/>
              </p:cNvSpPr>
              <p:nvPr/>
            </p:nvSpPr>
            <p:spPr>
              <a:xfrm>
                <a:off x="2951161" y="4416223"/>
                <a:ext cx="6096000" cy="72423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92C7DDD-E398-4577-A302-27AFE6CFEB0A}"/>
                  </a:ext>
                </a:extLst>
              </p:cNvPr>
              <p:cNvSpPr txBox="1"/>
              <p:nvPr/>
            </p:nvSpPr>
            <p:spPr>
              <a:xfrm>
                <a:off x="3977923" y="5140460"/>
                <a:ext cx="6096000" cy="37651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nor/>
                        </m:rPr>
                        <a:rPr lang="en-US" dirty="0" smtClean="0">
                          <a:cs typeface="Times New Roman" panose="02020603050405020304" pitchFamily="18" charset="0"/>
                        </a:rPr>
                        <m:t>F</m:t>
                      </m:r>
                      <m:r>
                        <m:rPr>
                          <m:nor/>
                        </m:rPr>
                        <a:rPr lang="en-US" dirty="0" smtClean="0">
                          <a:cs typeface="Times New Roman" panose="02020603050405020304" pitchFamily="18" charset="0"/>
                        </a:rPr>
                        <m:t>ö</m:t>
                      </m:r>
                      <m:r>
                        <m:rPr>
                          <m:nor/>
                        </m:rPr>
                        <a:rPr lang="en-US" dirty="0" smtClean="0">
                          <a:cs typeface="Times New Roman" panose="02020603050405020304" pitchFamily="18" charset="0"/>
                        </a:rPr>
                        <m:t>rster</m:t>
                      </m:r>
                      <m:r>
                        <a:rPr lang="en-US" dirty="0">
                          <a:latin typeface="Cambria Math" panose="02040503050406030204" pitchFamily="18" charset="0"/>
                        </a:rPr>
                        <m:t> </m:t>
                      </m:r>
                      <m:r>
                        <m:rPr>
                          <m:sty m:val="p"/>
                        </m:rPr>
                        <a:rPr lang="en-US" dirty="0">
                          <a:latin typeface="Cambria Math" panose="02040503050406030204" pitchFamily="18" charset="0"/>
                        </a:rPr>
                        <m:t>Distance</m:t>
                      </m:r>
                      <m:r>
                        <a:rPr lang="en-US" dirty="0">
                          <a:latin typeface="Cambria Math" panose="02040503050406030204" pitchFamily="18" charset="0"/>
                        </a:rPr>
                        <m:t>:   </m:t>
                      </m:r>
                      <m:sSubSup>
                        <m:sSubSupPr>
                          <m:ctrlPr>
                            <a:rPr lang="en-US" i="1" smtClean="0">
                              <a:effectLst/>
                              <a:latin typeface="Cambria Math" panose="02040503050406030204" pitchFamily="18" charset="0"/>
                            </a:rPr>
                          </m:ctrlPr>
                        </m:sSubSupPr>
                        <m:e>
                          <m:r>
                            <m:rPr>
                              <m:sty m:val="p"/>
                            </m:rPr>
                            <a:rPr lang="en-US" sz="1800" i="0">
                              <a:effectLst/>
                              <a:latin typeface="Cambria Math" panose="02040503050406030204" pitchFamily="18" charset="0"/>
                              <a:ea typeface="Times" panose="02020603050405020304" pitchFamily="18" charset="0"/>
                              <a:cs typeface="Times New Roman" panose="02020603050405020304" pitchFamily="18" charset="0"/>
                            </a:rPr>
                            <m:t>R</m:t>
                          </m:r>
                        </m:e>
                        <m:sub>
                          <m:r>
                            <a:rPr lang="en-US" sz="1800" i="0">
                              <a:effectLst/>
                              <a:latin typeface="Cambria Math" panose="02040503050406030204" pitchFamily="18" charset="0"/>
                              <a:ea typeface="Times" panose="02020603050405020304" pitchFamily="18" charset="0"/>
                              <a:cs typeface="Times New Roman" panose="02020603050405020304" pitchFamily="18" charset="0"/>
                            </a:rPr>
                            <m:t>0</m:t>
                          </m:r>
                        </m:sub>
                        <m:sup>
                          <m:r>
                            <a:rPr lang="en-US" sz="1800" i="0">
                              <a:effectLst/>
                              <a:latin typeface="Cambria Math" panose="02040503050406030204" pitchFamily="18" charset="0"/>
                              <a:ea typeface="Times" panose="02020603050405020304" pitchFamily="18" charset="0"/>
                              <a:cs typeface="Times New Roman" panose="02020603050405020304" pitchFamily="18" charset="0"/>
                            </a:rPr>
                            <m:t>6</m:t>
                          </m:r>
                        </m:sup>
                      </m:sSubSup>
                      <m:r>
                        <a:rPr lang="en-US" sz="1800" i="0">
                          <a:effectLst/>
                          <a:latin typeface="Cambria Math" panose="02040503050406030204" pitchFamily="18" charset="0"/>
                          <a:ea typeface="Times New Roman" panose="02020603050405020304" pitchFamily="18" charset="0"/>
                          <a:cs typeface="Times New Roman" panose="02020603050405020304" pitchFamily="18" charset="0"/>
                        </a:rPr>
                        <m:t>=0.021∗</m:t>
                      </m:r>
                      <m:sSup>
                        <m:sSupPr>
                          <m:ctrlPr>
                            <a:rPr lang="en-US" i="1">
                              <a:effectLst/>
                              <a:latin typeface="Cambria Math" panose="02040503050406030204" pitchFamily="18" charset="0"/>
                              <a:ea typeface="Times New Roman" panose="02020603050405020304" pitchFamily="18" charset="0"/>
                            </a:rPr>
                          </m:ctrlPr>
                        </m:sSupPr>
                        <m:e>
                          <m:r>
                            <m:rPr>
                              <m:sty m:val="p"/>
                            </m:rPr>
                            <a:rPr lang="en-US" sz="1800" i="0">
                              <a:effectLst/>
                              <a:latin typeface="Cambria Math" panose="02040503050406030204" pitchFamily="18" charset="0"/>
                              <a:ea typeface="Times New Roman" panose="02020603050405020304" pitchFamily="18" charset="0"/>
                              <a:cs typeface="Times New Roman" panose="02020603050405020304" pitchFamily="18" charset="0"/>
                            </a:rPr>
                            <m:t>κ</m:t>
                          </m:r>
                        </m:e>
                        <m:sup>
                          <m:r>
                            <a:rPr lang="en-US" sz="1800" i="0">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sz="1800" i="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a:effectLst/>
                              <a:latin typeface="Cambria Math" panose="02040503050406030204" pitchFamily="18" charset="0"/>
                              <a:ea typeface="Times New Roman" panose="02020603050405020304" pitchFamily="18" charset="0"/>
                            </a:rPr>
                          </m:ctrlPr>
                        </m:sSupPr>
                        <m:e>
                          <m:r>
                            <m:rPr>
                              <m:sty m:val="p"/>
                            </m:rPr>
                            <a:rPr lang="en-US" sz="1800" i="0">
                              <a:effectLst/>
                              <a:latin typeface="Cambria Math" panose="02040503050406030204" pitchFamily="18" charset="0"/>
                              <a:ea typeface="Times New Roman" panose="02020603050405020304" pitchFamily="18" charset="0"/>
                              <a:cs typeface="Times New Roman" panose="02020603050405020304" pitchFamily="18" charset="0"/>
                            </a:rPr>
                            <m:t>n</m:t>
                          </m:r>
                        </m:e>
                        <m:sup>
                          <m:r>
                            <a:rPr lang="en-US" sz="1800" i="0">
                              <a:effectLst/>
                              <a:latin typeface="Cambria Math" panose="02040503050406030204" pitchFamily="18" charset="0"/>
                              <a:ea typeface="Times New Roman" panose="02020603050405020304" pitchFamily="18" charset="0"/>
                              <a:cs typeface="Times New Roman" panose="02020603050405020304" pitchFamily="18" charset="0"/>
                            </a:rPr>
                            <m:t>−4</m:t>
                          </m:r>
                        </m:sup>
                      </m:sSup>
                      <m:r>
                        <a:rPr lang="en-US" sz="1800" i="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effectLst/>
                              <a:latin typeface="Cambria Math" panose="02040503050406030204" pitchFamily="18" charset="0"/>
                              <a:ea typeface="Times New Roman" panose="02020603050405020304" pitchFamily="18" charset="0"/>
                            </a:rPr>
                          </m:ctrlPr>
                        </m:sSubPr>
                        <m:e>
                          <m:r>
                            <m:rPr>
                              <m:nor/>
                            </m:rPr>
                            <a:rPr lang="en-US" sz="1800">
                              <a:effectLst/>
                              <a:latin typeface="Times New Roman" panose="02020603050405020304" pitchFamily="18" charset="0"/>
                              <a:ea typeface="Times New Roman" panose="02020603050405020304" pitchFamily="18" charset="0"/>
                            </a:rPr>
                            <m:t>Φ</m:t>
                          </m:r>
                        </m:e>
                        <m:sub>
                          <m:r>
                            <m:rPr>
                              <m:sty m:val="p"/>
                            </m:rPr>
                            <a:rPr lang="en-US" sz="1800" i="0">
                              <a:effectLst/>
                              <a:latin typeface="Cambria Math" panose="02040503050406030204" pitchFamily="18" charset="0"/>
                              <a:ea typeface="Times New Roman" panose="02020603050405020304" pitchFamily="18" charset="0"/>
                              <a:cs typeface="Times New Roman" panose="02020603050405020304" pitchFamily="18" charset="0"/>
                            </a:rPr>
                            <m:t>D</m:t>
                          </m:r>
                        </m:sub>
                      </m:sSub>
                      <m:r>
                        <a:rPr lang="en-US" sz="1800" i="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800" i="0">
                          <a:effectLst/>
                          <a:latin typeface="Cambria Math" panose="02040503050406030204" pitchFamily="18" charset="0"/>
                          <a:ea typeface="Times New Roman" panose="02020603050405020304" pitchFamily="18" charset="0"/>
                          <a:cs typeface="Times New Roman" panose="02020603050405020304" pitchFamily="18" charset="0"/>
                        </a:rPr>
                        <m:t>J</m:t>
                      </m:r>
                      <m:r>
                        <a:rPr lang="en-US" sz="1800" i="0">
                          <a:effectLst/>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en-US" dirty="0"/>
              </a:p>
            </p:txBody>
          </p:sp>
        </mc:Choice>
        <mc:Fallback xmlns="">
          <p:sp>
            <p:nvSpPr>
              <p:cNvPr id="10" name="TextBox 9">
                <a:extLst>
                  <a:ext uri="{FF2B5EF4-FFF2-40B4-BE49-F238E27FC236}">
                    <a16:creationId xmlns:a16="http://schemas.microsoft.com/office/drawing/2014/main" id="{192C7DDD-E398-4577-A302-27AFE6CFEB0A}"/>
                  </a:ext>
                </a:extLst>
              </p:cNvPr>
              <p:cNvSpPr txBox="1">
                <a:spLocks noRot="1" noChangeAspect="1" noMove="1" noResize="1" noEditPoints="1" noAdjustHandles="1" noChangeArrowheads="1" noChangeShapeType="1" noTextEdit="1"/>
              </p:cNvSpPr>
              <p:nvPr/>
            </p:nvSpPr>
            <p:spPr>
              <a:xfrm>
                <a:off x="3977923" y="5140460"/>
                <a:ext cx="6096000" cy="376513"/>
              </a:xfrm>
              <a:prstGeom prst="rect">
                <a:avLst/>
              </a:prstGeom>
              <a:blipFill>
                <a:blip r:embed="rId4"/>
                <a:stretch>
                  <a:fillRect b="-11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C232E61-E82D-4A76-9B1C-CEBC898FCC7B}"/>
                  </a:ext>
                </a:extLst>
              </p:cNvPr>
              <p:cNvSpPr txBox="1"/>
              <p:nvPr/>
            </p:nvSpPr>
            <p:spPr>
              <a:xfrm>
                <a:off x="4075289" y="5651910"/>
                <a:ext cx="6096000" cy="412164"/>
              </a:xfrm>
              <a:prstGeom prst="rect">
                <a:avLst/>
              </a:prstGeom>
              <a:noFill/>
            </p:spPr>
            <p:txBody>
              <a:bodyPr wrap="square">
                <a:spAutoFit/>
              </a:bodyPr>
              <a:lstStyle/>
              <a:p>
                <a:r>
                  <a:rPr lang="en-US" dirty="0">
                    <a:cs typeface="Times New Roman" panose="02020603050405020304" pitchFamily="18" charset="0"/>
                  </a:rPr>
                  <a:t>Spectral Overlap:</a:t>
                </a:r>
                <a:r>
                  <a:rPr lang="en-US" dirty="0">
                    <a:latin typeface="Times New Roman" panose="02020603050405020304" pitchFamily="18" charset="0"/>
                    <a:cs typeface="Times New Roman" panose="02020603050405020304" pitchFamily="18" charset="0"/>
                  </a:rPr>
                  <a:t>	 </a:t>
                </a:r>
                <a14:m>
                  <m:oMath xmlns:m="http://schemas.openxmlformats.org/officeDocument/2006/math">
                    <m:r>
                      <a:rPr lang="en-US" i="1" smtClean="0">
                        <a:latin typeface="Cambria Math" panose="02040503050406030204" pitchFamily="18" charset="0"/>
                      </a:rPr>
                      <m:t>𝐽</m:t>
                    </m:r>
                    <m:r>
                      <a:rPr lang="en-US" i="1">
                        <a:latin typeface="Cambria Math" panose="02040503050406030204" pitchFamily="18" charset="0"/>
                      </a:rPr>
                      <m:t>=</m:t>
                    </m:r>
                    <m:nary>
                      <m:naryPr>
                        <m:subHide m:val="on"/>
                        <m:supHide m:val="on"/>
                        <m:ctrlPr>
                          <a:rPr lang="en-US" i="1">
                            <a:latin typeface="Cambria Math" panose="02040503050406030204" pitchFamily="18" charset="0"/>
                          </a:rPr>
                        </m:ctrlPr>
                      </m:naryPr>
                      <m:sub/>
                      <m:sup/>
                      <m:e>
                        <m:acc>
                          <m:accPr>
                            <m:chr m:val="̅"/>
                            <m:ctrlPr>
                              <a:rPr lang="en-US" i="1">
                                <a:solidFill>
                                  <a:srgbClr val="836967"/>
                                </a:solidFill>
                                <a:latin typeface="Cambria Math" panose="02040503050406030204" pitchFamily="18" charset="0"/>
                              </a:rPr>
                            </m:ctrlPr>
                          </m:acc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𝐷</m:t>
                                </m:r>
                              </m:sub>
                            </m:sSub>
                          </m:e>
                        </m:acc>
                        <m:r>
                          <a:rPr lang="en-US" i="1">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𝐴</m:t>
                            </m:r>
                          </m:sub>
                        </m:sSub>
                        <m:r>
                          <a:rPr lang="en-US" i="1">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𝜆</m:t>
                            </m:r>
                          </m:e>
                          <m:sup>
                            <m:r>
                              <a:rPr lang="en-US" i="1">
                                <a:latin typeface="Cambria Math" panose="02040503050406030204" pitchFamily="18" charset="0"/>
                              </a:rPr>
                              <m:t>4</m:t>
                            </m:r>
                          </m:sup>
                        </m:sSup>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𝜆</m:t>
                        </m:r>
                      </m:e>
                    </m:nary>
                  </m:oMath>
                </a14:m>
                <a:endParaRPr lang="en-US" i="1" dirty="0">
                  <a:latin typeface="Times New Roman" panose="02020603050405020304" pitchFamily="18" charset="0"/>
                  <a:cs typeface="Times New Roman" panose="02020603050405020304" pitchFamily="18" charset="0"/>
                </a:endParaRPr>
              </a:p>
            </p:txBody>
          </p:sp>
        </mc:Choice>
        <mc:Fallback xmlns="">
          <p:sp>
            <p:nvSpPr>
              <p:cNvPr id="12" name="TextBox 11">
                <a:extLst>
                  <a:ext uri="{FF2B5EF4-FFF2-40B4-BE49-F238E27FC236}">
                    <a16:creationId xmlns:a16="http://schemas.microsoft.com/office/drawing/2014/main" id="{5C232E61-E82D-4A76-9B1C-CEBC898FCC7B}"/>
                  </a:ext>
                </a:extLst>
              </p:cNvPr>
              <p:cNvSpPr txBox="1">
                <a:spLocks noRot="1" noChangeAspect="1" noMove="1" noResize="1" noEditPoints="1" noAdjustHandles="1" noChangeArrowheads="1" noChangeShapeType="1" noTextEdit="1"/>
              </p:cNvSpPr>
              <p:nvPr/>
            </p:nvSpPr>
            <p:spPr>
              <a:xfrm>
                <a:off x="4075289" y="5651910"/>
                <a:ext cx="6096000" cy="412164"/>
              </a:xfrm>
              <a:prstGeom prst="rect">
                <a:avLst/>
              </a:prstGeom>
              <a:blipFill>
                <a:blip r:embed="rId5"/>
                <a:stretch>
                  <a:fillRect l="-900" t="-132353" b="-19117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985EA3E-591D-43BF-846F-3A7074E23C2A}"/>
              </a:ext>
            </a:extLst>
          </p:cNvPr>
          <p:cNvSpPr>
            <a:spLocks noGrp="1"/>
          </p:cNvSpPr>
          <p:nvPr>
            <p:ph type="sldNum" sz="quarter" idx="12"/>
          </p:nvPr>
        </p:nvSpPr>
        <p:spPr/>
        <p:txBody>
          <a:bodyPr/>
          <a:lstStyle/>
          <a:p>
            <a:fld id="{8F5CE88E-89A4-4243-AB1D-44322647EED2}" type="slidenum">
              <a:rPr lang="en-US" smtClean="0"/>
              <a:t>7</a:t>
            </a:fld>
            <a:endParaRPr lang="en-US"/>
          </a:p>
        </p:txBody>
      </p:sp>
    </p:spTree>
    <p:extLst>
      <p:ext uri="{BB962C8B-B14F-4D97-AF65-F5344CB8AC3E}">
        <p14:creationId xmlns:p14="http://schemas.microsoft.com/office/powerpoint/2010/main" val="105592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AF1B3-E83F-4086-8F46-CE02A1BB671F}"/>
              </a:ext>
            </a:extLst>
          </p:cNvPr>
          <p:cNvSpPr>
            <a:spLocks noGrp="1"/>
          </p:cNvSpPr>
          <p:nvPr>
            <p:ph type="title"/>
          </p:nvPr>
        </p:nvSpPr>
        <p:spPr/>
        <p:txBody>
          <a:bodyPr anchor="t">
            <a:normAutofit/>
          </a:bodyPr>
          <a:lstStyle/>
          <a:p>
            <a:r>
              <a:rPr lang="en-US" sz="3200" b="1" dirty="0"/>
              <a:t>Introduction to qFRET Technology</a:t>
            </a:r>
            <a:br>
              <a:rPr lang="en-US" sz="3200" dirty="0"/>
            </a:br>
            <a:r>
              <a:rPr lang="en-US" sz="3200" dirty="0"/>
              <a:t>Background and Significance </a:t>
            </a:r>
          </a:p>
        </p:txBody>
      </p:sp>
      <p:sp>
        <p:nvSpPr>
          <p:cNvPr id="3" name="Content Placeholder 2">
            <a:extLst>
              <a:ext uri="{FF2B5EF4-FFF2-40B4-BE49-F238E27FC236}">
                <a16:creationId xmlns:a16="http://schemas.microsoft.com/office/drawing/2014/main" id="{9E2CD49F-B0BF-4B71-946F-53F4860C2CAE}"/>
              </a:ext>
            </a:extLst>
          </p:cNvPr>
          <p:cNvSpPr>
            <a:spLocks noGrp="1"/>
          </p:cNvSpPr>
          <p:nvPr>
            <p:ph idx="1"/>
          </p:nvPr>
        </p:nvSpPr>
        <p:spPr/>
        <p:txBody>
          <a:bodyPr>
            <a:normAutofit/>
          </a:bodyPr>
          <a:lstStyle/>
          <a:p>
            <a:pPr marL="285750" indent="-285750">
              <a:buFont typeface="Arial" panose="020B0604020202020204" pitchFamily="34" charset="0"/>
              <a:buChar char="•"/>
            </a:pPr>
            <a:r>
              <a:rPr lang="en-US" sz="2400" dirty="0"/>
              <a:t>Applied here are two fluorescent proteins that have been optimized for FRET</a:t>
            </a:r>
          </a:p>
          <a:p>
            <a:pPr marL="285750" indent="-285750">
              <a:buFont typeface="Arial" panose="020B0604020202020204" pitchFamily="34" charset="0"/>
              <a:buChar char="•"/>
            </a:pPr>
            <a:r>
              <a:rPr lang="en-US" sz="2400" dirty="0"/>
              <a:t>CyPet (donor) –YPet (acceptor) are observed to have a 20-fold higher FRET efficiency then the CFP-YFP pair, with an observed R</a:t>
            </a:r>
            <a:r>
              <a:rPr lang="en-US" sz="2400" baseline="-25000" dirty="0"/>
              <a:t>0</a:t>
            </a:r>
            <a:r>
              <a:rPr lang="en-US" sz="2400" dirty="0"/>
              <a:t> of 5.15 nm</a:t>
            </a:r>
            <a:endParaRPr lang="en-US" sz="2400" baseline="-25000" dirty="0"/>
          </a:p>
        </p:txBody>
      </p:sp>
      <p:pic>
        <p:nvPicPr>
          <p:cNvPr id="14" name="Picture 13" descr="A picture containing diagram&#10;&#10;Description automatically generated">
            <a:extLst>
              <a:ext uri="{FF2B5EF4-FFF2-40B4-BE49-F238E27FC236}">
                <a16:creationId xmlns:a16="http://schemas.microsoft.com/office/drawing/2014/main" id="{25645277-F388-4C44-9960-6A5D8540C33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77068" y="3471122"/>
            <a:ext cx="6453116" cy="3021753"/>
          </a:xfrm>
          <a:prstGeom prst="rect">
            <a:avLst/>
          </a:prstGeom>
        </p:spPr>
      </p:pic>
      <p:sp>
        <p:nvSpPr>
          <p:cNvPr id="4" name="TextBox 3">
            <a:extLst>
              <a:ext uri="{FF2B5EF4-FFF2-40B4-BE49-F238E27FC236}">
                <a16:creationId xmlns:a16="http://schemas.microsoft.com/office/drawing/2014/main" id="{5AD582E7-A712-4196-B148-160FC851E168}"/>
              </a:ext>
            </a:extLst>
          </p:cNvPr>
          <p:cNvSpPr txBox="1"/>
          <p:nvPr/>
        </p:nvSpPr>
        <p:spPr>
          <a:xfrm>
            <a:off x="399238" y="4519321"/>
            <a:ext cx="2562578" cy="646331"/>
          </a:xfrm>
          <a:prstGeom prst="rect">
            <a:avLst/>
          </a:prstGeom>
          <a:noFill/>
        </p:spPr>
        <p:txBody>
          <a:bodyPr wrap="square" rtlCol="0">
            <a:spAutoFit/>
          </a:bodyPr>
          <a:lstStyle/>
          <a:p>
            <a:r>
              <a:rPr lang="en-US" dirty="0"/>
              <a:t>Predicted FRET efficiency over distance R  </a:t>
            </a:r>
          </a:p>
        </p:txBody>
      </p:sp>
      <p:sp>
        <p:nvSpPr>
          <p:cNvPr id="15" name="TextBox 14">
            <a:extLst>
              <a:ext uri="{FF2B5EF4-FFF2-40B4-BE49-F238E27FC236}">
                <a16:creationId xmlns:a16="http://schemas.microsoft.com/office/drawing/2014/main" id="{0C9FF521-1297-419D-AA1A-3CFDB8FBFBAE}"/>
              </a:ext>
            </a:extLst>
          </p:cNvPr>
          <p:cNvSpPr txBox="1"/>
          <p:nvPr/>
        </p:nvSpPr>
        <p:spPr>
          <a:xfrm>
            <a:off x="6448125" y="5992297"/>
            <a:ext cx="2562578" cy="369332"/>
          </a:xfrm>
          <a:prstGeom prst="rect">
            <a:avLst/>
          </a:prstGeom>
          <a:noFill/>
        </p:spPr>
        <p:txBody>
          <a:bodyPr wrap="square" rtlCol="0">
            <a:spAutoFit/>
          </a:bodyPr>
          <a:lstStyle/>
          <a:p>
            <a:r>
              <a:rPr lang="en-US" dirty="0"/>
              <a:t>Donor Cypet</a:t>
            </a:r>
          </a:p>
        </p:txBody>
      </p:sp>
      <p:sp>
        <p:nvSpPr>
          <p:cNvPr id="16" name="TextBox 15">
            <a:extLst>
              <a:ext uri="{FF2B5EF4-FFF2-40B4-BE49-F238E27FC236}">
                <a16:creationId xmlns:a16="http://schemas.microsoft.com/office/drawing/2014/main" id="{D22FCBC6-6CA8-4FEB-BF35-EA1324E22137}"/>
              </a:ext>
            </a:extLst>
          </p:cNvPr>
          <p:cNvSpPr txBox="1"/>
          <p:nvPr/>
        </p:nvSpPr>
        <p:spPr>
          <a:xfrm>
            <a:off x="7948895" y="3461597"/>
            <a:ext cx="2562578" cy="369332"/>
          </a:xfrm>
          <a:prstGeom prst="rect">
            <a:avLst/>
          </a:prstGeom>
          <a:noFill/>
        </p:spPr>
        <p:txBody>
          <a:bodyPr wrap="square" rtlCol="0">
            <a:spAutoFit/>
          </a:bodyPr>
          <a:lstStyle/>
          <a:p>
            <a:r>
              <a:rPr lang="en-US" dirty="0"/>
              <a:t>Acceptor YPet</a:t>
            </a:r>
          </a:p>
        </p:txBody>
      </p:sp>
      <p:sp>
        <p:nvSpPr>
          <p:cNvPr id="6" name="Slide Number Placeholder 5">
            <a:extLst>
              <a:ext uri="{FF2B5EF4-FFF2-40B4-BE49-F238E27FC236}">
                <a16:creationId xmlns:a16="http://schemas.microsoft.com/office/drawing/2014/main" id="{13FCD15C-70C0-4A3B-BC63-3B9D358FB77D}"/>
              </a:ext>
            </a:extLst>
          </p:cNvPr>
          <p:cNvSpPr>
            <a:spLocks noGrp="1"/>
          </p:cNvSpPr>
          <p:nvPr>
            <p:ph type="sldNum" sz="quarter" idx="12"/>
          </p:nvPr>
        </p:nvSpPr>
        <p:spPr/>
        <p:txBody>
          <a:bodyPr/>
          <a:lstStyle/>
          <a:p>
            <a:fld id="{8F5CE88E-89A4-4243-AB1D-44322647EED2}" type="slidenum">
              <a:rPr lang="en-US" smtClean="0"/>
              <a:t>8</a:t>
            </a:fld>
            <a:endParaRPr lang="en-US"/>
          </a:p>
        </p:txBody>
      </p:sp>
    </p:spTree>
    <p:extLst>
      <p:ext uri="{BB962C8B-B14F-4D97-AF65-F5344CB8AC3E}">
        <p14:creationId xmlns:p14="http://schemas.microsoft.com/office/powerpoint/2010/main" val="3308517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6E799A-B94D-4847-B379-44D1D93A6D87}"/>
              </a:ext>
            </a:extLst>
          </p:cNvPr>
          <p:cNvSpPr>
            <a:spLocks noGrp="1"/>
          </p:cNvSpPr>
          <p:nvPr>
            <p:ph type="title"/>
          </p:nvPr>
        </p:nvSpPr>
        <p:spPr/>
        <p:txBody>
          <a:bodyPr anchor="t">
            <a:normAutofit/>
          </a:bodyPr>
          <a:lstStyle/>
          <a:p>
            <a:r>
              <a:rPr lang="en-US" sz="3200" b="1" dirty="0"/>
              <a:t>Introduction to qFRET Technology</a:t>
            </a:r>
            <a:br>
              <a:rPr lang="en-US" sz="3200" dirty="0"/>
            </a:br>
            <a:r>
              <a:rPr lang="en-US" sz="3200" dirty="0"/>
              <a:t>Background and Significance </a:t>
            </a:r>
          </a:p>
        </p:txBody>
      </p:sp>
      <p:sp>
        <p:nvSpPr>
          <p:cNvPr id="3" name="Content Placeholder 2">
            <a:extLst>
              <a:ext uri="{FF2B5EF4-FFF2-40B4-BE49-F238E27FC236}">
                <a16:creationId xmlns:a16="http://schemas.microsoft.com/office/drawing/2014/main" id="{2544ABC8-9724-4671-A0C0-CC0B3F509947}"/>
              </a:ext>
            </a:extLst>
          </p:cNvPr>
          <p:cNvSpPr>
            <a:spLocks noGrp="1"/>
          </p:cNvSpPr>
          <p:nvPr>
            <p:ph idx="1"/>
          </p:nvPr>
        </p:nvSpPr>
        <p:spPr/>
        <p:txBody>
          <a:bodyPr>
            <a:normAutofit/>
          </a:bodyPr>
          <a:lstStyle/>
          <a:p>
            <a:r>
              <a:rPr lang="en-US" sz="2400" dirty="0"/>
              <a:t>Bulk FRET reporter, Em</a:t>
            </a:r>
            <a:r>
              <a:rPr lang="en-US" sz="2400" baseline="-25000" dirty="0"/>
              <a:t>FRET</a:t>
            </a:r>
            <a:r>
              <a:rPr lang="en-US" sz="2400" dirty="0"/>
              <a:t>, is measured by observing three wavelengths</a:t>
            </a:r>
          </a:p>
          <a:p>
            <a:r>
              <a:rPr lang="en-US" sz="2400" dirty="0"/>
              <a:t>We correct for cross talk using two ratiometric parameters alpha </a:t>
            </a:r>
            <a:r>
              <a:rPr lang="el-GR" sz="2400" dirty="0"/>
              <a:t>α</a:t>
            </a:r>
            <a:r>
              <a:rPr lang="en-US" sz="2400" dirty="0"/>
              <a:t> and beta </a:t>
            </a:r>
            <a:r>
              <a:rPr lang="el-GR" sz="2400" dirty="0"/>
              <a:t>β</a:t>
            </a:r>
            <a:endParaRPr lang="en-US" sz="2400" dirty="0"/>
          </a:p>
        </p:txBody>
      </p:sp>
      <p:pic>
        <p:nvPicPr>
          <p:cNvPr id="56" name="Picture 55" descr="Diagram&#10;&#10;Description automatically generated">
            <a:extLst>
              <a:ext uri="{FF2B5EF4-FFF2-40B4-BE49-F238E27FC236}">
                <a16:creationId xmlns:a16="http://schemas.microsoft.com/office/drawing/2014/main" id="{0C77CCD0-851C-4318-B41C-0B0714287EF8}"/>
              </a:ext>
            </a:extLst>
          </p:cNvPr>
          <p:cNvPicPr/>
          <p:nvPr/>
        </p:nvPicPr>
        <p:blipFill>
          <a:blip r:embed="rId3">
            <a:extLst>
              <a:ext uri="{28A0092B-C50C-407E-A947-70E740481C1C}">
                <a14:useLocalDpi xmlns:a14="http://schemas.microsoft.com/office/drawing/2010/main" val="0"/>
              </a:ext>
            </a:extLst>
          </a:blip>
          <a:stretch>
            <a:fillRect/>
          </a:stretch>
        </p:blipFill>
        <p:spPr>
          <a:xfrm>
            <a:off x="341487" y="2952755"/>
            <a:ext cx="6920089" cy="1998132"/>
          </a:xfrm>
          <a:prstGeom prst="rect">
            <a:avLst/>
          </a:prstGeom>
        </p:spPr>
      </p:pic>
      <p:graphicFrame>
        <p:nvGraphicFramePr>
          <p:cNvPr id="52" name="Table 51">
            <a:extLst>
              <a:ext uri="{FF2B5EF4-FFF2-40B4-BE49-F238E27FC236}">
                <a16:creationId xmlns:a16="http://schemas.microsoft.com/office/drawing/2014/main" id="{920FDA27-D978-436C-9E1D-2B46734F333B}"/>
              </a:ext>
            </a:extLst>
          </p:cNvPr>
          <p:cNvGraphicFramePr>
            <a:graphicFrameLocks noGrp="1"/>
          </p:cNvGraphicFramePr>
          <p:nvPr>
            <p:extLst>
              <p:ext uri="{D42A27DB-BD31-4B8C-83A1-F6EECF244321}">
                <p14:modId xmlns:p14="http://schemas.microsoft.com/office/powerpoint/2010/main" val="4020358255"/>
              </p:ext>
            </p:extLst>
          </p:nvPr>
        </p:nvGraphicFramePr>
        <p:xfrm>
          <a:off x="7696203" y="3160251"/>
          <a:ext cx="4154310" cy="1463040"/>
        </p:xfrm>
        <a:graphic>
          <a:graphicData uri="http://schemas.openxmlformats.org/drawingml/2006/table">
            <a:tbl>
              <a:tblPr firstRow="1" bandRow="1"/>
              <a:tblGrid>
                <a:gridCol w="1072444">
                  <a:extLst>
                    <a:ext uri="{9D8B030D-6E8A-4147-A177-3AD203B41FA5}">
                      <a16:colId xmlns:a16="http://schemas.microsoft.com/office/drawing/2014/main" val="1877712397"/>
                    </a:ext>
                  </a:extLst>
                </a:gridCol>
                <a:gridCol w="1697096">
                  <a:extLst>
                    <a:ext uri="{9D8B030D-6E8A-4147-A177-3AD203B41FA5}">
                      <a16:colId xmlns:a16="http://schemas.microsoft.com/office/drawing/2014/main" val="616241519"/>
                    </a:ext>
                  </a:extLst>
                </a:gridCol>
                <a:gridCol w="1384770">
                  <a:extLst>
                    <a:ext uri="{9D8B030D-6E8A-4147-A177-3AD203B41FA5}">
                      <a16:colId xmlns:a16="http://schemas.microsoft.com/office/drawing/2014/main" val="108389103"/>
                    </a:ext>
                  </a:extLst>
                </a:gridCol>
              </a:tblGrid>
              <a:tr h="0">
                <a:tc>
                  <a:txBody>
                    <a:bodyPr/>
                    <a:lstStyle/>
                    <a:p>
                      <a:endParaRPr lang="en-US" sz="1800" dirty="0">
                        <a:effectLst/>
                        <a:latin typeface="+mn-lt"/>
                        <a:cs typeface="Times New Roman" panose="02020603050405020304" pitchFamily="18" charset="0"/>
                      </a:endParaRP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mn-lt"/>
                          <a:ea typeface="Times" panose="02020603050405020304" pitchFamily="18" charset="0"/>
                          <a:cs typeface="Times New Roman" panose="02020603050405020304" pitchFamily="18" charset="0"/>
                        </a:rPr>
                        <a:t>Excitation (</a:t>
                      </a:r>
                      <a:r>
                        <a:rPr lang="el-GR" sz="1800" dirty="0">
                          <a:effectLst/>
                          <a:latin typeface="+mn-lt"/>
                          <a:ea typeface="Times" panose="02020603050405020304" pitchFamily="18" charset="0"/>
                          <a:cs typeface="Times New Roman" panose="02020603050405020304" pitchFamily="18" charset="0"/>
                        </a:rPr>
                        <a:t>λ</a:t>
                      </a:r>
                      <a:r>
                        <a:rPr lang="en-US" sz="1800" dirty="0">
                          <a:effectLst/>
                          <a:latin typeface="+mn-lt"/>
                          <a:ea typeface="Times" panose="02020603050405020304" pitchFamily="18" charset="0"/>
                          <a:cs typeface="Times New Roman" panose="02020603050405020304" pitchFamily="18" charset="0"/>
                        </a:rPr>
                        <a:t>)</a:t>
                      </a:r>
                    </a:p>
                  </a:txBody>
                  <a:tcPr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800">
                          <a:effectLst/>
                          <a:latin typeface="+mn-lt"/>
                          <a:ea typeface="Times" panose="02020603050405020304" pitchFamily="18" charset="0"/>
                          <a:cs typeface="Times New Roman" panose="02020603050405020304" pitchFamily="18" charset="0"/>
                        </a:rPr>
                        <a:t>Emission (</a:t>
                      </a:r>
                      <a:r>
                        <a:rPr lang="el-GR" sz="1800">
                          <a:effectLst/>
                          <a:latin typeface="+mn-lt"/>
                          <a:ea typeface="Times" panose="02020603050405020304" pitchFamily="18" charset="0"/>
                          <a:cs typeface="Times New Roman" panose="02020603050405020304" pitchFamily="18" charset="0"/>
                        </a:rPr>
                        <a:t>λ</a:t>
                      </a:r>
                      <a:r>
                        <a:rPr lang="en-US" sz="1800">
                          <a:effectLst/>
                          <a:latin typeface="+mn-lt"/>
                          <a:ea typeface="Times" panose="02020603050405020304" pitchFamily="18" charset="0"/>
                          <a:cs typeface="Times New Roman" panose="02020603050405020304" pitchFamily="18" charset="0"/>
                        </a:rPr>
                        <a:t>)</a:t>
                      </a: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2264320"/>
                  </a:ext>
                </a:extLst>
              </a:tr>
              <a:tr h="0">
                <a:tc>
                  <a:txBody>
                    <a:bodyPr/>
                    <a:lstStyle/>
                    <a:p>
                      <a:pPr marL="0" marR="0" algn="ctr">
                        <a:spcBef>
                          <a:spcPts val="0"/>
                        </a:spcBef>
                        <a:spcAft>
                          <a:spcPts val="0"/>
                        </a:spcAft>
                      </a:pPr>
                      <a:r>
                        <a:rPr lang="en-US" sz="1800" dirty="0">
                          <a:effectLst/>
                          <a:latin typeface="+mn-lt"/>
                          <a:ea typeface="Times" panose="02020603050405020304" pitchFamily="18" charset="0"/>
                          <a:cs typeface="Times New Roman" panose="02020603050405020304" pitchFamily="18" charset="0"/>
                        </a:rPr>
                        <a:t>Em</a:t>
                      </a:r>
                      <a:r>
                        <a:rPr lang="en-US" sz="1800" baseline="-25000" dirty="0">
                          <a:effectLst/>
                          <a:latin typeface="+mn-lt"/>
                          <a:ea typeface="Times" panose="02020603050405020304" pitchFamily="18" charset="0"/>
                          <a:cs typeface="Times New Roman" panose="02020603050405020304" pitchFamily="18" charset="0"/>
                        </a:rPr>
                        <a:t>Total</a:t>
                      </a:r>
                      <a:endParaRPr lang="en-US" sz="1800" dirty="0">
                        <a:effectLst/>
                        <a:latin typeface="+mn-lt"/>
                        <a:ea typeface="Times"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mn-lt"/>
                          <a:ea typeface="Times" panose="02020603050405020304" pitchFamily="18" charset="0"/>
                          <a:cs typeface="Times New Roman" panose="02020603050405020304" pitchFamily="18" charset="0"/>
                        </a:rPr>
                        <a:t>414 nm</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800">
                          <a:effectLst/>
                          <a:latin typeface="+mn-lt"/>
                          <a:ea typeface="Times" panose="02020603050405020304" pitchFamily="18" charset="0"/>
                          <a:cs typeface="Times New Roman" panose="02020603050405020304" pitchFamily="18" charset="0"/>
                        </a:rPr>
                        <a:t>530 nm</a:t>
                      </a:r>
                    </a:p>
                  </a:txBody>
                  <a:tcPr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024410"/>
                  </a:ext>
                </a:extLst>
              </a:tr>
              <a:tr h="0">
                <a:tc>
                  <a:txBody>
                    <a:bodyPr/>
                    <a:lstStyle/>
                    <a:p>
                      <a:pPr marL="0" marR="0" algn="ctr">
                        <a:spcBef>
                          <a:spcPts val="0"/>
                        </a:spcBef>
                        <a:spcAft>
                          <a:spcPts val="0"/>
                        </a:spcAft>
                      </a:pPr>
                      <a:r>
                        <a:rPr lang="en-US" sz="1800" dirty="0">
                          <a:effectLst/>
                          <a:latin typeface="+mn-lt"/>
                          <a:ea typeface="Times" panose="02020603050405020304" pitchFamily="18" charset="0"/>
                          <a:cs typeface="Times New Roman" panose="02020603050405020304" pitchFamily="18" charset="0"/>
                        </a:rPr>
                        <a:t>Fl</a:t>
                      </a:r>
                      <a:r>
                        <a:rPr lang="en-US" sz="1800" baseline="-25000" dirty="0">
                          <a:effectLst/>
                          <a:latin typeface="+mn-lt"/>
                          <a:ea typeface="Times" panose="02020603050405020304" pitchFamily="18" charset="0"/>
                          <a:cs typeface="Times New Roman" panose="02020603050405020304" pitchFamily="18" charset="0"/>
                        </a:rPr>
                        <a:t>D</a:t>
                      </a:r>
                      <a:endParaRPr lang="en-US" sz="1800" dirty="0">
                        <a:effectLst/>
                        <a:latin typeface="+mn-lt"/>
                        <a:ea typeface="Times"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mn-lt"/>
                          <a:ea typeface="Times" panose="02020603050405020304" pitchFamily="18" charset="0"/>
                          <a:cs typeface="Times New Roman" panose="02020603050405020304" pitchFamily="18" charset="0"/>
                        </a:rPr>
                        <a:t>414 nm</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mn-lt"/>
                          <a:ea typeface="Times" panose="02020603050405020304" pitchFamily="18" charset="0"/>
                          <a:cs typeface="Times New Roman" panose="02020603050405020304" pitchFamily="18" charset="0"/>
                        </a:rPr>
                        <a:t>475 nm</a:t>
                      </a:r>
                    </a:p>
                  </a:txBody>
                  <a:tcPr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9283602"/>
                  </a:ext>
                </a:extLst>
              </a:tr>
              <a:tr h="0">
                <a:tc>
                  <a:txBody>
                    <a:bodyPr/>
                    <a:lstStyle/>
                    <a:p>
                      <a:pPr marL="0" marR="0" algn="ctr">
                        <a:spcBef>
                          <a:spcPts val="0"/>
                        </a:spcBef>
                        <a:spcAft>
                          <a:spcPts val="0"/>
                        </a:spcAft>
                      </a:pPr>
                      <a:r>
                        <a:rPr lang="en-US" sz="1800" dirty="0">
                          <a:effectLst/>
                          <a:latin typeface="+mn-lt"/>
                          <a:ea typeface="Times" panose="02020603050405020304" pitchFamily="18" charset="0"/>
                          <a:cs typeface="Times New Roman" panose="02020603050405020304" pitchFamily="18" charset="0"/>
                        </a:rPr>
                        <a:t>FL</a:t>
                      </a:r>
                      <a:r>
                        <a:rPr lang="en-US" sz="1800" baseline="-25000" dirty="0">
                          <a:effectLst/>
                          <a:latin typeface="+mn-lt"/>
                          <a:ea typeface="Times" panose="02020603050405020304" pitchFamily="18" charset="0"/>
                          <a:cs typeface="Times New Roman" panose="02020603050405020304" pitchFamily="18" charset="0"/>
                        </a:rPr>
                        <a:t>A</a:t>
                      </a:r>
                      <a:endParaRPr lang="en-US" sz="1800" dirty="0">
                        <a:effectLst/>
                        <a:latin typeface="+mn-lt"/>
                        <a:ea typeface="Times"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mn-lt"/>
                          <a:ea typeface="Times" panose="02020603050405020304" pitchFamily="18" charset="0"/>
                          <a:cs typeface="Times New Roman" panose="02020603050405020304" pitchFamily="18" charset="0"/>
                        </a:rPr>
                        <a:t>475 nm</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mn-lt"/>
                          <a:ea typeface="Times" panose="02020603050405020304" pitchFamily="18" charset="0"/>
                          <a:cs typeface="Times New Roman" panose="02020603050405020304" pitchFamily="18" charset="0"/>
                        </a:rPr>
                        <a:t>530 nm</a:t>
                      </a:r>
                    </a:p>
                  </a:txBody>
                  <a:tcPr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815250596"/>
                  </a:ext>
                </a:extLst>
              </a:tr>
            </a:tbl>
          </a:graphicData>
        </a:graphic>
      </p:graphicFrame>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0A736530-E3B3-42AC-909E-E5775B3F8962}"/>
                  </a:ext>
                </a:extLst>
              </p:cNvPr>
              <p:cNvSpPr txBox="1"/>
              <p:nvPr/>
            </p:nvSpPr>
            <p:spPr>
              <a:xfrm>
                <a:off x="3218743" y="5209698"/>
                <a:ext cx="6096000" cy="5068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en-US" i="1" smtClean="0">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m:rPr>
                                  <m:sty m:val="p"/>
                                </m:rPr>
                                <a:rPr lang="en-US">
                                  <a:latin typeface="Cambria Math" panose="02040503050406030204" pitchFamily="18" charset="0"/>
                                </a:rPr>
                                <m:t>E</m:t>
                              </m:r>
                              <m:r>
                                <m:rPr>
                                  <m:sty m:val="p"/>
                                </m:rPr>
                                <a:rPr lang="en-US" i="0">
                                  <a:latin typeface="Cambria Math" panose="02040503050406030204" pitchFamily="18" charset="0"/>
                                </a:rPr>
                                <m:t>m</m:t>
                              </m:r>
                            </m:e>
                            <m:sub>
                              <m:r>
                                <m:rPr>
                                  <m:sty m:val="p"/>
                                </m:rPr>
                                <a:rPr lang="en-US" i="0">
                                  <a:latin typeface="Cambria Math" panose="02040503050406030204" pitchFamily="18" charset="0"/>
                                </a:rPr>
                                <m:t>FRET</m:t>
                              </m:r>
                            </m:sub>
                          </m:sSub>
                          <m:r>
                            <a:rPr lang="en-US" i="0">
                              <a:latin typeface="Cambria Math" panose="02040503050406030204" pitchFamily="18" charset="0"/>
                            </a:rPr>
                            <m:t>=</m:t>
                          </m:r>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m:rPr>
                                      <m:sty m:val="p"/>
                                    </m:rPr>
                                    <a:rPr lang="en-US" i="0">
                                      <a:latin typeface="Cambria Math" panose="02040503050406030204" pitchFamily="18" charset="0"/>
                                    </a:rPr>
                                    <m:t>Em</m:t>
                                  </m:r>
                                </m:e>
                                <m:sub>
                                  <m:r>
                                    <m:rPr>
                                      <m:sty m:val="p"/>
                                    </m:rPr>
                                    <a:rPr lang="en-US" i="0">
                                      <a:latin typeface="Cambria Math" panose="02040503050406030204" pitchFamily="18" charset="0"/>
                                    </a:rPr>
                                    <m:t>Total</m:t>
                                  </m:r>
                                </m:sub>
                              </m:sSub>
                            </m:e>
                          </m:d>
                          <m:r>
                            <a:rPr lang="en-US" i="0">
                              <a:latin typeface="Cambria Math" panose="02040503050406030204" pitchFamily="18" charset="0"/>
                            </a:rPr>
                            <m:t>−</m:t>
                          </m:r>
                          <m:d>
                            <m:dPr>
                              <m:ctrlPr>
                                <a:rPr lang="en-US" i="1">
                                  <a:solidFill>
                                    <a:srgbClr val="836967"/>
                                  </a:solidFill>
                                  <a:latin typeface="Cambria Math" panose="02040503050406030204" pitchFamily="18" charset="0"/>
                                </a:rPr>
                              </m:ctrlPr>
                            </m:dPr>
                            <m:e>
                              <m:d>
                                <m:dPr>
                                  <m:endChr m:val=""/>
                                  <m:ctrlPr>
                                    <a:rPr lang="en-US" i="1">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m:rPr>
                                          <m:sty m:val="p"/>
                                        </m:rPr>
                                        <a:rPr lang="en-US" i="0">
                                          <a:latin typeface="Cambria Math" panose="02040503050406030204" pitchFamily="18" charset="0"/>
                                        </a:rPr>
                                        <m:t>FL</m:t>
                                      </m:r>
                                    </m:e>
                                    <m:sub>
                                      <m:r>
                                        <m:rPr>
                                          <m:sty m:val="p"/>
                                        </m:rPr>
                                        <a:rPr lang="en-US" i="0">
                                          <a:latin typeface="Cambria Math" panose="02040503050406030204" pitchFamily="18" charset="0"/>
                                        </a:rPr>
                                        <m:t>D</m:t>
                                      </m:r>
                                    </m:sub>
                                  </m:sSub>
                                  <m:r>
                                    <a:rPr lang="en-US" i="0">
                                      <a:latin typeface="Cambria Math" panose="02040503050406030204" pitchFamily="18" charset="0"/>
                                    </a:rPr>
                                    <m:t>∗ </m:t>
                                  </m:r>
                                  <m:r>
                                    <m:rPr>
                                      <m:sty m:val="p"/>
                                    </m:rPr>
                                    <a:rPr lang="en-US" i="0">
                                      <a:latin typeface="Cambria Math" panose="02040503050406030204" pitchFamily="18" charset="0"/>
                                    </a:rPr>
                                    <m:t>α</m:t>
                                  </m:r>
                                </m:e>
                              </m:d>
                            </m:e>
                          </m:d>
                          <m:r>
                            <a:rPr lang="en-US" i="0">
                              <a:latin typeface="Cambria Math" panose="02040503050406030204" pitchFamily="18" charset="0"/>
                            </a:rPr>
                            <m:t>+</m:t>
                          </m:r>
                          <m:d>
                            <m:dPr>
                              <m:ctrlPr>
                                <a:rPr lang="en-US" i="1">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m:rPr>
                                      <m:sty m:val="p"/>
                                    </m:rPr>
                                    <a:rPr lang="en-US" i="0">
                                      <a:latin typeface="Cambria Math" panose="02040503050406030204" pitchFamily="18" charset="0"/>
                                    </a:rPr>
                                    <m:t>FL</m:t>
                                  </m:r>
                                </m:e>
                                <m:sub>
                                  <m:r>
                                    <m:rPr>
                                      <m:sty m:val="p"/>
                                    </m:rPr>
                                    <a:rPr lang="en-US" i="0">
                                      <a:latin typeface="Cambria Math" panose="02040503050406030204" pitchFamily="18" charset="0"/>
                                    </a:rPr>
                                    <m:t>A</m:t>
                                  </m:r>
                                </m:sub>
                              </m:sSub>
                              <m:r>
                                <a:rPr lang="en-US" i="0">
                                  <a:latin typeface="Cambria Math" panose="02040503050406030204" pitchFamily="18" charset="0"/>
                                </a:rPr>
                                <m:t>∗ </m:t>
                              </m:r>
                              <m:r>
                                <m:rPr>
                                  <m:sty m:val="p"/>
                                </m:rPr>
                                <a:rPr lang="en-US" i="0">
                                  <a:latin typeface="Cambria Math" panose="02040503050406030204" pitchFamily="18" charset="0"/>
                                </a:rPr>
                                <m:t>β</m:t>
                              </m:r>
                            </m:e>
                          </m:d>
                        </m:e>
                      </m:d>
                    </m:oMath>
                  </m:oMathPara>
                </a14:m>
                <a:endParaRPr lang="en-US" dirty="0"/>
              </a:p>
            </p:txBody>
          </p:sp>
        </mc:Choice>
        <mc:Fallback xmlns="">
          <p:sp>
            <p:nvSpPr>
              <p:cNvPr id="73" name="TextBox 72">
                <a:extLst>
                  <a:ext uri="{FF2B5EF4-FFF2-40B4-BE49-F238E27FC236}">
                    <a16:creationId xmlns:a16="http://schemas.microsoft.com/office/drawing/2014/main" id="{0A736530-E3B3-42AC-909E-E5775B3F8962}"/>
                  </a:ext>
                </a:extLst>
              </p:cNvPr>
              <p:cNvSpPr txBox="1">
                <a:spLocks noRot="1" noChangeAspect="1" noMove="1" noResize="1" noEditPoints="1" noAdjustHandles="1" noChangeArrowheads="1" noChangeShapeType="1" noTextEdit="1"/>
              </p:cNvSpPr>
              <p:nvPr/>
            </p:nvSpPr>
            <p:spPr>
              <a:xfrm>
                <a:off x="3218743" y="5209698"/>
                <a:ext cx="6096000" cy="506870"/>
              </a:xfrm>
              <a:prstGeom prst="rect">
                <a:avLst/>
              </a:prstGeom>
              <a:blipFill>
                <a:blip r:embed="rId4"/>
                <a:stretch>
                  <a:fillRect t="-179518" r="-5500" b="-2614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727847D2-CD45-456C-A7CD-FE9418944A1D}"/>
                  </a:ext>
                </a:extLst>
              </p:cNvPr>
              <p:cNvSpPr txBox="1"/>
              <p:nvPr/>
            </p:nvSpPr>
            <p:spPr>
              <a:xfrm>
                <a:off x="0" y="5818469"/>
                <a:ext cx="6096000" cy="6186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l-GR">
                          <a:latin typeface="Cambria Math" panose="02040503050406030204" pitchFamily="18" charset="0"/>
                        </a:rPr>
                        <m:t>α</m:t>
                      </m:r>
                      <m:r>
                        <a:rPr lang="en-US">
                          <a:latin typeface="Cambria Math" panose="02040503050406030204" pitchFamily="18" charset="0"/>
                        </a:rPr>
                        <m:t>=</m:t>
                      </m:r>
                      <m:f>
                        <m:fPr>
                          <m:ctrlPr>
                            <a:rPr lang="en-US" i="1">
                              <a:latin typeface="Cambria Math" panose="02040503050406030204" pitchFamily="18" charset="0"/>
                            </a:rPr>
                          </m:ctrlPr>
                        </m:fPr>
                        <m:num>
                          <m:r>
                            <m:rPr>
                              <m:nor/>
                            </m:rPr>
                            <a:rPr lang="en-US"/>
                            <m:t>Donor</m:t>
                          </m:r>
                          <m:r>
                            <m:rPr>
                              <m:nor/>
                            </m:rPr>
                            <a:rPr lang="en-US" i="1"/>
                            <m:t> </m:t>
                          </m:r>
                          <m:r>
                            <m:rPr>
                              <m:nor/>
                            </m:rPr>
                            <a:rPr lang="en-US"/>
                            <m:t>em</m:t>
                          </m:r>
                          <m:r>
                            <m:rPr>
                              <m:sty m:val="p"/>
                            </m:rPr>
                            <a:rPr lang="en-US">
                              <a:latin typeface="Cambria Math" panose="02040503050406030204" pitchFamily="18" charset="0"/>
                            </a:rPr>
                            <m:t>isson</m:t>
                          </m:r>
                          <m:r>
                            <a:rPr lang="en-US" i="1">
                              <a:latin typeface="Cambria Math" panose="02040503050406030204" pitchFamily="18" charset="0"/>
                            </a:rPr>
                            <m:t> </m:t>
                          </m:r>
                          <m:r>
                            <m:rPr>
                              <m:sty m:val="p"/>
                            </m:rPr>
                            <a:rPr lang="en-US">
                              <a:latin typeface="Cambria Math" panose="02040503050406030204" pitchFamily="18" charset="0"/>
                            </a:rPr>
                            <m:t>at</m:t>
                          </m:r>
                          <m:r>
                            <a:rPr lang="en-US" i="1">
                              <a:latin typeface="Cambria Math" panose="02040503050406030204" pitchFamily="18" charset="0"/>
                            </a:rPr>
                            <m:t> </m:t>
                          </m:r>
                          <m:r>
                            <a:rPr lang="en-US">
                              <a:latin typeface="Cambria Math" panose="02040503050406030204" pitchFamily="18" charset="0"/>
                            </a:rPr>
                            <m:t>530</m:t>
                          </m:r>
                          <m:r>
                            <a:rPr lang="en-US" i="1">
                              <a:latin typeface="Cambria Math" panose="02040503050406030204" pitchFamily="18" charset="0"/>
                            </a:rPr>
                            <m:t> </m:t>
                          </m:r>
                          <m:r>
                            <m:rPr>
                              <m:sty m:val="p"/>
                            </m:rPr>
                            <a:rPr lang="en-US">
                              <a:latin typeface="Cambria Math" panose="02040503050406030204" pitchFamily="18" charset="0"/>
                            </a:rPr>
                            <m:t>nm</m:t>
                          </m:r>
                          <m:r>
                            <a:rPr lang="en-US" i="1">
                              <a:latin typeface="Cambria Math" panose="02040503050406030204" pitchFamily="18" charset="0"/>
                            </a:rPr>
                            <m:t> </m:t>
                          </m:r>
                          <m:r>
                            <m:rPr>
                              <m:sty m:val="p"/>
                            </m:rPr>
                            <a:rPr lang="en-US">
                              <a:latin typeface="Cambria Math" panose="02040503050406030204" pitchFamily="18" charset="0"/>
                            </a:rPr>
                            <m:t>with</m:t>
                          </m:r>
                          <m:r>
                            <a:rPr lang="en-US" i="1">
                              <a:latin typeface="Cambria Math" panose="02040503050406030204" pitchFamily="18" charset="0"/>
                            </a:rPr>
                            <m:t> </m:t>
                          </m:r>
                          <m:r>
                            <m:rPr>
                              <m:sty m:val="p"/>
                            </m:rPr>
                            <a:rPr lang="en-US">
                              <a:latin typeface="Cambria Math" panose="02040503050406030204" pitchFamily="18" charset="0"/>
                            </a:rPr>
                            <m:t>excitation</m:t>
                          </m:r>
                          <m:r>
                            <a:rPr lang="en-US" i="1">
                              <a:latin typeface="Cambria Math" panose="02040503050406030204" pitchFamily="18" charset="0"/>
                            </a:rPr>
                            <m:t> </m:t>
                          </m:r>
                          <m:r>
                            <m:rPr>
                              <m:sty m:val="p"/>
                            </m:rPr>
                            <a:rPr lang="en-US">
                              <a:latin typeface="Cambria Math" panose="02040503050406030204" pitchFamily="18" charset="0"/>
                            </a:rPr>
                            <m:t>at</m:t>
                          </m:r>
                          <m:r>
                            <a:rPr lang="en-US" i="1">
                              <a:latin typeface="Cambria Math" panose="02040503050406030204" pitchFamily="18" charset="0"/>
                            </a:rPr>
                            <m:t> </m:t>
                          </m:r>
                          <m:r>
                            <a:rPr lang="en-US">
                              <a:latin typeface="Cambria Math" panose="02040503050406030204" pitchFamily="18" charset="0"/>
                            </a:rPr>
                            <m:t>414</m:t>
                          </m:r>
                          <m:r>
                            <a:rPr lang="en-US" i="1">
                              <a:latin typeface="Cambria Math" panose="02040503050406030204" pitchFamily="18" charset="0"/>
                            </a:rPr>
                            <m:t> </m:t>
                          </m:r>
                          <m:r>
                            <m:rPr>
                              <m:sty m:val="p"/>
                            </m:rPr>
                            <a:rPr lang="en-US">
                              <a:latin typeface="Cambria Math" panose="02040503050406030204" pitchFamily="18" charset="0"/>
                            </a:rPr>
                            <m:t>nm</m:t>
                          </m:r>
                        </m:num>
                        <m:den>
                          <m:r>
                            <m:rPr>
                              <m:nor/>
                            </m:rPr>
                            <a:rPr lang="en-US"/>
                            <m:t>Donor</m:t>
                          </m:r>
                          <m:r>
                            <m:rPr>
                              <m:nor/>
                            </m:rPr>
                            <a:rPr lang="en-US" i="1"/>
                            <m:t> </m:t>
                          </m:r>
                          <m:r>
                            <m:rPr>
                              <m:nor/>
                            </m:rPr>
                            <a:rPr lang="en-US"/>
                            <m:t>em</m:t>
                          </m:r>
                          <m:r>
                            <m:rPr>
                              <m:sty m:val="p"/>
                            </m:rPr>
                            <a:rPr lang="en-US">
                              <a:latin typeface="Cambria Math" panose="02040503050406030204" pitchFamily="18" charset="0"/>
                            </a:rPr>
                            <m:t>isson</m:t>
                          </m:r>
                          <m:r>
                            <a:rPr lang="en-US" i="1">
                              <a:latin typeface="Cambria Math" panose="02040503050406030204" pitchFamily="18" charset="0"/>
                            </a:rPr>
                            <m:t> </m:t>
                          </m:r>
                          <m:r>
                            <m:rPr>
                              <m:sty m:val="p"/>
                            </m:rPr>
                            <a:rPr lang="en-US">
                              <a:latin typeface="Cambria Math" panose="02040503050406030204" pitchFamily="18" charset="0"/>
                            </a:rPr>
                            <m:t>at</m:t>
                          </m:r>
                          <m:r>
                            <a:rPr lang="en-US" i="1">
                              <a:latin typeface="Cambria Math" panose="02040503050406030204" pitchFamily="18" charset="0"/>
                            </a:rPr>
                            <m:t> </m:t>
                          </m:r>
                          <m:r>
                            <a:rPr lang="en-US">
                              <a:latin typeface="Cambria Math" panose="02040503050406030204" pitchFamily="18" charset="0"/>
                            </a:rPr>
                            <m:t>475</m:t>
                          </m:r>
                          <m:r>
                            <a:rPr lang="en-US" i="1">
                              <a:latin typeface="Cambria Math" panose="02040503050406030204" pitchFamily="18" charset="0"/>
                            </a:rPr>
                            <m:t> </m:t>
                          </m:r>
                          <m:r>
                            <m:rPr>
                              <m:sty m:val="p"/>
                            </m:rPr>
                            <a:rPr lang="en-US">
                              <a:latin typeface="Cambria Math" panose="02040503050406030204" pitchFamily="18" charset="0"/>
                            </a:rPr>
                            <m:t>nm</m:t>
                          </m:r>
                          <m:r>
                            <a:rPr lang="en-US" i="1">
                              <a:latin typeface="Cambria Math" panose="02040503050406030204" pitchFamily="18" charset="0"/>
                            </a:rPr>
                            <m:t> </m:t>
                          </m:r>
                          <m:r>
                            <m:rPr>
                              <m:sty m:val="p"/>
                            </m:rPr>
                            <a:rPr lang="en-US">
                              <a:latin typeface="Cambria Math" panose="02040503050406030204" pitchFamily="18" charset="0"/>
                            </a:rPr>
                            <m:t>with</m:t>
                          </m:r>
                          <m:r>
                            <a:rPr lang="en-US" i="1">
                              <a:latin typeface="Cambria Math" panose="02040503050406030204" pitchFamily="18" charset="0"/>
                            </a:rPr>
                            <m:t> </m:t>
                          </m:r>
                          <m:r>
                            <m:rPr>
                              <m:sty m:val="p"/>
                            </m:rPr>
                            <a:rPr lang="en-US">
                              <a:latin typeface="Cambria Math" panose="02040503050406030204" pitchFamily="18" charset="0"/>
                            </a:rPr>
                            <m:t>excitation</m:t>
                          </m:r>
                          <m:r>
                            <a:rPr lang="en-US" i="1">
                              <a:latin typeface="Cambria Math" panose="02040503050406030204" pitchFamily="18" charset="0"/>
                            </a:rPr>
                            <m:t> </m:t>
                          </m:r>
                          <m:r>
                            <m:rPr>
                              <m:sty m:val="p"/>
                            </m:rPr>
                            <a:rPr lang="en-US">
                              <a:latin typeface="Cambria Math" panose="02040503050406030204" pitchFamily="18" charset="0"/>
                            </a:rPr>
                            <m:t>at</m:t>
                          </m:r>
                          <m:r>
                            <a:rPr lang="en-US" i="1">
                              <a:latin typeface="Cambria Math" panose="02040503050406030204" pitchFamily="18" charset="0"/>
                            </a:rPr>
                            <m:t> </m:t>
                          </m:r>
                          <m:r>
                            <a:rPr lang="en-US">
                              <a:latin typeface="Cambria Math" panose="02040503050406030204" pitchFamily="18" charset="0"/>
                            </a:rPr>
                            <m:t>414</m:t>
                          </m:r>
                          <m:r>
                            <a:rPr lang="en-US" i="1">
                              <a:latin typeface="Cambria Math" panose="02040503050406030204" pitchFamily="18" charset="0"/>
                            </a:rPr>
                            <m:t> </m:t>
                          </m:r>
                          <m:r>
                            <m:rPr>
                              <m:sty m:val="p"/>
                            </m:rPr>
                            <a:rPr lang="en-US">
                              <a:latin typeface="Cambria Math" panose="02040503050406030204" pitchFamily="18" charset="0"/>
                            </a:rPr>
                            <m:t>nm</m:t>
                          </m:r>
                        </m:den>
                      </m:f>
                    </m:oMath>
                  </m:oMathPara>
                </a14:m>
                <a:endParaRPr lang="en-US" dirty="0"/>
              </a:p>
            </p:txBody>
          </p:sp>
        </mc:Choice>
        <mc:Fallback xmlns="">
          <p:sp>
            <p:nvSpPr>
              <p:cNvPr id="82" name="TextBox 81">
                <a:extLst>
                  <a:ext uri="{FF2B5EF4-FFF2-40B4-BE49-F238E27FC236}">
                    <a16:creationId xmlns:a16="http://schemas.microsoft.com/office/drawing/2014/main" id="{727847D2-CD45-456C-A7CD-FE9418944A1D}"/>
                  </a:ext>
                </a:extLst>
              </p:cNvPr>
              <p:cNvSpPr txBox="1">
                <a:spLocks noRot="1" noChangeAspect="1" noMove="1" noResize="1" noEditPoints="1" noAdjustHandles="1" noChangeArrowheads="1" noChangeShapeType="1" noTextEdit="1"/>
              </p:cNvSpPr>
              <p:nvPr/>
            </p:nvSpPr>
            <p:spPr>
              <a:xfrm>
                <a:off x="0" y="5818469"/>
                <a:ext cx="6096000" cy="61863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79B25395-53FF-4EA1-9C70-C4DAEA587975}"/>
                  </a:ext>
                </a:extLst>
              </p:cNvPr>
              <p:cNvSpPr txBox="1"/>
              <p:nvPr/>
            </p:nvSpPr>
            <p:spPr>
              <a:xfrm>
                <a:off x="6096000" y="5818469"/>
                <a:ext cx="6096000" cy="6533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l-GR">
                          <a:latin typeface="Cambria Math" panose="02040503050406030204" pitchFamily="18" charset="0"/>
                        </a:rPr>
                        <m:t>β</m:t>
                      </m:r>
                      <m:r>
                        <a:rPr lang="en-US">
                          <a:latin typeface="Cambria Math" panose="02040503050406030204" pitchFamily="18" charset="0"/>
                        </a:rPr>
                        <m:t>=</m:t>
                      </m:r>
                      <m:f>
                        <m:fPr>
                          <m:ctrlPr>
                            <a:rPr lang="en-US" i="1">
                              <a:latin typeface="Cambria Math" panose="02040503050406030204" pitchFamily="18" charset="0"/>
                            </a:rPr>
                          </m:ctrlPr>
                        </m:fPr>
                        <m:num>
                          <m:r>
                            <m:rPr>
                              <m:nor/>
                            </m:rPr>
                            <a:rPr lang="en-US"/>
                            <m:t>Acceptor</m:t>
                          </m:r>
                          <m:r>
                            <m:rPr>
                              <m:nor/>
                            </m:rPr>
                            <a:rPr lang="en-US"/>
                            <m:t> </m:t>
                          </m:r>
                          <m:r>
                            <m:rPr>
                              <m:nor/>
                            </m:rPr>
                            <a:rPr lang="en-US"/>
                            <m:t>emission</m:t>
                          </m:r>
                          <m:r>
                            <m:rPr>
                              <m:nor/>
                            </m:rPr>
                            <a:rPr lang="en-US"/>
                            <m:t> </m:t>
                          </m:r>
                          <m:r>
                            <m:rPr>
                              <m:nor/>
                            </m:rPr>
                            <a:rPr lang="en-US"/>
                            <m:t>at</m:t>
                          </m:r>
                          <m:r>
                            <m:rPr>
                              <m:nor/>
                            </m:rPr>
                            <a:rPr lang="en-US"/>
                            <m:t> 530 </m:t>
                          </m:r>
                          <m:r>
                            <m:rPr>
                              <m:nor/>
                            </m:rPr>
                            <a:rPr lang="en-US"/>
                            <m:t>nm</m:t>
                          </m:r>
                          <m:r>
                            <m:rPr>
                              <m:nor/>
                            </m:rPr>
                            <a:rPr lang="en-US"/>
                            <m:t> </m:t>
                          </m:r>
                          <m:r>
                            <m:rPr>
                              <m:nor/>
                            </m:rPr>
                            <a:rPr lang="en-US"/>
                            <m:t>with</m:t>
                          </m:r>
                          <m:r>
                            <m:rPr>
                              <m:nor/>
                            </m:rPr>
                            <a:rPr lang="en-US"/>
                            <m:t> </m:t>
                          </m:r>
                          <m:r>
                            <m:rPr>
                              <m:nor/>
                            </m:rPr>
                            <a:rPr lang="en-US"/>
                            <m:t>excitation</m:t>
                          </m:r>
                          <m:r>
                            <m:rPr>
                              <m:nor/>
                            </m:rPr>
                            <a:rPr lang="en-US"/>
                            <m:t> </m:t>
                          </m:r>
                          <m:r>
                            <m:rPr>
                              <m:nor/>
                            </m:rPr>
                            <a:rPr lang="en-US"/>
                            <m:t>at</m:t>
                          </m:r>
                          <m:r>
                            <m:rPr>
                              <m:nor/>
                            </m:rPr>
                            <a:rPr lang="en-US"/>
                            <m:t> 414 </m:t>
                          </m:r>
                          <m:r>
                            <m:rPr>
                              <m:nor/>
                            </m:rPr>
                            <a:rPr lang="en-US"/>
                            <m:t>nm</m:t>
                          </m:r>
                        </m:num>
                        <m:den>
                          <m:r>
                            <m:rPr>
                              <m:nor/>
                            </m:rPr>
                            <a:rPr lang="en-US"/>
                            <m:t>Acceptor</m:t>
                          </m:r>
                          <m:r>
                            <m:rPr>
                              <m:nor/>
                            </m:rPr>
                            <a:rPr lang="en-US"/>
                            <m:t> </m:t>
                          </m:r>
                          <m:r>
                            <m:rPr>
                              <m:nor/>
                            </m:rPr>
                            <a:rPr lang="en-US"/>
                            <m:t>emission</m:t>
                          </m:r>
                          <m:r>
                            <m:rPr>
                              <m:nor/>
                            </m:rPr>
                            <a:rPr lang="en-US"/>
                            <m:t> </m:t>
                          </m:r>
                          <m:r>
                            <m:rPr>
                              <m:nor/>
                            </m:rPr>
                            <a:rPr lang="en-US"/>
                            <m:t>at</m:t>
                          </m:r>
                          <m:r>
                            <m:rPr>
                              <m:nor/>
                            </m:rPr>
                            <a:rPr lang="en-US"/>
                            <m:t> 530 </m:t>
                          </m:r>
                          <m:r>
                            <m:rPr>
                              <m:nor/>
                            </m:rPr>
                            <a:rPr lang="en-US"/>
                            <m:t>nm</m:t>
                          </m:r>
                          <m:r>
                            <m:rPr>
                              <m:nor/>
                            </m:rPr>
                            <a:rPr lang="en-US"/>
                            <m:t> </m:t>
                          </m:r>
                          <m:r>
                            <m:rPr>
                              <m:nor/>
                            </m:rPr>
                            <a:rPr lang="en-US"/>
                            <m:t>with</m:t>
                          </m:r>
                          <m:r>
                            <m:rPr>
                              <m:nor/>
                            </m:rPr>
                            <a:rPr lang="en-US"/>
                            <m:t> </m:t>
                          </m:r>
                          <m:r>
                            <m:rPr>
                              <m:nor/>
                            </m:rPr>
                            <a:rPr lang="en-US"/>
                            <m:t>excitation</m:t>
                          </m:r>
                          <m:r>
                            <m:rPr>
                              <m:nor/>
                            </m:rPr>
                            <a:rPr lang="en-US"/>
                            <m:t> </m:t>
                          </m:r>
                          <m:r>
                            <m:rPr>
                              <m:nor/>
                            </m:rPr>
                            <a:rPr lang="en-US"/>
                            <m:t>at</m:t>
                          </m:r>
                          <m:r>
                            <m:rPr>
                              <m:nor/>
                            </m:rPr>
                            <a:rPr lang="en-US"/>
                            <m:t> 474 </m:t>
                          </m:r>
                          <m:r>
                            <m:rPr>
                              <m:nor/>
                            </m:rPr>
                            <a:rPr lang="en-US"/>
                            <m:t>nm</m:t>
                          </m:r>
                        </m:den>
                      </m:f>
                    </m:oMath>
                  </m:oMathPara>
                </a14:m>
                <a:endParaRPr lang="en-US" dirty="0"/>
              </a:p>
            </p:txBody>
          </p:sp>
        </mc:Choice>
        <mc:Fallback xmlns="">
          <p:sp>
            <p:nvSpPr>
              <p:cNvPr id="83" name="TextBox 82">
                <a:extLst>
                  <a:ext uri="{FF2B5EF4-FFF2-40B4-BE49-F238E27FC236}">
                    <a16:creationId xmlns:a16="http://schemas.microsoft.com/office/drawing/2014/main" id="{79B25395-53FF-4EA1-9C70-C4DAEA587975}"/>
                  </a:ext>
                </a:extLst>
              </p:cNvPr>
              <p:cNvSpPr txBox="1">
                <a:spLocks noRot="1" noChangeAspect="1" noMove="1" noResize="1" noEditPoints="1" noAdjustHandles="1" noChangeArrowheads="1" noChangeShapeType="1" noTextEdit="1"/>
              </p:cNvSpPr>
              <p:nvPr/>
            </p:nvSpPr>
            <p:spPr>
              <a:xfrm>
                <a:off x="6096000" y="5818469"/>
                <a:ext cx="6096000" cy="653320"/>
              </a:xfrm>
              <a:prstGeom prst="rect">
                <a:avLst/>
              </a:prstGeom>
              <a:blipFill>
                <a:blip r:embed="rId6"/>
                <a:stretch>
                  <a:fillRect/>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C9241DC2-D5CC-4A4A-A81F-2934C3A03BBF}"/>
              </a:ext>
            </a:extLst>
          </p:cNvPr>
          <p:cNvSpPr>
            <a:spLocks noGrp="1"/>
          </p:cNvSpPr>
          <p:nvPr>
            <p:ph type="sldNum" sz="quarter" idx="12"/>
          </p:nvPr>
        </p:nvSpPr>
        <p:spPr/>
        <p:txBody>
          <a:bodyPr/>
          <a:lstStyle/>
          <a:p>
            <a:fld id="{8F5CE88E-89A4-4243-AB1D-44322647EED2}" type="slidenum">
              <a:rPr lang="en-US" smtClean="0"/>
              <a:t>9</a:t>
            </a:fld>
            <a:endParaRPr lang="en-US"/>
          </a:p>
        </p:txBody>
      </p:sp>
    </p:spTree>
    <p:extLst>
      <p:ext uri="{BB962C8B-B14F-4D97-AF65-F5344CB8AC3E}">
        <p14:creationId xmlns:p14="http://schemas.microsoft.com/office/powerpoint/2010/main" val="391453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27517</TotalTime>
  <Words>3775</Words>
  <Application>Microsoft Office PowerPoint</Application>
  <PresentationFormat>Widescreen</PresentationFormat>
  <Paragraphs>906</Paragraphs>
  <Slides>48</Slides>
  <Notes>30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9" baseType="lpstr">
      <vt:lpstr>Arial</vt:lpstr>
      <vt:lpstr>Calibri</vt:lpstr>
      <vt:lpstr>Calibri Light</vt:lpstr>
      <vt:lpstr>Cambria Math</vt:lpstr>
      <vt:lpstr>HelveticaNeueLT Pro</vt:lpstr>
      <vt:lpstr>Open Sans</vt:lpstr>
      <vt:lpstr>Times New Roman</vt:lpstr>
      <vt:lpstr>Verdana</vt:lpstr>
      <vt:lpstr>Wingdings</vt:lpstr>
      <vt:lpstr>Office Theme</vt:lpstr>
      <vt:lpstr>Prism Project</vt:lpstr>
      <vt:lpstr>Development of In vitro qFRET Reporter Assays for the Characterization of Non-covalent and Covalent Protein-Protein Interaction</vt:lpstr>
      <vt:lpstr>Presentation Outline</vt:lpstr>
      <vt:lpstr>Introduction to qFRET Technology Background and Significance </vt:lpstr>
      <vt:lpstr>Introduction to qFRET Technology Background and Significance </vt:lpstr>
      <vt:lpstr>Introduction to qFRET Technology Background and Significance </vt:lpstr>
      <vt:lpstr>Introduction to qFRET Technology Background and Significance </vt:lpstr>
      <vt:lpstr>Introduction to qFRET Technology Background and Significance </vt:lpstr>
      <vt:lpstr>Introduction to qFRET Technology Background and Significance </vt:lpstr>
      <vt:lpstr>Introduction to qFRET Technology Background and Significance </vt:lpstr>
      <vt:lpstr>Introduction to qFRET Technology Background and Significance </vt:lpstr>
      <vt:lpstr>Presentation Outline</vt:lpstr>
      <vt:lpstr> Development of qFRET based interaction assay of Programmed Death 1 (PD1) and Programmed Death Ligand 1 (PDL1)</vt:lpstr>
      <vt:lpstr>PD1-PDL1 Interaction a Target for Cancer Therapy</vt:lpstr>
      <vt:lpstr>PD1-PDL1 qFRET Assay Principle and Design </vt:lpstr>
      <vt:lpstr>qFRET dissociation constant (KD)  Resolving qFRET based disassociation constant KD</vt:lpstr>
      <vt:lpstr>Results qFRET based KD  Protein Isolated From Soluble Fraction</vt:lpstr>
      <vt:lpstr>Results qFRET based Ki Full length PD1 and PDL1 with Pembrolizumab</vt:lpstr>
      <vt:lpstr>Summary of Dissociation Constants Reported For PD1-PDL1</vt:lpstr>
      <vt:lpstr>Challenges In Expression Of PD1 and PDL1 Within E. coli </vt:lpstr>
      <vt:lpstr>PowerPoint Presentation</vt:lpstr>
      <vt:lpstr>Challenges In Expression Of PD1 and PDL1 </vt:lpstr>
      <vt:lpstr>Refolding full length hPDL1 For qFRET Assay Results: Buffer Screen Circular Dichroism (CD)</vt:lpstr>
      <vt:lpstr>PowerPoint Presentation</vt:lpstr>
      <vt:lpstr>Discussion and Conclusion qFRET based interaction assay Full length PDL1 </vt:lpstr>
      <vt:lpstr>Presentation Outline</vt:lpstr>
      <vt:lpstr>In-Vitro qFRET Assay for SUMOylation of Viral Proteins, IAV-Matrix 1 Protein and SARS-CoV-2 Nucleocapsid Protein</vt:lpstr>
      <vt:lpstr>Post Translation Modification of IAV M1 Protein SUMOylation Modification Of M1</vt:lpstr>
      <vt:lpstr>Post Translation Modification of IAV M1 Protein SUMOylation Modification Of M1</vt:lpstr>
      <vt:lpstr>In-Vitro SUMOylation of Viral Proteins with qFRET Reporter</vt:lpstr>
      <vt:lpstr>Results  In vitro SUMOylation of YPet-IAV-M1 with qFRET Reporter </vt:lpstr>
      <vt:lpstr>Results  Mass Spectrometry Identified SUMO1 modified lysine  </vt:lpstr>
      <vt:lpstr>Results In vitro SUMOylation of Mutant YPet-IAV-M1 with qFRET Reporter </vt:lpstr>
      <vt:lpstr>Results  Viral plaque assay</vt:lpstr>
      <vt:lpstr>Results  Viral plaque assay and Kinetic Assay</vt:lpstr>
      <vt:lpstr>Discussion and Conclusion IAV-Matrix 1 Protein</vt:lpstr>
      <vt:lpstr> In vitro qFRET Assay for the SUMOylation of SARS-CoV-2 Nucleocapsid (N) protein </vt:lpstr>
      <vt:lpstr>Results In vitro SUMOylation of SARS-CoV2-N Protein with qFRET Reporter</vt:lpstr>
      <vt:lpstr>Results  Mass Spectrometry Identified SUMO1 modified lysine  </vt:lpstr>
      <vt:lpstr>Results qFRET assay for in vitro SUMOylation of N Protein Mutants</vt:lpstr>
      <vt:lpstr>Results  Cellular Translocation of Nucleocapsid Protein</vt:lpstr>
      <vt:lpstr>Results  Cellular Translocation of Nucleocapsid Protein</vt:lpstr>
      <vt:lpstr>In vitro SUMOylation of N Protein Mutants</vt:lpstr>
      <vt:lpstr>SUMO1 modified N protein – affinity investigation by qFRET KD </vt:lpstr>
      <vt:lpstr>Results  SUMO1 modified N protein – affinity investigation by qFRET KD </vt:lpstr>
      <vt:lpstr>Discussion and Conclusion qFRET assay for in vitro SUMOylation of N Protein Mutants</vt:lpstr>
      <vt:lpstr>Presentation Conclusion and Summary</vt:lpstr>
      <vt:lpstr>Thank you &amp; Questions?</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Vipul Madahar</dc:creator>
  <cp:lastModifiedBy>Vipul Madahar</cp:lastModifiedBy>
  <cp:revision>48</cp:revision>
  <dcterms:created xsi:type="dcterms:W3CDTF">2021-07-08T06:35:55Z</dcterms:created>
  <dcterms:modified xsi:type="dcterms:W3CDTF">2021-11-24T20:25:58Z</dcterms:modified>
</cp:coreProperties>
</file>